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9"/>
  </p:notesMasterIdLst>
  <p:handoutMasterIdLst>
    <p:handoutMasterId r:id="rId30"/>
  </p:handoutMasterIdLst>
  <p:sldIdLst>
    <p:sldId id="332" r:id="rId5"/>
    <p:sldId id="347" r:id="rId6"/>
    <p:sldId id="348" r:id="rId7"/>
    <p:sldId id="353" r:id="rId8"/>
    <p:sldId id="343" r:id="rId9"/>
    <p:sldId id="344" r:id="rId10"/>
    <p:sldId id="345" r:id="rId11"/>
    <p:sldId id="346" r:id="rId12"/>
    <p:sldId id="335" r:id="rId13"/>
    <p:sldId id="336" r:id="rId14"/>
    <p:sldId id="351" r:id="rId15"/>
    <p:sldId id="352" r:id="rId16"/>
    <p:sldId id="349" r:id="rId17"/>
    <p:sldId id="350" r:id="rId18"/>
    <p:sldId id="358" r:id="rId19"/>
    <p:sldId id="337" r:id="rId20"/>
    <p:sldId id="338" r:id="rId21"/>
    <p:sldId id="354" r:id="rId22"/>
    <p:sldId id="357" r:id="rId23"/>
    <p:sldId id="339" r:id="rId24"/>
    <p:sldId id="340" r:id="rId25"/>
    <p:sldId id="355" r:id="rId26"/>
    <p:sldId id="341" r:id="rId27"/>
    <p:sldId id="342" r:id="rId28"/>
  </p:sldIdLst>
  <p:sldSz cx="9144000" cy="5143500" type="screen16x9"/>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2"/>
            <p14:sldId id="347"/>
            <p14:sldId id="348"/>
            <p14:sldId id="353"/>
            <p14:sldId id="343"/>
            <p14:sldId id="344"/>
            <p14:sldId id="345"/>
            <p14:sldId id="346"/>
            <p14:sldId id="335"/>
            <p14:sldId id="336"/>
            <p14:sldId id="351"/>
            <p14:sldId id="352"/>
            <p14:sldId id="349"/>
            <p14:sldId id="350"/>
            <p14:sldId id="358"/>
            <p14:sldId id="337"/>
            <p14:sldId id="338"/>
            <p14:sldId id="354"/>
            <p14:sldId id="357"/>
            <p14:sldId id="339"/>
            <p14:sldId id="340"/>
            <p14:sldId id="355"/>
            <p14:sldId id="341"/>
            <p14:sldId id="342"/>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74620" autoAdjust="0"/>
  </p:normalViewPr>
  <p:slideViewPr>
    <p:cSldViewPr showGuides="1">
      <p:cViewPr varScale="1">
        <p:scale>
          <a:sx n="146" d="100"/>
          <a:sy n="146" d="100"/>
        </p:scale>
        <p:origin x="378" y="120"/>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5" d="100"/>
          <a:sy n="75" d="100"/>
        </p:scale>
        <p:origin x="3954"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82A1A8E5-18EF-4A62-A353-90A5AE75A2F6}" type="datetimeFigureOut">
              <a:rPr lang="fr-FR" smtClean="0"/>
              <a:t>11/01/2021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68C12279-6766-4DA9-9A7C-0839ED12F7D2}" type="slidenum">
              <a:rPr lang="fr-FR" smtClean="0"/>
              <a:t>‹N°›</a:t>
            </a:fld>
            <a:endParaRPr lang="fr-FR"/>
          </a:p>
        </p:txBody>
      </p:sp>
    </p:spTree>
    <p:extLst>
      <p:ext uri="{BB962C8B-B14F-4D97-AF65-F5344CB8AC3E}">
        <p14:creationId xmlns:p14="http://schemas.microsoft.com/office/powerpoint/2010/main" val="245870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Arial" pitchFamily="34" charset="0"/>
              </a:defRPr>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Arial" pitchFamily="34" charset="0"/>
              </a:defRPr>
            </a:lvl1pPr>
          </a:lstStyle>
          <a:p>
            <a:fld id="{D680E798-53FF-4C51-A981-953463752515}" type="datetimeFigureOut">
              <a:rPr lang="fr-FR" smtClean="0"/>
              <a:pPr/>
              <a:t>11/01/2021</a:t>
            </a:fld>
            <a:endParaRPr lang="fr-FR"/>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Arial" pitchFamily="34" charset="0"/>
              </a:defRPr>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Arial" pitchFamily="34" charset="0"/>
              </a:defRPr>
            </a:lvl1pPr>
          </a:lstStyle>
          <a:p>
            <a:fld id="{1B06CD8F-B7ED-4A05-9FB1-A01CC0EF02CC}" type="slidenum">
              <a:rPr lang="fr-FR" smtClean="0"/>
              <a:pPr/>
              <a:t>‹N°›</a:t>
            </a:fld>
            <a:endParaRPr lang="fr-FR"/>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Deux diapositives</a:t>
            </a:r>
            <a:r>
              <a:rPr lang="fr-FR" baseline="0" dirty="0"/>
              <a:t> pour faire le lien entre le référentiel des activités professionnelles (RAP) et le référentiel de compétences.</a:t>
            </a:r>
            <a:endParaRPr lang="fr-FR" dirty="0"/>
          </a:p>
          <a:p>
            <a:r>
              <a:rPr lang="fr-FR" dirty="0"/>
              <a:t>Le RAP</a:t>
            </a:r>
            <a:r>
              <a:rPr lang="fr-FR" baseline="0" dirty="0"/>
              <a:t> conditionne l’écriture du référentiel de compétences. </a:t>
            </a:r>
          </a:p>
          <a:p>
            <a:r>
              <a:rPr lang="fr-FR" baseline="0" dirty="0"/>
              <a:t>Il induit les compétences professionnelles à développer auprès des apprenants. En outre, le RAP est le support sur lequel le professeur peut s’appuyer pour construire ses séquences pédagogiques.</a:t>
            </a:r>
          </a:p>
          <a:p>
            <a:r>
              <a:rPr lang="fr-FR" baseline="0" dirty="0"/>
              <a:t>Ainsi trois pôles d’activités, trois blocs de compétences.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a:t>
            </a:fld>
            <a:endParaRPr lang="fr-FR"/>
          </a:p>
        </p:txBody>
      </p:sp>
    </p:spTree>
    <p:extLst>
      <p:ext uri="{BB962C8B-B14F-4D97-AF65-F5344CB8AC3E}">
        <p14:creationId xmlns:p14="http://schemas.microsoft.com/office/powerpoint/2010/main" val="171934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cette étape de travail et</a:t>
            </a:r>
            <a:r>
              <a:rPr lang="fr-FR" baseline="0" dirty="0"/>
              <a:t> puisque l’on vient de parler de scénario pédagogique, il est temps de faire référence au guide d’accompagnement pédagogique qui a été élaboré pour expliciter le référentiel et faciliter le travail des enseignants.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Plusieurs niveaux de lecture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le contexte professionnel qui rappelle le contexte professionnel dans lequel s’exerce cette compétence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Des exemples de modalités d’animation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Des ressources pédagogiques diverses, riches et très variées</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11</a:t>
            </a:fld>
            <a:endParaRPr lang="fr-FR"/>
          </a:p>
        </p:txBody>
      </p:sp>
    </p:spTree>
    <p:extLst>
      <p:ext uri="{BB962C8B-B14F-4D97-AF65-F5344CB8AC3E}">
        <p14:creationId xmlns:p14="http://schemas.microsoft.com/office/powerpoint/2010/main" val="587003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le GAP les rédacteurs se</a:t>
            </a:r>
            <a:r>
              <a:rPr lang="fr-FR" baseline="0" dirty="0"/>
              <a:t> sont attachés à prendre en compte et mettre en exergue les ressources pédagogiques de l’AFT ; nous avons souhaité également établir des liens avec d’autres disciplines comme l’économie-droit par exemple  sans oublier les éléments de la </a:t>
            </a:r>
            <a:r>
              <a:rPr lang="fr-FR" baseline="0" dirty="0" err="1"/>
              <a:t>co</a:t>
            </a:r>
            <a:r>
              <a:rPr lang="fr-FR" baseline="0" dirty="0"/>
              <a:t>-intervention. Ici c’est l’occasion d’insister sur le fait qu’il ne s’agit pas d’un simple rappel ou lien, nous avons pris le temps de donner du détail et la référence exacte aux programmes de français et de mathématiques</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12</a:t>
            </a:fld>
            <a:endParaRPr lang="fr-FR"/>
          </a:p>
        </p:txBody>
      </p:sp>
    </p:spTree>
    <p:extLst>
      <p:ext uri="{BB962C8B-B14F-4D97-AF65-F5344CB8AC3E}">
        <p14:creationId xmlns:p14="http://schemas.microsoft.com/office/powerpoint/2010/main" val="1087773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b="1" dirty="0">
                <a:solidFill>
                  <a:srgbClr val="002060"/>
                </a:solidFill>
                <a:latin typeface="Calibri" panose="020F0502020204030204" pitchFamily="34" charset="0"/>
                <a:cs typeface="Calibri" panose="020F0502020204030204" pitchFamily="34" charset="0"/>
              </a:rPr>
              <a:t>Pour cette compétence, nous donnons</a:t>
            </a:r>
            <a:r>
              <a:rPr lang="fr-FR" sz="1200" b="1" baseline="0" dirty="0">
                <a:solidFill>
                  <a:srgbClr val="002060"/>
                </a:solidFill>
                <a:latin typeface="Calibri" panose="020F0502020204030204" pitchFamily="34" charset="0"/>
                <a:cs typeface="Calibri" panose="020F0502020204030204" pitchFamily="34" charset="0"/>
              </a:rPr>
              <a:t> un coup de projecteur sur le savoir relatif à l’organisation de la profession car c’est l’occasion de rappeler ici que le bac pro OTM donne l’équivalence de l’attestation de capacité professionnelle en transport léger de marchandises en déposant un dossier à la DREAL C’est une information importante pour un élève qui </a:t>
            </a:r>
            <a:r>
              <a:rPr lang="fr-FR" sz="1200" b="1" dirty="0">
                <a:solidFill>
                  <a:srgbClr val="002060"/>
                </a:solidFill>
                <a:latin typeface="Calibri" panose="020F0502020204030204" pitchFamily="34" charset="0"/>
                <a:cs typeface="Calibri" panose="020F0502020204030204" pitchFamily="34" charset="0"/>
              </a:rPr>
              <a:t>envisage l’entrepreneuriat et la création d’entreprise. C’est la raison pour laquelle on peut dans cette partie l’organisation de la profession, les limites étant les pouvoirs publics, les différents organismes et les 4 conditions</a:t>
            </a:r>
            <a:r>
              <a:rPr lang="fr-FR" sz="1200" b="1" baseline="0" dirty="0">
                <a:solidFill>
                  <a:srgbClr val="002060"/>
                </a:solidFill>
                <a:latin typeface="Calibri" panose="020F0502020204030204" pitchFamily="34" charset="0"/>
                <a:cs typeface="Calibri" panose="020F0502020204030204" pitchFamily="34" charset="0"/>
              </a:rPr>
              <a:t> d’accès à la profession.</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13</a:t>
            </a:fld>
            <a:endParaRPr lang="fr-FR"/>
          </a:p>
        </p:txBody>
      </p:sp>
    </p:spTree>
    <p:extLst>
      <p:ext uri="{BB962C8B-B14F-4D97-AF65-F5344CB8AC3E}">
        <p14:creationId xmlns:p14="http://schemas.microsoft.com/office/powerpoint/2010/main" val="1471212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C’est l’occasion ici de rappeler que le</a:t>
            </a:r>
            <a:r>
              <a:rPr lang="fr-FR" sz="1200" b="1" baseline="0" dirty="0">
                <a:solidFill>
                  <a:srgbClr val="002060"/>
                </a:solidFill>
                <a:latin typeface="Calibri" panose="020F0502020204030204" pitchFamily="34" charset="0"/>
                <a:cs typeface="Calibri" panose="020F0502020204030204" pitchFamily="34" charset="0"/>
              </a:rPr>
              <a:t> bac pro OTM recentre ses activités et les compétences sur les </a:t>
            </a:r>
            <a:r>
              <a:rPr lang="fr-FR" sz="1200" b="1" dirty="0">
                <a:solidFill>
                  <a:srgbClr val="002060"/>
                </a:solidFill>
                <a:latin typeface="Calibri" panose="020F0502020204030204" pitchFamily="34" charset="0"/>
                <a:cs typeface="Calibri" panose="020F0502020204030204" pitchFamily="34" charset="0"/>
              </a:rPr>
              <a:t>3 modes principaux de transport à étudier : la route,</a:t>
            </a:r>
            <a:r>
              <a:rPr lang="fr-FR" sz="1200" b="1" baseline="0" dirty="0">
                <a:solidFill>
                  <a:srgbClr val="002060"/>
                </a:solidFill>
                <a:latin typeface="Calibri" panose="020F0502020204030204" pitchFamily="34" charset="0"/>
                <a:cs typeface="Calibri" panose="020F0502020204030204" pitchFamily="34" charset="0"/>
              </a:rPr>
              <a:t> l’aérien et le maritime.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On distingue </a:t>
            </a:r>
            <a:r>
              <a:rPr lang="fr-FR" sz="1200" b="1" baseline="0" dirty="0">
                <a:solidFill>
                  <a:srgbClr val="002060"/>
                </a:solidFill>
                <a:latin typeface="Calibri" panose="020F0502020204030204" pitchFamily="34" charset="0"/>
                <a:cs typeface="Calibri" panose="020F0502020204030204" pitchFamily="34" charset="0"/>
              </a:rPr>
              <a:t>le mode de transport des techniques de transport : les techniques de transport sont le combiné et le multimodal, le premier correspond au rail/route ou au fluvial/route et le second correspond à la mobilisation d’au moins deux modes de transport;</a:t>
            </a:r>
            <a:endParaRPr lang="fr-FR" sz="1200" b="1" dirty="0">
              <a:solidFill>
                <a:srgbClr val="002060"/>
              </a:solidFill>
              <a:latin typeface="Calibri" panose="020F0502020204030204" pitchFamily="34" charset="0"/>
              <a:cs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14</a:t>
            </a:fld>
            <a:endParaRPr lang="fr-FR"/>
          </a:p>
        </p:txBody>
      </p:sp>
    </p:spTree>
    <p:extLst>
      <p:ext uri="{BB962C8B-B14F-4D97-AF65-F5344CB8AC3E}">
        <p14:creationId xmlns:p14="http://schemas.microsoft.com/office/powerpoint/2010/main" val="1520948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C’est</a:t>
            </a:r>
            <a:r>
              <a:rPr lang="fr-FR" sz="1200" b="1" baseline="0" dirty="0">
                <a:solidFill>
                  <a:srgbClr val="002060"/>
                </a:solidFill>
                <a:latin typeface="Calibri" panose="020F0502020204030204" pitchFamily="34" charset="0"/>
                <a:cs typeface="Calibri" panose="020F0502020204030204" pitchFamily="34" charset="0"/>
              </a:rPr>
              <a:t> ici l’occasion de rappeler que la communication professionnelle, qu’elle soit écrite ou orale, est transversale et présente dans les trois blocs de compétences ; la communication ne peut être déconnectée des activités professionnelles et donc ne peut faire l’objet d’un apprentissage à part ; elle doit être enseignée par les professeurs intervenant en transport</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15</a:t>
            </a:fld>
            <a:endParaRPr lang="fr-FR"/>
          </a:p>
        </p:txBody>
      </p:sp>
    </p:spTree>
    <p:extLst>
      <p:ext uri="{BB962C8B-B14F-4D97-AF65-F5344CB8AC3E}">
        <p14:creationId xmlns:p14="http://schemas.microsoft.com/office/powerpoint/2010/main" val="136001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Wingdings" panose="05000000000000000000" pitchFamily="2" charset="2"/>
              <a:buChar char="§"/>
            </a:pPr>
            <a:r>
              <a:rPr lang="fr-FR" b="1" dirty="0">
                <a:solidFill>
                  <a:srgbClr val="002060"/>
                </a:solidFill>
                <a:latin typeface="Calibri" panose="020F0502020204030204" pitchFamily="34" charset="0"/>
                <a:cs typeface="Calibri" panose="020F0502020204030204" pitchFamily="34" charset="0"/>
              </a:rPr>
              <a:t>La seconde compétence appréhendée</a:t>
            </a:r>
            <a:r>
              <a:rPr lang="fr-FR" b="1" baseline="0" dirty="0">
                <a:solidFill>
                  <a:srgbClr val="002060"/>
                </a:solidFill>
                <a:latin typeface="Calibri" panose="020F0502020204030204" pitchFamily="34" charset="0"/>
                <a:cs typeface="Calibri" panose="020F0502020204030204" pitchFamily="34" charset="0"/>
              </a:rPr>
              <a:t> dans le bloc de compétences 1 </a:t>
            </a:r>
            <a:r>
              <a:rPr lang="fr-FR" b="1" dirty="0">
                <a:solidFill>
                  <a:srgbClr val="002060"/>
                </a:solidFill>
                <a:latin typeface="Calibri" panose="020F0502020204030204" pitchFamily="34" charset="0"/>
                <a:cs typeface="Calibri" panose="020F0502020204030204" pitchFamily="34" charset="0"/>
              </a:rPr>
              <a:t>concerne tout logiquement le choix des modalités de l’opération de transport. Il s’agit en fait de : </a:t>
            </a:r>
          </a:p>
          <a:p>
            <a:pPr marL="171450" indent="-171450">
              <a:buFont typeface="Wingdings" panose="05000000000000000000" pitchFamily="2" charset="2"/>
              <a:buChar char="§"/>
            </a:pPr>
            <a:r>
              <a:rPr lang="fr-FR" b="1" dirty="0">
                <a:solidFill>
                  <a:srgbClr val="002060"/>
                </a:solidFill>
                <a:latin typeface="Calibri" panose="020F0502020204030204" pitchFamily="34" charset="0"/>
                <a:cs typeface="Calibri" panose="020F0502020204030204" pitchFamily="34" charset="0"/>
              </a:rPr>
              <a:t>Sélectionner le ou les mode(s) et/ou de la technique de transport.</a:t>
            </a:r>
          </a:p>
          <a:p>
            <a:pPr marL="171450" indent="-171450">
              <a:buFont typeface="Wingdings" panose="05000000000000000000" pitchFamily="2" charset="2"/>
              <a:buChar char="§"/>
            </a:pPr>
            <a:r>
              <a:rPr lang="fr-FR" b="1" dirty="0">
                <a:solidFill>
                  <a:srgbClr val="002060"/>
                </a:solidFill>
                <a:latin typeface="Calibri" panose="020F0502020204030204" pitchFamily="34" charset="0"/>
                <a:cs typeface="Calibri" panose="020F0502020204030204" pitchFamily="34" charset="0"/>
              </a:rPr>
              <a:t>Choisir les moyens humains et matériels.</a:t>
            </a:r>
          </a:p>
          <a:p>
            <a:pPr marL="171450" indent="-171450">
              <a:buFont typeface="Wingdings" panose="05000000000000000000" pitchFamily="2" charset="2"/>
              <a:buChar char="§"/>
            </a:pPr>
            <a:r>
              <a:rPr lang="fr-FR" b="1" dirty="0">
                <a:solidFill>
                  <a:srgbClr val="002060"/>
                </a:solidFill>
                <a:latin typeface="Calibri" panose="020F0502020204030204" pitchFamily="34" charset="0"/>
                <a:cs typeface="Calibri" panose="020F0502020204030204" pitchFamily="34" charset="0"/>
              </a:rPr>
              <a:t>Prendre en compte les prestations associées.</a:t>
            </a:r>
          </a:p>
          <a:p>
            <a:pPr marL="171450" indent="-171450">
              <a:buFont typeface="Wingdings" panose="05000000000000000000" pitchFamily="2" charset="2"/>
              <a:buChar char="§"/>
            </a:pPr>
            <a:r>
              <a:rPr lang="fr-FR" b="1" dirty="0">
                <a:solidFill>
                  <a:srgbClr val="002060"/>
                </a:solidFill>
                <a:latin typeface="Calibri" panose="020F0502020204030204" pitchFamily="34" charset="0"/>
                <a:cs typeface="Calibri" panose="020F0502020204030204" pitchFamily="34" charset="0"/>
              </a:rPr>
              <a:t>Sélectionner le ou les opérateur(s) de transport et/ou les sous-traitants.</a:t>
            </a: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3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046095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C’est l’occasion ici d’évoquer</a:t>
            </a:r>
            <a:r>
              <a:rPr lang="fr-FR" baseline="0" dirty="0"/>
              <a:t> un certain nombre de savoirs qui peuvent venir nourrir la compétence.</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3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112532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Ce savoir permet aux élèves d’apprendre à organiser un transport routier en tenant compte de la</a:t>
            </a:r>
            <a:r>
              <a:rPr lang="fr-FR" sz="1200" b="1" baseline="0" dirty="0">
                <a:solidFill>
                  <a:srgbClr val="002060"/>
                </a:solidFill>
                <a:latin typeface="Calibri" panose="020F0502020204030204" pitchFamily="34" charset="0"/>
                <a:cs typeface="Calibri" panose="020F0502020204030204" pitchFamily="34" charset="0"/>
              </a:rPr>
              <a:t> réglementation sociale avec d’une part la réglementation française au niveau de la durée du travail et la réglementation sociale européenne sur les temps de conduite et de repos</a:t>
            </a:r>
            <a:r>
              <a:rPr lang="fr-FR" sz="1200" b="1" dirty="0">
                <a:solidFill>
                  <a:srgbClr val="002060"/>
                </a:solidFill>
                <a:latin typeface="Calibri" panose="020F0502020204030204" pitchFamily="34" charset="0"/>
                <a:cs typeface="Calibri" panose="020F0502020204030204" pitchFamily="34" charset="0"/>
              </a:rPr>
              <a:t>.</a:t>
            </a: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18</a:t>
            </a:fld>
            <a:endParaRPr lang="fr-FR"/>
          </a:p>
        </p:txBody>
      </p:sp>
    </p:spTree>
    <p:extLst>
      <p:ext uri="{BB962C8B-B14F-4D97-AF65-F5344CB8AC3E}">
        <p14:creationId xmlns:p14="http://schemas.microsoft.com/office/powerpoint/2010/main" val="84311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La douane est présente dans les blocs de compétences 1 et 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Si</a:t>
            </a:r>
            <a:r>
              <a:rPr lang="fr-FR" sz="1200" b="1" baseline="0" dirty="0">
                <a:solidFill>
                  <a:srgbClr val="002060"/>
                </a:solidFill>
                <a:latin typeface="Calibri" panose="020F0502020204030204" pitchFamily="34" charset="0"/>
                <a:cs typeface="Calibri" panose="020F0502020204030204" pitchFamily="34" charset="0"/>
              </a:rPr>
              <a:t> l</a:t>
            </a:r>
            <a:r>
              <a:rPr lang="fr-FR" sz="1200" b="1" dirty="0">
                <a:solidFill>
                  <a:srgbClr val="002060"/>
                </a:solidFill>
                <a:latin typeface="Calibri" panose="020F0502020204030204" pitchFamily="34" charset="0"/>
                <a:cs typeface="Calibri" panose="020F0502020204030204" pitchFamily="34" charset="0"/>
              </a:rPr>
              <a:t>e savoir relatif</a:t>
            </a:r>
            <a:r>
              <a:rPr lang="fr-FR" sz="1200" b="1" baseline="0" dirty="0">
                <a:solidFill>
                  <a:srgbClr val="002060"/>
                </a:solidFill>
                <a:latin typeface="Calibri" panose="020F0502020204030204" pitchFamily="34" charset="0"/>
                <a:cs typeface="Calibri" panose="020F0502020204030204" pitchFamily="34" charset="0"/>
              </a:rPr>
              <a:t> aux missions de l’administration des douanes est mobilisé dans ce bloc de compétences, il est vraiment développé dans la bloc de compétences 2 et Solange, notre spécialiste de la douane vous en parlera tout à l’heure</a:t>
            </a:r>
            <a:r>
              <a:rPr lang="fr-FR" sz="1200" b="1" dirty="0">
                <a:solidFill>
                  <a:srgbClr val="002060"/>
                </a:solidFill>
                <a:latin typeface="Calibri" panose="020F0502020204030204" pitchFamily="34" charset="0"/>
                <a:cs typeface="Calibri" panose="020F0502020204030204" pitchFamily="34" charset="0"/>
              </a:rPr>
              <a:t>.</a:t>
            </a: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19</a:t>
            </a:fld>
            <a:endParaRPr lang="fr-FR"/>
          </a:p>
        </p:txBody>
      </p:sp>
    </p:spTree>
    <p:extLst>
      <p:ext uri="{BB962C8B-B14F-4D97-AF65-F5344CB8AC3E}">
        <p14:creationId xmlns:p14="http://schemas.microsoft.com/office/powerpoint/2010/main" val="3090893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troisième compétence de ce bloc de compétences concerne l’optimisation du transport ; c’est ici que</a:t>
            </a:r>
            <a:r>
              <a:rPr lang="fr-FR" baseline="0" dirty="0"/>
              <a:t> sont développées des compétences relatives à l’itinéraire, aux temps de conduite, de repos et de travail et le plan de chargement. On est ici particulièrement dans le transport routier.</a:t>
            </a:r>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20</a:t>
            </a:fld>
            <a:endParaRPr lang="fr-FR"/>
          </a:p>
        </p:txBody>
      </p:sp>
    </p:spTree>
    <p:extLst>
      <p:ext uri="{BB962C8B-B14F-4D97-AF65-F5344CB8AC3E}">
        <p14:creationId xmlns:p14="http://schemas.microsoft.com/office/powerpoint/2010/main" val="357969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Dans le même registre, on</a:t>
            </a:r>
            <a:r>
              <a:rPr lang="fr-FR" baseline="0" dirty="0"/>
              <a:t> constate ici qu’à une activité correspond une compétence et qu’à une tâche correspond une compétence détaillée.</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a:t>
            </a:fld>
            <a:endParaRPr lang="fr-FR"/>
          </a:p>
        </p:txBody>
      </p:sp>
    </p:spTree>
    <p:extLst>
      <p:ext uri="{BB962C8B-B14F-4D97-AF65-F5344CB8AC3E}">
        <p14:creationId xmlns:p14="http://schemas.microsoft.com/office/powerpoint/2010/main" val="4150113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Logiquement</a:t>
            </a:r>
            <a:r>
              <a:rPr lang="fr-FR" baseline="0" dirty="0"/>
              <a:t> pour cette compétence, sont mobilisés les savoirs relatifs aux itinéraires, aux plans de chargement, aux supports de charge, à la bourse de fret…</a:t>
            </a: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21</a:t>
            </a:fld>
            <a:endParaRPr lang="fr-FR"/>
          </a:p>
        </p:txBody>
      </p:sp>
    </p:spTree>
    <p:extLst>
      <p:ext uri="{BB962C8B-B14F-4D97-AF65-F5344CB8AC3E}">
        <p14:creationId xmlns:p14="http://schemas.microsoft.com/office/powerpoint/2010/main" val="1252972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b="1" dirty="0">
                <a:solidFill>
                  <a:srgbClr val="002060"/>
                </a:solidFill>
                <a:latin typeface="Calibri" panose="020F0502020204030204" pitchFamily="34" charset="0"/>
                <a:cs typeface="Calibri" panose="020F0502020204030204" pitchFamily="34" charset="0"/>
              </a:rPr>
              <a:t>Il est ici nécessaire</a:t>
            </a:r>
            <a:r>
              <a:rPr lang="fr-FR" sz="1200" b="1" baseline="0" dirty="0">
                <a:solidFill>
                  <a:srgbClr val="002060"/>
                </a:solidFill>
                <a:latin typeface="Calibri" panose="020F0502020204030204" pitchFamily="34" charset="0"/>
                <a:cs typeface="Calibri" panose="020F0502020204030204" pitchFamily="34" charset="0"/>
              </a:rPr>
              <a:t> d’insister sur le savoir relatif aux logiciels bureautiques et aux progiciels</a:t>
            </a:r>
            <a:endParaRPr lang="fr-FR" sz="1200" b="1" dirty="0">
              <a:solidFill>
                <a:srgbClr val="002060"/>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Préciser l’importance du savoir relatif aux TIC.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Le numérique est présent dans les 3 blocs de compétences.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2060"/>
                </a:solidFill>
                <a:latin typeface="Calibri" panose="020F0502020204030204" pitchFamily="34" charset="0"/>
                <a:cs typeface="Calibri" panose="020F0502020204030204" pitchFamily="34" charset="0"/>
              </a:rPr>
              <a:t>Profiter de l’acquisition de ce savoir afin de faire passer la certification PIX aux élèves.</a:t>
            </a: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22</a:t>
            </a:fld>
            <a:endParaRPr lang="fr-FR"/>
          </a:p>
        </p:txBody>
      </p:sp>
    </p:spTree>
    <p:extLst>
      <p:ext uri="{BB962C8B-B14F-4D97-AF65-F5344CB8AC3E}">
        <p14:creationId xmlns:p14="http://schemas.microsoft.com/office/powerpoint/2010/main" val="1327256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est nécessaire maintenant d’élaborer</a:t>
            </a:r>
            <a:r>
              <a:rPr lang="fr-FR" baseline="0" dirty="0"/>
              <a:t> la cotation de l’offre de transport, c’est donc l’occasion d’utiliser des grilles tarifaires, de prendre en compte les prestations annexes, d’établir le coût de revient de l’opération de transport et le prix de vente et de transmettre cette offre au client ou au donneur d’ordre. Cette compétence concerne les trois modes </a:t>
            </a:r>
            <a:r>
              <a:rPr lang="fr-FR" baseline="0"/>
              <a:t>de transport.</a:t>
            </a:r>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23</a:t>
            </a:fld>
            <a:endParaRPr lang="fr-FR"/>
          </a:p>
        </p:txBody>
      </p:sp>
    </p:spTree>
    <p:extLst>
      <p:ext uri="{BB962C8B-B14F-4D97-AF65-F5344CB8AC3E}">
        <p14:creationId xmlns:p14="http://schemas.microsoft.com/office/powerpoint/2010/main" val="2249012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Une cotation s’établit</a:t>
            </a:r>
            <a:r>
              <a:rPr lang="fr-FR" baseline="0" dirty="0"/>
              <a:t> en tenant compte notamment des assurances et des incoterms</a:t>
            </a:r>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24</a:t>
            </a:fld>
            <a:endParaRPr lang="fr-FR"/>
          </a:p>
        </p:txBody>
      </p:sp>
    </p:spTree>
    <p:extLst>
      <p:ext uri="{BB962C8B-B14F-4D97-AF65-F5344CB8AC3E}">
        <p14:creationId xmlns:p14="http://schemas.microsoft.com/office/powerpoint/2010/main" val="3866931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allons vous présenter</a:t>
            </a:r>
            <a:r>
              <a:rPr lang="fr-FR" baseline="0" dirty="0"/>
              <a:t> le premier bloc de compétences intitulé Préparer les opérations de transport.</a:t>
            </a:r>
          </a:p>
          <a:p>
            <a:r>
              <a:rPr lang="fr-FR" baseline="0" dirty="0"/>
              <a:t>Ici pour mémoire on rappelle le lien entre les éléments du RAP et les éléments du référentiel de compétences : 4 activités = 4 compétences</a:t>
            </a:r>
          </a:p>
          <a:p>
            <a:r>
              <a:rPr lang="fr-FR" baseline="0" dirty="0"/>
              <a:t>Si le référentiel de compétences n’a pas vocation à répondre à un objectif de chronologie, il n’en reste pas moins que l’on peut ici constater que le bloc de compétences répond à une succession de compétences qui sont liées, qui s’enchaînent et qui répondent à une logique professionnelle : je reçois une demande d’un client, je procède au choix des modalités de l’opération de transport, j’optimise l’offre et j’élabore la cotation correspondante.</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4</a:t>
            </a:fld>
            <a:endParaRPr lang="fr-FR"/>
          </a:p>
        </p:txBody>
      </p:sp>
    </p:spTree>
    <p:extLst>
      <p:ext uri="{BB962C8B-B14F-4D97-AF65-F5344CB8AC3E}">
        <p14:creationId xmlns:p14="http://schemas.microsoft.com/office/powerpoint/2010/main" val="169334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C’est le moment ici de s’arrêter un instant sur la présentation du référentiel de compétences</a:t>
            </a:r>
            <a:r>
              <a:rPr lang="fr-FR" baseline="0" dirty="0"/>
              <a:t> pour prendre en compte toutes les informations qu’il fournit à son lecteur, à son utilisateur : l’intitulé du bloc de compétences et sa référence C1 : bloc de compétences 1.</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5</a:t>
            </a:fld>
            <a:endParaRPr lang="fr-FR"/>
          </a:p>
        </p:txBody>
      </p:sp>
    </p:spTree>
    <p:extLst>
      <p:ext uri="{BB962C8B-B14F-4D97-AF65-F5344CB8AC3E}">
        <p14:creationId xmlns:p14="http://schemas.microsoft.com/office/powerpoint/2010/main" val="71223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Deuxième</a:t>
            </a:r>
            <a:r>
              <a:rPr lang="fr-FR" baseline="0" dirty="0"/>
              <a:t> niveau de lecture : intitulé de la première compétence C1.1 du bloc de compétences 1 en correspondance avec l’activité A1.1 du pôle d’activité du RAP. Ces deux informations permettent au professeur de se repérer dans les activités dévolues à un futur titulaire d’un Bac Pro OTM pour définir ses objectifs pédagogiques et construire des séquences pédagogiques;</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6</a:t>
            </a:fld>
            <a:endParaRPr lang="fr-FR"/>
          </a:p>
        </p:txBody>
      </p:sp>
    </p:spTree>
    <p:extLst>
      <p:ext uri="{BB962C8B-B14F-4D97-AF65-F5344CB8AC3E}">
        <p14:creationId xmlns:p14="http://schemas.microsoft.com/office/powerpoint/2010/main" val="3897914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Plus précisément on constate que la compétence détaillée est en lien direct avec la tâche</a:t>
            </a:r>
            <a:r>
              <a:rPr lang="fr-FR" baseline="0" dirty="0"/>
              <a:t> du RAP et sont visualisés en parallèle les critères d’évaluation dévolues à chaque compétence détaillées. Ces critères d’évaluation sont un élément important pour la formation et la construction de séquences pédagogiques, pour l’évaluation formative mais aussi pour l’évaluation certificative puisque le bloc de compétences 1 correspond à l’épreuve E2 qui est, pour faire court, l’étude de cas.</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7</a:t>
            </a:fld>
            <a:endParaRPr lang="fr-FR"/>
          </a:p>
        </p:txBody>
      </p:sp>
    </p:spTree>
    <p:extLst>
      <p:ext uri="{BB962C8B-B14F-4D97-AF65-F5344CB8AC3E}">
        <p14:creationId xmlns:p14="http://schemas.microsoft.com/office/powerpoint/2010/main" val="2056634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200" b="1" dirty="0">
                <a:solidFill>
                  <a:srgbClr val="002060"/>
                </a:solidFill>
                <a:latin typeface="Calibri" panose="020F0502020204030204" pitchFamily="34" charset="0"/>
                <a:cs typeface="Calibri" panose="020F0502020204030204" pitchFamily="34" charset="0"/>
              </a:rPr>
              <a:t>Le référentiel attribue une liste de savoirs par bloc et par compétences.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200" b="1" dirty="0">
                <a:solidFill>
                  <a:srgbClr val="002060"/>
                </a:solidFill>
                <a:latin typeface="Calibri" panose="020F0502020204030204" pitchFamily="34" charset="0"/>
                <a:cs typeface="Calibri" panose="020F0502020204030204" pitchFamily="34" charset="0"/>
              </a:rPr>
              <a:t>L’enseignant reste libre de les associer selon les activités proposées.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200" b="1" dirty="0">
                <a:solidFill>
                  <a:srgbClr val="002060"/>
                </a:solidFill>
                <a:latin typeface="Calibri" panose="020F0502020204030204" pitchFamily="34" charset="0"/>
                <a:cs typeface="Calibri" panose="020F0502020204030204" pitchFamily="34" charset="0"/>
              </a:rPr>
              <a:t>Pour favoriser l’appréhension</a:t>
            </a:r>
            <a:r>
              <a:rPr lang="fr-FR" sz="1200" b="1" baseline="0" dirty="0">
                <a:solidFill>
                  <a:srgbClr val="002060"/>
                </a:solidFill>
                <a:latin typeface="Calibri" panose="020F0502020204030204" pitchFamily="34" charset="0"/>
                <a:cs typeface="Calibri" panose="020F0502020204030204" pitchFamily="34" charset="0"/>
              </a:rPr>
              <a:t> de c</a:t>
            </a:r>
            <a:r>
              <a:rPr lang="fr-FR" sz="1200" b="1" dirty="0">
                <a:solidFill>
                  <a:srgbClr val="002060"/>
                </a:solidFill>
                <a:latin typeface="Calibri" panose="020F0502020204030204" pitchFamily="34" charset="0"/>
                <a:cs typeface="Calibri" panose="020F0502020204030204" pitchFamily="34" charset="0"/>
              </a:rPr>
              <a:t>es savoirs, ils sont affichés en format normal dans un 1</a:t>
            </a:r>
            <a:r>
              <a:rPr lang="fr-FR" sz="1200" b="1" baseline="30000" dirty="0">
                <a:solidFill>
                  <a:srgbClr val="002060"/>
                </a:solidFill>
                <a:latin typeface="Calibri" panose="020F0502020204030204" pitchFamily="34" charset="0"/>
                <a:cs typeface="Calibri" panose="020F0502020204030204" pitchFamily="34" charset="0"/>
              </a:rPr>
              <a:t>er</a:t>
            </a:r>
            <a:r>
              <a:rPr lang="fr-FR" sz="1200" b="1" dirty="0">
                <a:solidFill>
                  <a:srgbClr val="002060"/>
                </a:solidFill>
                <a:latin typeface="Calibri" panose="020F0502020204030204" pitchFamily="34" charset="0"/>
                <a:cs typeface="Calibri" panose="020F0502020204030204" pitchFamily="34" charset="0"/>
              </a:rPr>
              <a:t> temps. En cas de reprise, seul leur titre est mentionné en italique. L’enseignant devra se référer à la présentation antérieure pour en reprendre tous les détails.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200" b="1" dirty="0">
                <a:solidFill>
                  <a:srgbClr val="002060"/>
                </a:solidFill>
                <a:latin typeface="Calibri" panose="020F0502020204030204" pitchFamily="34" charset="0"/>
                <a:cs typeface="Calibri" panose="020F0502020204030204" pitchFamily="34" charset="0"/>
              </a:rPr>
              <a:t>Pour mémoire, les savoirs viennent nourrir</a:t>
            </a:r>
            <a:r>
              <a:rPr lang="fr-FR" sz="1200" b="1" baseline="0" dirty="0">
                <a:solidFill>
                  <a:srgbClr val="002060"/>
                </a:solidFill>
                <a:latin typeface="Calibri" panose="020F0502020204030204" pitchFamily="34" charset="0"/>
                <a:cs typeface="Calibri" panose="020F0502020204030204" pitchFamily="34" charset="0"/>
              </a:rPr>
              <a:t> la ou les compétences ; un savoir peut être attaché à plusieurs compétences et une compétence peut mobiliser plusieurs savoirs.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200" b="1" baseline="0" dirty="0">
                <a:solidFill>
                  <a:srgbClr val="002060"/>
                </a:solidFill>
                <a:latin typeface="Calibri" panose="020F0502020204030204" pitchFamily="34" charset="0"/>
                <a:cs typeface="Calibri" panose="020F0502020204030204" pitchFamily="34" charset="0"/>
              </a:rPr>
              <a:t>Il convient de rappeler que les savoirs ne font pas l’objet de cours mais qu’ils sont mobilisés pour développer la compétence.</a:t>
            </a:r>
            <a:endParaRPr lang="fr-FR" sz="1200" b="1" dirty="0">
              <a:solidFill>
                <a:srgbClr val="002060"/>
              </a:solidFill>
              <a:latin typeface="Calibri" panose="020F0502020204030204" pitchFamily="34" charset="0"/>
              <a:cs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8</a:t>
            </a:fld>
            <a:endParaRPr lang="fr-FR"/>
          </a:p>
        </p:txBody>
      </p:sp>
    </p:spTree>
    <p:extLst>
      <p:ext uri="{BB962C8B-B14F-4D97-AF65-F5344CB8AC3E}">
        <p14:creationId xmlns:p14="http://schemas.microsoft.com/office/powerpoint/2010/main" val="3293278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a:t>
            </a:r>
            <a:r>
              <a:rPr lang="fr-FR" baseline="0" dirty="0"/>
              <a:t> première compétence du bloc de compétences place le futur aide exploitant de transport en attente de la réception d’une demande d’un client ou d’un donneur d’ordre. Cette demande lui parvient par tout moyen de communication, télécopie, courriel, téléphone… elle peut émaner d’un client ou donneur d’ordre français ou étranger, il lui appartient donc sinon de maîtriser une langue, au moins de  « se débrouiller » pour comprendre la teneur de la demande. </a:t>
            </a:r>
          </a:p>
          <a:p>
            <a:r>
              <a:rPr lang="fr-FR" baseline="0" dirty="0"/>
              <a:t>Il doit ensuite faire preuve d’initiative pour cerner la demande et recueillir les données utiles à son traitement. </a:t>
            </a:r>
          </a:p>
          <a:p>
            <a:r>
              <a:rPr lang="fr-FR" baseline="0" dirty="0"/>
              <a:t>Puis il s’intéresse à la marchandise elle-même : le type de marchandises (générales, dangereuses, …) qui induit son conditionnement, son emballage, les supports de charge utilisés.</a:t>
            </a:r>
          </a:p>
          <a:p>
            <a:r>
              <a:rPr lang="fr-FR" baseline="0" dirty="0"/>
              <a:t>Il lui est nécessaire également de prendre en compte les contraintes ou les impératifs (la date de livraison demandée par le client, les contraintes d’acheminement, et les incoterms).</a:t>
            </a:r>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9</a:t>
            </a:fld>
            <a:endParaRPr lang="fr-FR"/>
          </a:p>
        </p:txBody>
      </p:sp>
    </p:spTree>
    <p:extLst>
      <p:ext uri="{BB962C8B-B14F-4D97-AF65-F5344CB8AC3E}">
        <p14:creationId xmlns:p14="http://schemas.microsoft.com/office/powerpoint/2010/main" val="1716130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a:t>
            </a:r>
            <a:r>
              <a:rPr lang="fr-FR" baseline="0" dirty="0"/>
              <a:t> nourrir cette compétence, le professeur dispose d’un certain nombre de savoirs qu’il sélectionne au regard du scénario pédagogique  qu’il a construit. </a:t>
            </a:r>
          </a:p>
          <a:p>
            <a:r>
              <a:rPr lang="fr-FR" baseline="0" dirty="0"/>
              <a:t>15 savoirs associés sont présents pour faire acquérir la compétence C1.1.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10</a:t>
            </a:fld>
            <a:endParaRPr lang="fr-FR"/>
          </a:p>
        </p:txBody>
      </p:sp>
    </p:spTree>
    <p:extLst>
      <p:ext uri="{BB962C8B-B14F-4D97-AF65-F5344CB8AC3E}">
        <p14:creationId xmlns:p14="http://schemas.microsoft.com/office/powerpoint/2010/main" val="3469982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endParaRPr lang="fr-FR"/>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a:t>PNF du 12/01/2021</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95486"/>
            <a:ext cx="338437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610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360000" y="4783500"/>
            <a:ext cx="8532480" cy="360000"/>
          </a:xfrm>
        </p:spPr>
        <p:txBody>
          <a:bodyPr/>
          <a:lstStyle/>
          <a:p>
            <a:r>
              <a:rPr lang="fr-FR"/>
              <a:t>PNF du 12/01/2021</a:t>
            </a: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70"/>
            <a:ext cx="1709092" cy="170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04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4" name="Espace réservé du pied de page 3"/>
          <p:cNvSpPr>
            <a:spLocks noGrp="1"/>
          </p:cNvSpPr>
          <p:nvPr>
            <p:ph type="ftr" sz="quarter" idx="11"/>
          </p:nvPr>
        </p:nvSpPr>
        <p:spPr bwMode="gray"/>
        <p:txBody>
          <a:bodyPr/>
          <a:lstStyle/>
          <a:p>
            <a:r>
              <a:rPr lang="fr-FR"/>
              <a:t>PNF du 12/01/2021</a:t>
            </a: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a:t>Sélectionner l’icône pour insérer une image, </a:t>
            </a:r>
            <a:br>
              <a:rPr lang="fr-FR"/>
            </a:br>
            <a:r>
              <a:rPr lang="fr-FR"/>
              <a:t>puis disposer l’image en arrière plan </a:t>
            </a:r>
            <a:br>
              <a:rPr lang="fr-FR"/>
            </a:br>
            <a:r>
              <a:rPr lang="fr-FR"/>
              <a:t>(Sélectionner l’image avec le bouton droit de la souris / </a:t>
            </a:r>
            <a:br>
              <a:rPr lang="fr-FR"/>
            </a:br>
            <a:r>
              <a:rPr lang="fr-FR"/>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None/>
              <a:defRPr sz="3250"/>
            </a:lvl1pPr>
          </a:lstStyle>
          <a:p>
            <a:endParaRPr lang="fr-FR" dirty="0"/>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endParaRPr lang="fr-FR" cap="all"/>
          </a:p>
        </p:txBody>
      </p:sp>
      <p:sp>
        <p:nvSpPr>
          <p:cNvPr id="4" name="Espace réservé du pied de page 3"/>
          <p:cNvSpPr>
            <a:spLocks noGrp="1"/>
          </p:cNvSpPr>
          <p:nvPr>
            <p:ph type="ftr" sz="quarter" idx="11"/>
          </p:nvPr>
        </p:nvSpPr>
        <p:spPr bwMode="gray"/>
        <p:txBody>
          <a:bodyPr/>
          <a:lstStyle/>
          <a:p>
            <a:r>
              <a:rPr lang="fr-FR"/>
              <a:t>PNF du 12/01/2021</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a:p>
        </p:txBody>
      </p:sp>
    </p:spTree>
    <p:extLst>
      <p:ext uri="{BB962C8B-B14F-4D97-AF65-F5344CB8AC3E}">
        <p14:creationId xmlns:p14="http://schemas.microsoft.com/office/powerpoint/2010/main" val="1908596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endParaRPr lang="fr-FR" cap="all"/>
          </a:p>
        </p:txBody>
      </p:sp>
      <p:sp>
        <p:nvSpPr>
          <p:cNvPr id="4" name="Espace réservé du pied de page 3"/>
          <p:cNvSpPr>
            <a:spLocks noGrp="1"/>
          </p:cNvSpPr>
          <p:nvPr>
            <p:ph type="ftr" sz="quarter" idx="11"/>
          </p:nvPr>
        </p:nvSpPr>
        <p:spPr bwMode="gray"/>
        <p:txBody>
          <a:bodyPr/>
          <a:lstStyle/>
          <a:p>
            <a:r>
              <a:rPr lang="fr-FR"/>
              <a:t>PNF du 12/01/2021</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360000" y="4783500"/>
            <a:ext cx="853248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a:t>PNF du 12/01/2021</a:t>
            </a:r>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C:\Users\jsavidan\Searches\Pictures\2020_logo_MENJS_jpg.jp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60000" y="195486"/>
            <a:ext cx="622800" cy="62280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FAE86E48-CB26-4F66-97E8-1EB0CFB8C24E}"/>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7D4CF6E0-CD48-4A7A-B021-F10AC9686AE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GIF"/></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1.jpeg"/><Relationship Id="rId7" Type="http://schemas.openxmlformats.org/officeDocument/2006/relationships/image" Target="../media/image23.gif"/><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image" Target="../media/image25.jpeg"/><Relationship Id="rId7"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GIF"/><Relationship Id="rId11" Type="http://schemas.openxmlformats.org/officeDocument/2006/relationships/image" Target="../media/image30.jpeg"/><Relationship Id="rId5" Type="http://schemas.openxmlformats.org/officeDocument/2006/relationships/image" Target="../media/image16.GIF"/><Relationship Id="rId10" Type="http://schemas.openxmlformats.org/officeDocument/2006/relationships/image" Target="../media/image29.jpeg"/><Relationship Id="rId4" Type="http://schemas.openxmlformats.org/officeDocument/2006/relationships/image" Target="../media/image26.jpeg"/><Relationship Id="rId9" Type="http://schemas.openxmlformats.org/officeDocument/2006/relationships/image" Target="../media/image28.jpe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1.png"/><Relationship Id="rId7"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3.gif"/><Relationship Id="rId5" Type="http://schemas.openxmlformats.org/officeDocument/2006/relationships/image" Target="../media/image17.GIF"/><Relationship Id="rId4" Type="http://schemas.openxmlformats.org/officeDocument/2006/relationships/image" Target="../media/image16.GIF"/></Relationships>
</file>

<file path=ppt/slides/_rels/slide16.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3" Type="http://schemas.openxmlformats.org/officeDocument/2006/relationships/image" Target="../media/image34.jpeg"/><Relationship Id="rId7" Type="http://schemas.openxmlformats.org/officeDocument/2006/relationships/image" Target="../media/image27.jpeg"/><Relationship Id="rId12"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6.jpeg"/><Relationship Id="rId11" Type="http://schemas.openxmlformats.org/officeDocument/2006/relationships/image" Target="../media/image40.png"/><Relationship Id="rId5" Type="http://schemas.openxmlformats.org/officeDocument/2006/relationships/image" Target="../media/image35.png"/><Relationship Id="rId10" Type="http://schemas.openxmlformats.org/officeDocument/2006/relationships/image" Target="../media/image39.jpeg"/><Relationship Id="rId4" Type="http://schemas.openxmlformats.org/officeDocument/2006/relationships/image" Target="../media/image7.png"/><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43.jpeg"/><Relationship Id="rId7" Type="http://schemas.openxmlformats.org/officeDocument/2006/relationships/image" Target="../media/image27.jpeg"/><Relationship Id="rId12" Type="http://schemas.openxmlformats.org/officeDocument/2006/relationships/image" Target="../media/image17.GIF"/><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5.jpeg"/><Relationship Id="rId11" Type="http://schemas.openxmlformats.org/officeDocument/2006/relationships/image" Target="../media/image16.GIF"/><Relationship Id="rId5" Type="http://schemas.openxmlformats.org/officeDocument/2006/relationships/image" Target="../media/image35.png"/><Relationship Id="rId10" Type="http://schemas.openxmlformats.org/officeDocument/2006/relationships/image" Target="../media/image46.png"/><Relationship Id="rId4" Type="http://schemas.openxmlformats.org/officeDocument/2006/relationships/image" Target="../media/image44.jpe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6.GIF"/><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47.jpeg"/><Relationship Id="rId5" Type="http://schemas.openxmlformats.org/officeDocument/2006/relationships/image" Target="../media/image23.gif"/><Relationship Id="rId4" Type="http://schemas.openxmlformats.org/officeDocument/2006/relationships/image" Target="../media/image17.GIF"/></Relationships>
</file>

<file path=ppt/slides/_rels/slide19.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16.GIF"/><Relationship Id="rId7"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3.gif"/><Relationship Id="rId5" Type="http://schemas.openxmlformats.org/officeDocument/2006/relationships/image" Target="../media/image44.jpeg"/><Relationship Id="rId4" Type="http://schemas.openxmlformats.org/officeDocument/2006/relationships/image" Target="../media/image17.GIF"/><Relationship Id="rId9"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6.jpeg"/><Relationship Id="rId7"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openxmlformats.org/officeDocument/2006/relationships/image" Target="../media/image60.gif"/><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9.jpeg"/><Relationship Id="rId5" Type="http://schemas.openxmlformats.org/officeDocument/2006/relationships/image" Target="../media/image56.png"/><Relationship Id="rId10" Type="http://schemas.openxmlformats.org/officeDocument/2006/relationships/image" Target="../media/image17.GIF"/><Relationship Id="rId4" Type="http://schemas.openxmlformats.org/officeDocument/2006/relationships/image" Target="../media/image58.jpeg"/><Relationship Id="rId9" Type="http://schemas.openxmlformats.org/officeDocument/2006/relationships/image" Target="../media/image16.GIF"/></Relationships>
</file>

<file path=ppt/slides/_rels/slide22.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image" Target="../media/image62.jpeg"/><Relationship Id="rId7"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57.jpeg"/><Relationship Id="rId9" Type="http://schemas.openxmlformats.org/officeDocument/2006/relationships/image" Target="../media/image64.jpeg"/></Relationships>
</file>

<file path=ppt/slides/_rels/slide23.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png"/><Relationship Id="rId3" Type="http://schemas.openxmlformats.org/officeDocument/2006/relationships/image" Target="../media/image7.png"/><Relationship Id="rId7" Type="http://schemas.openxmlformats.org/officeDocument/2006/relationships/image" Target="../media/image67.jpeg"/><Relationship Id="rId12" Type="http://schemas.openxmlformats.org/officeDocument/2006/relationships/image" Target="../media/image72.png"/><Relationship Id="rId17" Type="http://schemas.openxmlformats.org/officeDocument/2006/relationships/image" Target="../media/image77.png"/><Relationship Id="rId2" Type="http://schemas.openxmlformats.org/officeDocument/2006/relationships/notesSlide" Target="../notesSlides/notesSlide22.xml"/><Relationship Id="rId16" Type="http://schemas.openxmlformats.org/officeDocument/2006/relationships/image" Target="../media/image76.png"/><Relationship Id="rId1" Type="http://schemas.openxmlformats.org/officeDocument/2006/relationships/slideLayout" Target="../slideLayouts/slideLayout3.xml"/><Relationship Id="rId6" Type="http://schemas.openxmlformats.org/officeDocument/2006/relationships/image" Target="../media/image34.jpeg"/><Relationship Id="rId11" Type="http://schemas.openxmlformats.org/officeDocument/2006/relationships/image" Target="../media/image71.gif"/><Relationship Id="rId5" Type="http://schemas.openxmlformats.org/officeDocument/2006/relationships/image" Target="../media/image66.jpe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5.gif"/><Relationship Id="rId9" Type="http://schemas.openxmlformats.org/officeDocument/2006/relationships/image" Target="../media/image69.png"/><Relationship Id="rId14" Type="http://schemas.openxmlformats.org/officeDocument/2006/relationships/image" Target="../media/image74.png"/></Relationships>
</file>

<file path=ppt/slides/_rels/slide24.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57.jpeg"/><Relationship Id="rId3" Type="http://schemas.openxmlformats.org/officeDocument/2006/relationships/image" Target="../media/image71.gif"/><Relationship Id="rId7" Type="http://schemas.openxmlformats.org/officeDocument/2006/relationships/image" Target="../media/image76.png"/><Relationship Id="rId12"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7.GIF"/><Relationship Id="rId11" Type="http://schemas.openxmlformats.org/officeDocument/2006/relationships/image" Target="../media/image70.png"/><Relationship Id="rId5" Type="http://schemas.openxmlformats.org/officeDocument/2006/relationships/image" Target="../media/image16.GIF"/><Relationship Id="rId10" Type="http://schemas.openxmlformats.org/officeDocument/2006/relationships/image" Target="../media/image14.png"/><Relationship Id="rId4" Type="http://schemas.openxmlformats.org/officeDocument/2006/relationships/image" Target="../media/image41.jpeg"/><Relationship Id="rId9" Type="http://schemas.openxmlformats.org/officeDocument/2006/relationships/image" Target="../media/image69.png"/><Relationship Id="rId14" Type="http://schemas.openxmlformats.org/officeDocument/2006/relationships/image" Target="../media/image79.jpe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texte 3"/>
          <p:cNvSpPr>
            <a:spLocks noGrp="1"/>
          </p:cNvSpPr>
          <p:nvPr>
            <p:ph type="body" sz="quarter" idx="13"/>
          </p:nvPr>
        </p:nvSpPr>
        <p:spPr>
          <a:xfrm>
            <a:off x="360000" y="2859038"/>
            <a:ext cx="8424000" cy="1142623"/>
          </a:xfrm>
        </p:spPr>
        <p:txBody>
          <a:bodyPr/>
          <a:lstStyle/>
          <a:p>
            <a:pPr algn="ctr"/>
            <a:r>
              <a:rPr lang="fr-FR" sz="2800" cap="none">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Baccalauréat professionnel </a:t>
            </a:r>
          </a:p>
          <a:p>
            <a:pPr algn="ctr"/>
            <a:r>
              <a:rPr lang="fr-FR" sz="2800" cap="none">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Organisation de transport de marchandises » (Bac pro </a:t>
            </a:r>
            <a:r>
              <a:rPr lang="fr-FR" sz="2800" cap="none">
                <a:ln w="1905"/>
                <a:solidFill>
                  <a:srgbClr val="FF0000"/>
                </a:solidFill>
                <a:effectLst>
                  <a:innerShdw blurRad="69850" dist="43180" dir="5400000">
                    <a:srgbClr val="000000">
                      <a:alpha val="65000"/>
                    </a:srgbClr>
                  </a:innerShdw>
                </a:effectLst>
              </a:rPr>
              <a:t>OTM</a:t>
            </a:r>
            <a:r>
              <a:rPr lang="fr-FR" sz="2800" cap="none">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p:txBody>
      </p:sp>
      <p:pic>
        <p:nvPicPr>
          <p:cNvPr id="3074" name="Picture 2" descr="Transport logistique international : Comment mieux organiser vos échanges  internationaux ?">
            <a:extLst>
              <a:ext uri="{FF2B5EF4-FFF2-40B4-BE49-F238E27FC236}">
                <a16:creationId xmlns:a16="http://schemas.microsoft.com/office/drawing/2014/main" id="{4D9C86C2-336D-4AE2-88FE-D0827D57F1C0}"/>
              </a:ext>
            </a:extLst>
          </p:cNvPr>
          <p:cNvPicPr>
            <a:picLocks noChangeAspect="1" noChangeArrowheads="1"/>
          </p:cNvPicPr>
          <p:nvPr/>
        </p:nvPicPr>
        <p:blipFill>
          <a:blip r:embed="rId2">
            <a:clrChange>
              <a:clrFrom>
                <a:srgbClr val="EDF2F8"/>
              </a:clrFrom>
              <a:clrTo>
                <a:srgbClr val="EDF2F8">
                  <a:alpha val="0"/>
                </a:srgbClr>
              </a:clrTo>
            </a:clrChange>
            <a:extLst>
              <a:ext uri="{28A0092B-C50C-407E-A947-70E740481C1C}">
                <a14:useLocalDpi xmlns:a14="http://schemas.microsoft.com/office/drawing/2010/main" val="0"/>
              </a:ext>
            </a:extLst>
          </a:blip>
          <a:srcRect/>
          <a:stretch>
            <a:fillRect/>
          </a:stretch>
        </p:blipFill>
        <p:spPr bwMode="auto">
          <a:xfrm>
            <a:off x="4932040" y="-79320"/>
            <a:ext cx="4025536" cy="2684796"/>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pied de page 5">
            <a:extLst>
              <a:ext uri="{FF2B5EF4-FFF2-40B4-BE49-F238E27FC236}">
                <a16:creationId xmlns:a16="http://schemas.microsoft.com/office/drawing/2014/main" id="{B037586A-5A22-485D-B3CC-5AE50DB5F5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7" name="ZoneTexte 6">
            <a:extLst>
              <a:ext uri="{FF2B5EF4-FFF2-40B4-BE49-F238E27FC236}">
                <a16:creationId xmlns:a16="http://schemas.microsoft.com/office/drawing/2014/main" id="{C0B8DA02-28EA-4EA0-8DE2-9757CC08EC6B}"/>
              </a:ext>
            </a:extLst>
          </p:cNvPr>
          <p:cNvSpPr txBox="1"/>
          <p:nvPr/>
        </p:nvSpPr>
        <p:spPr>
          <a:xfrm>
            <a:off x="1691680" y="4163161"/>
            <a:ext cx="5760640" cy="480131"/>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 Le bloc de </a:t>
            </a:r>
            <a:r>
              <a:rPr kumimoji="0" lang="fr-FR" sz="2800" b="1" i="0" u="none" strike="noStrike" kern="1200" cap="none" spc="0" normalizeH="0" baseline="0" noProof="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compétences C1 </a:t>
            </a: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26FFD08-F726-44D5-9472-94502295AE4F}"/>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Les savoirs et limites de savoirs de la compétence C1.1</a:t>
            </a:r>
          </a:p>
        </p:txBody>
      </p:sp>
      <p:sp>
        <p:nvSpPr>
          <p:cNvPr id="5" name="ZoneTexte 4">
            <a:extLst>
              <a:ext uri="{FF2B5EF4-FFF2-40B4-BE49-F238E27FC236}">
                <a16:creationId xmlns:a16="http://schemas.microsoft.com/office/drawing/2014/main" id="{83B3E16E-763C-4FFA-939E-6FC14E88B667}"/>
              </a:ext>
            </a:extLst>
          </p:cNvPr>
          <p:cNvSpPr txBox="1"/>
          <p:nvPr/>
        </p:nvSpPr>
        <p:spPr>
          <a:xfrm>
            <a:off x="1043608" y="123478"/>
            <a:ext cx="7992888" cy="461665"/>
          </a:xfrm>
          <a:prstGeom prst="rect">
            <a:avLst/>
          </a:prstGeom>
          <a:noFill/>
        </p:spPr>
        <p:txBody>
          <a:bodyPr wrap="square" rtlCol="0">
            <a:spAutoFit/>
          </a:bodyPr>
          <a:lstStyle/>
          <a:p>
            <a:r>
              <a:rPr lang="fr-FR" sz="24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C1 – Préparer les opérations de transport</a:t>
            </a:r>
          </a:p>
        </p:txBody>
      </p:sp>
      <p:sp>
        <p:nvSpPr>
          <p:cNvPr id="6" name="Rectangle : carré corné 5">
            <a:extLst>
              <a:ext uri="{FF2B5EF4-FFF2-40B4-BE49-F238E27FC236}">
                <a16:creationId xmlns:a16="http://schemas.microsoft.com/office/drawing/2014/main" id="{34BE8455-A010-41EC-B140-9CD80B023ADB}"/>
              </a:ext>
            </a:extLst>
          </p:cNvPr>
          <p:cNvSpPr/>
          <p:nvPr/>
        </p:nvSpPr>
        <p:spPr>
          <a:xfrm>
            <a:off x="467544" y="1360515"/>
            <a:ext cx="1367054"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a:t>
            </a:r>
            <a:endParaRPr lang="fr-FR" sz="13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L’organisation de la profession</a:t>
            </a:r>
          </a:p>
        </p:txBody>
      </p:sp>
      <p:sp>
        <p:nvSpPr>
          <p:cNvPr id="7" name="Rectangle : carré corné 6">
            <a:extLst>
              <a:ext uri="{FF2B5EF4-FFF2-40B4-BE49-F238E27FC236}">
                <a16:creationId xmlns:a16="http://schemas.microsoft.com/office/drawing/2014/main" id="{EB46AE9D-40A0-4105-B268-EDFEA6487BB6}"/>
              </a:ext>
            </a:extLst>
          </p:cNvPr>
          <p:cNvSpPr/>
          <p:nvPr/>
        </p:nvSpPr>
        <p:spPr>
          <a:xfrm>
            <a:off x="2188203" y="1349442"/>
            <a:ext cx="1367055"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L’organisation d’une entreprise de transport</a:t>
            </a:r>
          </a:p>
        </p:txBody>
      </p:sp>
      <p:sp>
        <p:nvSpPr>
          <p:cNvPr id="8" name="Rectangle : carré corné 7">
            <a:extLst>
              <a:ext uri="{FF2B5EF4-FFF2-40B4-BE49-F238E27FC236}">
                <a16:creationId xmlns:a16="http://schemas.microsoft.com/office/drawing/2014/main" id="{D37E5E0C-513A-4D77-ACEB-4F9913DC2512}"/>
              </a:ext>
            </a:extLst>
          </p:cNvPr>
          <p:cNvSpPr/>
          <p:nvPr/>
        </p:nvSpPr>
        <p:spPr>
          <a:xfrm>
            <a:off x="7346274" y="1349442"/>
            <a:ext cx="1383214" cy="871498"/>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C1.S5</a:t>
            </a:r>
            <a:endParaRPr lang="fr-FR" sz="13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La demande de transport</a:t>
            </a:r>
          </a:p>
        </p:txBody>
      </p:sp>
      <p:sp>
        <p:nvSpPr>
          <p:cNvPr id="9" name="Rectangle : carré corné 8">
            <a:extLst>
              <a:ext uri="{FF2B5EF4-FFF2-40B4-BE49-F238E27FC236}">
                <a16:creationId xmlns:a16="http://schemas.microsoft.com/office/drawing/2014/main" id="{10790B98-DF9E-415E-A587-7407C16C49D6}"/>
              </a:ext>
            </a:extLst>
          </p:cNvPr>
          <p:cNvSpPr/>
          <p:nvPr/>
        </p:nvSpPr>
        <p:spPr>
          <a:xfrm>
            <a:off x="5609294" y="1349442"/>
            <a:ext cx="1383214" cy="849353"/>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C1.S4</a:t>
            </a:r>
            <a:endParaRPr lang="fr-FR" sz="13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L’offre de transport</a:t>
            </a:r>
          </a:p>
        </p:txBody>
      </p:sp>
      <p:sp>
        <p:nvSpPr>
          <p:cNvPr id="10" name="Rectangle : carré corné 9">
            <a:extLst>
              <a:ext uri="{FF2B5EF4-FFF2-40B4-BE49-F238E27FC236}">
                <a16:creationId xmlns:a16="http://schemas.microsoft.com/office/drawing/2014/main" id="{22EDE256-8683-440A-9860-73C2EAEB15C1}"/>
              </a:ext>
            </a:extLst>
          </p:cNvPr>
          <p:cNvSpPr/>
          <p:nvPr/>
        </p:nvSpPr>
        <p:spPr>
          <a:xfrm>
            <a:off x="3888472" y="1349442"/>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C1.S3</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Les intervenants de la chaîne logistique</a:t>
            </a:r>
          </a:p>
        </p:txBody>
      </p:sp>
      <p:sp>
        <p:nvSpPr>
          <p:cNvPr id="11" name="Rectangle : carré corné 10">
            <a:extLst>
              <a:ext uri="{FF2B5EF4-FFF2-40B4-BE49-F238E27FC236}">
                <a16:creationId xmlns:a16="http://schemas.microsoft.com/office/drawing/2014/main" id="{D599A568-955C-43C2-AE36-0F2D16B8ABB5}"/>
              </a:ext>
            </a:extLst>
          </p:cNvPr>
          <p:cNvSpPr/>
          <p:nvPr/>
        </p:nvSpPr>
        <p:spPr>
          <a:xfrm>
            <a:off x="459584" y="2520028"/>
            <a:ext cx="1367054"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C1.S6</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Les prestations associées</a:t>
            </a:r>
          </a:p>
        </p:txBody>
      </p:sp>
      <p:sp>
        <p:nvSpPr>
          <p:cNvPr id="12" name="Rectangle : carré corné 11">
            <a:extLst>
              <a:ext uri="{FF2B5EF4-FFF2-40B4-BE49-F238E27FC236}">
                <a16:creationId xmlns:a16="http://schemas.microsoft.com/office/drawing/2014/main" id="{9993D8D3-61A7-4E3E-91D6-414285E2D3B1}"/>
              </a:ext>
            </a:extLst>
          </p:cNvPr>
          <p:cNvSpPr/>
          <p:nvPr/>
        </p:nvSpPr>
        <p:spPr>
          <a:xfrm>
            <a:off x="2180243" y="2508955"/>
            <a:ext cx="1367055"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12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C1.S7</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100" b="1" dirty="0">
                <a:solidFill>
                  <a:schemeClr val="accent1">
                    <a:lumMod val="90000"/>
                    <a:lumOff val="10000"/>
                  </a:schemeClr>
                </a:solidFill>
                <a:latin typeface="Calibri" panose="020F0502020204030204" pitchFamily="34" charset="0"/>
                <a:cs typeface="Calibri" panose="020F0502020204030204" pitchFamily="34" charset="0"/>
              </a:rPr>
              <a:t>Les flux de marchandises et les obligations douanières</a:t>
            </a:r>
          </a:p>
        </p:txBody>
      </p:sp>
      <p:sp>
        <p:nvSpPr>
          <p:cNvPr id="13" name="Rectangle : carré corné 12">
            <a:extLst>
              <a:ext uri="{FF2B5EF4-FFF2-40B4-BE49-F238E27FC236}">
                <a16:creationId xmlns:a16="http://schemas.microsoft.com/office/drawing/2014/main" id="{FC9BFB13-63A6-4149-AEE6-8DFF08A92E70}"/>
              </a:ext>
            </a:extLst>
          </p:cNvPr>
          <p:cNvSpPr/>
          <p:nvPr/>
        </p:nvSpPr>
        <p:spPr>
          <a:xfrm>
            <a:off x="7338314" y="2508955"/>
            <a:ext cx="1383214" cy="871498"/>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C1.S10</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La réglementation nationale et/ou internationale</a:t>
            </a:r>
          </a:p>
        </p:txBody>
      </p:sp>
      <p:sp>
        <p:nvSpPr>
          <p:cNvPr id="14" name="Rectangle : carré corné 13">
            <a:extLst>
              <a:ext uri="{FF2B5EF4-FFF2-40B4-BE49-F238E27FC236}">
                <a16:creationId xmlns:a16="http://schemas.microsoft.com/office/drawing/2014/main" id="{E6C00E51-6C1B-44F7-B90D-6C1E99391F70}"/>
              </a:ext>
            </a:extLst>
          </p:cNvPr>
          <p:cNvSpPr/>
          <p:nvPr/>
        </p:nvSpPr>
        <p:spPr>
          <a:xfrm>
            <a:off x="5601334" y="2508955"/>
            <a:ext cx="1383214" cy="849353"/>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C1.S9</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Les caractéristiques </a:t>
            </a: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de l’envoi</a:t>
            </a:r>
          </a:p>
        </p:txBody>
      </p:sp>
      <p:sp>
        <p:nvSpPr>
          <p:cNvPr id="15" name="Rectangle : carré corné 14">
            <a:extLst>
              <a:ext uri="{FF2B5EF4-FFF2-40B4-BE49-F238E27FC236}">
                <a16:creationId xmlns:a16="http://schemas.microsoft.com/office/drawing/2014/main" id="{95BF5A9E-D28E-4D92-8DEC-BB6196559E46}"/>
              </a:ext>
            </a:extLst>
          </p:cNvPr>
          <p:cNvSpPr/>
          <p:nvPr/>
        </p:nvSpPr>
        <p:spPr>
          <a:xfrm>
            <a:off x="3880512" y="2508955"/>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C1.S8</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Les modes et les techniques de transport</a:t>
            </a:r>
          </a:p>
        </p:txBody>
      </p:sp>
      <p:sp>
        <p:nvSpPr>
          <p:cNvPr id="16" name="Rectangle : carré corné 15">
            <a:extLst>
              <a:ext uri="{FF2B5EF4-FFF2-40B4-BE49-F238E27FC236}">
                <a16:creationId xmlns:a16="http://schemas.microsoft.com/office/drawing/2014/main" id="{0FC38BE9-37F5-4E61-8F56-2824C12002A0}"/>
              </a:ext>
            </a:extLst>
          </p:cNvPr>
          <p:cNvSpPr/>
          <p:nvPr/>
        </p:nvSpPr>
        <p:spPr>
          <a:xfrm>
            <a:off x="459584" y="3611416"/>
            <a:ext cx="1367054"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C1.S11</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Les contrats-types et les conventions internationales</a:t>
            </a:r>
          </a:p>
        </p:txBody>
      </p:sp>
      <p:sp>
        <p:nvSpPr>
          <p:cNvPr id="17" name="Rectangle : carré corné 16">
            <a:extLst>
              <a:ext uri="{FF2B5EF4-FFF2-40B4-BE49-F238E27FC236}">
                <a16:creationId xmlns:a16="http://schemas.microsoft.com/office/drawing/2014/main" id="{3AB4C3BE-028A-457E-993E-3178AF5EF166}"/>
              </a:ext>
            </a:extLst>
          </p:cNvPr>
          <p:cNvSpPr/>
          <p:nvPr/>
        </p:nvSpPr>
        <p:spPr>
          <a:xfrm>
            <a:off x="2180243" y="3600343"/>
            <a:ext cx="1367055"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C1.S12</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Les termes du commerce international</a:t>
            </a:r>
          </a:p>
        </p:txBody>
      </p:sp>
      <p:sp>
        <p:nvSpPr>
          <p:cNvPr id="18" name="Rectangle : carré corné 17">
            <a:extLst>
              <a:ext uri="{FF2B5EF4-FFF2-40B4-BE49-F238E27FC236}">
                <a16:creationId xmlns:a16="http://schemas.microsoft.com/office/drawing/2014/main" id="{CD400E54-764E-4EB3-BC8A-804B28783835}"/>
              </a:ext>
            </a:extLst>
          </p:cNvPr>
          <p:cNvSpPr/>
          <p:nvPr/>
        </p:nvSpPr>
        <p:spPr>
          <a:xfrm>
            <a:off x="7338314" y="3600343"/>
            <a:ext cx="1383214" cy="871498"/>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C1.S15</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Les moyens et outils de communication</a:t>
            </a:r>
          </a:p>
        </p:txBody>
      </p:sp>
      <p:sp>
        <p:nvSpPr>
          <p:cNvPr id="19" name="Rectangle : carré corné 18">
            <a:extLst>
              <a:ext uri="{FF2B5EF4-FFF2-40B4-BE49-F238E27FC236}">
                <a16:creationId xmlns:a16="http://schemas.microsoft.com/office/drawing/2014/main" id="{7FEC90F8-CEF5-44D2-A0C0-7DDD82508330}"/>
              </a:ext>
            </a:extLst>
          </p:cNvPr>
          <p:cNvSpPr/>
          <p:nvPr/>
        </p:nvSpPr>
        <p:spPr>
          <a:xfrm>
            <a:off x="5601334" y="3600343"/>
            <a:ext cx="1383214" cy="849353"/>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C1.S14</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La communication professionnelle orale et écrite</a:t>
            </a:r>
          </a:p>
        </p:txBody>
      </p:sp>
      <p:sp>
        <p:nvSpPr>
          <p:cNvPr id="20" name="Rectangle : carré corné 19">
            <a:extLst>
              <a:ext uri="{FF2B5EF4-FFF2-40B4-BE49-F238E27FC236}">
                <a16:creationId xmlns:a16="http://schemas.microsoft.com/office/drawing/2014/main" id="{D58AFA86-3EDF-4269-AF6D-7E9E4A08A112}"/>
              </a:ext>
            </a:extLst>
          </p:cNvPr>
          <p:cNvSpPr/>
          <p:nvPr/>
        </p:nvSpPr>
        <p:spPr>
          <a:xfrm>
            <a:off x="3880512" y="3600343"/>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sz="8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C1.S13</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La géographie des transports</a:t>
            </a:r>
          </a:p>
        </p:txBody>
      </p:sp>
      <p:pic>
        <p:nvPicPr>
          <p:cNvPr id="21" name="Image 20">
            <a:extLst>
              <a:ext uri="{FF2B5EF4-FFF2-40B4-BE49-F238E27FC236}">
                <a16:creationId xmlns:a16="http://schemas.microsoft.com/office/drawing/2014/main" id="{D9B7B975-92C2-4D92-8BB9-DBBC3A2A9C20}"/>
              </a:ext>
            </a:extLst>
          </p:cNvPr>
          <p:cNvPicPr>
            <a:picLocks noChangeAspect="1"/>
          </p:cNvPicPr>
          <p:nvPr/>
        </p:nvPicPr>
        <p:blipFill>
          <a:blip r:embed="rId3"/>
          <a:stretch>
            <a:fillRect/>
          </a:stretch>
        </p:blipFill>
        <p:spPr>
          <a:xfrm>
            <a:off x="1283823" y="608129"/>
            <a:ext cx="383032" cy="600274"/>
          </a:xfrm>
          <a:prstGeom prst="rect">
            <a:avLst/>
          </a:prstGeom>
        </p:spPr>
      </p:pic>
      <p:pic>
        <p:nvPicPr>
          <p:cNvPr id="24" name="Image 23">
            <a:extLst>
              <a:ext uri="{FF2B5EF4-FFF2-40B4-BE49-F238E27FC236}">
                <a16:creationId xmlns:a16="http://schemas.microsoft.com/office/drawing/2014/main" id="{F56E86BB-938B-4528-A83C-C9739BB5373A}"/>
              </a:ext>
            </a:extLst>
          </p:cNvPr>
          <p:cNvPicPr>
            <a:picLocks noChangeAspect="1"/>
          </p:cNvPicPr>
          <p:nvPr/>
        </p:nvPicPr>
        <p:blipFill>
          <a:blip r:embed="rId4"/>
          <a:stretch>
            <a:fillRect/>
          </a:stretch>
        </p:blipFill>
        <p:spPr>
          <a:xfrm>
            <a:off x="8197225" y="592534"/>
            <a:ext cx="445078" cy="557831"/>
          </a:xfrm>
          <a:prstGeom prst="rect">
            <a:avLst/>
          </a:prstGeom>
        </p:spPr>
      </p:pic>
      <p:sp>
        <p:nvSpPr>
          <p:cNvPr id="25" name="Espace réservé du pied de page 24">
            <a:extLst>
              <a:ext uri="{FF2B5EF4-FFF2-40B4-BE49-F238E27FC236}">
                <a16:creationId xmlns:a16="http://schemas.microsoft.com/office/drawing/2014/main" id="{75B387E6-2CE1-4E1C-9CB7-CEAAF46EC5F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22" name="Rectangle avec coins rognés en diagonale 10">
            <a:extLst>
              <a:ext uri="{FF2B5EF4-FFF2-40B4-BE49-F238E27FC236}">
                <a16:creationId xmlns:a16="http://schemas.microsoft.com/office/drawing/2014/main" id="{C99DFD7D-0066-415F-88B0-45AD28A7D448}"/>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a:t>
            </a:r>
          </a:p>
        </p:txBody>
      </p:sp>
    </p:spTree>
    <p:extLst>
      <p:ext uri="{BB962C8B-B14F-4D97-AF65-F5344CB8AC3E}">
        <p14:creationId xmlns:p14="http://schemas.microsoft.com/office/powerpoint/2010/main" val="3955128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1000"/>
                                        <p:tgtEl>
                                          <p:spTgt spid="12"/>
                                        </p:tgtEl>
                                      </p:cBhvr>
                                    </p:animEffect>
                                    <p:anim calcmode="lin" valueType="num">
                                      <p:cBhvr>
                                        <p:cTn id="58" dur="1000" fill="hold"/>
                                        <p:tgtEl>
                                          <p:spTgt spid="12"/>
                                        </p:tgtEl>
                                        <p:attrNameLst>
                                          <p:attrName>ppt_x</p:attrName>
                                        </p:attrNameLst>
                                      </p:cBhvr>
                                      <p:tavLst>
                                        <p:tav tm="0">
                                          <p:val>
                                            <p:strVal val="#ppt_x"/>
                                          </p:val>
                                        </p:tav>
                                        <p:tav tm="100000">
                                          <p:val>
                                            <p:strVal val="#ppt_x"/>
                                          </p:val>
                                        </p:tav>
                                      </p:tavLst>
                                    </p:anim>
                                    <p:anim calcmode="lin" valueType="num">
                                      <p:cBhvr>
                                        <p:cTn id="59" dur="1000" fill="hold"/>
                                        <p:tgtEl>
                                          <p:spTgt spid="12"/>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1000"/>
                                        <p:tgtEl>
                                          <p:spTgt spid="11"/>
                                        </p:tgtEl>
                                      </p:cBhvr>
                                    </p:animEffect>
                                    <p:anim calcmode="lin" valueType="num">
                                      <p:cBhvr>
                                        <p:cTn id="63" dur="1000" fill="hold"/>
                                        <p:tgtEl>
                                          <p:spTgt spid="11"/>
                                        </p:tgtEl>
                                        <p:attrNameLst>
                                          <p:attrName>ppt_x</p:attrName>
                                        </p:attrNameLst>
                                      </p:cBhvr>
                                      <p:tavLst>
                                        <p:tav tm="0">
                                          <p:val>
                                            <p:strVal val="#ppt_x"/>
                                          </p:val>
                                        </p:tav>
                                        <p:tav tm="100000">
                                          <p:val>
                                            <p:strVal val="#ppt_x"/>
                                          </p:val>
                                        </p:tav>
                                      </p:tavLst>
                                    </p:anim>
                                    <p:anim calcmode="lin" valueType="num">
                                      <p:cBhvr>
                                        <p:cTn id="64" dur="1000" fill="hold"/>
                                        <p:tgtEl>
                                          <p:spTgt spid="11"/>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1000"/>
                                        <p:tgtEl>
                                          <p:spTgt spid="16"/>
                                        </p:tgtEl>
                                      </p:cBhvr>
                                    </p:animEffect>
                                    <p:anim calcmode="lin" valueType="num">
                                      <p:cBhvr>
                                        <p:cTn id="68" dur="1000" fill="hold"/>
                                        <p:tgtEl>
                                          <p:spTgt spid="16"/>
                                        </p:tgtEl>
                                        <p:attrNameLst>
                                          <p:attrName>ppt_x</p:attrName>
                                        </p:attrNameLst>
                                      </p:cBhvr>
                                      <p:tavLst>
                                        <p:tav tm="0">
                                          <p:val>
                                            <p:strVal val="#ppt_x"/>
                                          </p:val>
                                        </p:tav>
                                        <p:tav tm="100000">
                                          <p:val>
                                            <p:strVal val="#ppt_x"/>
                                          </p:val>
                                        </p:tav>
                                      </p:tavLst>
                                    </p:anim>
                                    <p:anim calcmode="lin" valueType="num">
                                      <p:cBhvr>
                                        <p:cTn id="69" dur="1000" fill="hold"/>
                                        <p:tgtEl>
                                          <p:spTgt spid="16"/>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1000"/>
                                        <p:tgtEl>
                                          <p:spTgt spid="17"/>
                                        </p:tgtEl>
                                      </p:cBhvr>
                                    </p:animEffect>
                                    <p:anim calcmode="lin" valueType="num">
                                      <p:cBhvr>
                                        <p:cTn id="73" dur="1000" fill="hold"/>
                                        <p:tgtEl>
                                          <p:spTgt spid="17"/>
                                        </p:tgtEl>
                                        <p:attrNameLst>
                                          <p:attrName>ppt_x</p:attrName>
                                        </p:attrNameLst>
                                      </p:cBhvr>
                                      <p:tavLst>
                                        <p:tav tm="0">
                                          <p:val>
                                            <p:strVal val="#ppt_x"/>
                                          </p:val>
                                        </p:tav>
                                        <p:tav tm="100000">
                                          <p:val>
                                            <p:strVal val="#ppt_x"/>
                                          </p:val>
                                        </p:tav>
                                      </p:tavLst>
                                    </p:anim>
                                    <p:anim calcmode="lin" valueType="num">
                                      <p:cBhvr>
                                        <p:cTn id="74" dur="1000" fill="hold"/>
                                        <p:tgtEl>
                                          <p:spTgt spid="17"/>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1000"/>
                                        <p:tgtEl>
                                          <p:spTgt spid="20"/>
                                        </p:tgtEl>
                                      </p:cBhvr>
                                    </p:animEffect>
                                    <p:anim calcmode="lin" valueType="num">
                                      <p:cBhvr>
                                        <p:cTn id="78" dur="1000" fill="hold"/>
                                        <p:tgtEl>
                                          <p:spTgt spid="20"/>
                                        </p:tgtEl>
                                        <p:attrNameLst>
                                          <p:attrName>ppt_x</p:attrName>
                                        </p:attrNameLst>
                                      </p:cBhvr>
                                      <p:tavLst>
                                        <p:tav tm="0">
                                          <p:val>
                                            <p:strVal val="#ppt_x"/>
                                          </p:val>
                                        </p:tav>
                                        <p:tav tm="100000">
                                          <p:val>
                                            <p:strVal val="#ppt_x"/>
                                          </p:val>
                                        </p:tav>
                                      </p:tavLst>
                                    </p:anim>
                                    <p:anim calcmode="lin" valueType="num">
                                      <p:cBhvr>
                                        <p:cTn id="79" dur="1000" fill="hold"/>
                                        <p:tgtEl>
                                          <p:spTgt spid="20"/>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1000"/>
                                        <p:tgtEl>
                                          <p:spTgt spid="19"/>
                                        </p:tgtEl>
                                      </p:cBhvr>
                                    </p:animEffect>
                                    <p:anim calcmode="lin" valueType="num">
                                      <p:cBhvr>
                                        <p:cTn id="83" dur="1000" fill="hold"/>
                                        <p:tgtEl>
                                          <p:spTgt spid="19"/>
                                        </p:tgtEl>
                                        <p:attrNameLst>
                                          <p:attrName>ppt_x</p:attrName>
                                        </p:attrNameLst>
                                      </p:cBhvr>
                                      <p:tavLst>
                                        <p:tav tm="0">
                                          <p:val>
                                            <p:strVal val="#ppt_x"/>
                                          </p:val>
                                        </p:tav>
                                        <p:tav tm="100000">
                                          <p:val>
                                            <p:strVal val="#ppt_x"/>
                                          </p:val>
                                        </p:tav>
                                      </p:tavLst>
                                    </p:anim>
                                    <p:anim calcmode="lin" valueType="num">
                                      <p:cBhvr>
                                        <p:cTn id="84" dur="1000" fill="hold"/>
                                        <p:tgtEl>
                                          <p:spTgt spid="1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000"/>
                                        <p:tgtEl>
                                          <p:spTgt spid="18"/>
                                        </p:tgtEl>
                                      </p:cBhvr>
                                    </p:animEffect>
                                    <p:anim calcmode="lin" valueType="num">
                                      <p:cBhvr>
                                        <p:cTn id="88" dur="1000" fill="hold"/>
                                        <p:tgtEl>
                                          <p:spTgt spid="18"/>
                                        </p:tgtEl>
                                        <p:attrNameLst>
                                          <p:attrName>ppt_x</p:attrName>
                                        </p:attrNameLst>
                                      </p:cBhvr>
                                      <p:tavLst>
                                        <p:tav tm="0">
                                          <p:val>
                                            <p:strVal val="#ppt_x"/>
                                          </p:val>
                                        </p:tav>
                                        <p:tav tm="100000">
                                          <p:val>
                                            <p:strVal val="#ppt_x"/>
                                          </p:val>
                                        </p:tav>
                                      </p:tavLst>
                                    </p:anim>
                                    <p:anim calcmode="lin" valueType="num">
                                      <p:cBhvr>
                                        <p:cTn id="8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92A8FCDC-0ABD-414E-8A69-E71C58750A92}"/>
              </a:ext>
            </a:extLst>
          </p:cNvPr>
          <p:cNvSpPr txBox="1"/>
          <p:nvPr/>
        </p:nvSpPr>
        <p:spPr>
          <a:xfrm>
            <a:off x="1187624" y="195486"/>
            <a:ext cx="7488832" cy="461665"/>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4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Le GAP : Guide d’accompagnement pédagogique</a:t>
            </a:r>
          </a:p>
        </p:txBody>
      </p:sp>
      <p:pic>
        <p:nvPicPr>
          <p:cNvPr id="4" name="Image 3">
            <a:extLst>
              <a:ext uri="{FF2B5EF4-FFF2-40B4-BE49-F238E27FC236}">
                <a16:creationId xmlns:a16="http://schemas.microsoft.com/office/drawing/2014/main" id="{1DD63D3B-DE13-43C5-A5A9-9A4D23AB08F3}"/>
              </a:ext>
            </a:extLst>
          </p:cNvPr>
          <p:cNvPicPr>
            <a:picLocks noChangeAspect="1"/>
          </p:cNvPicPr>
          <p:nvPr/>
        </p:nvPicPr>
        <p:blipFill>
          <a:blip r:embed="rId3"/>
          <a:stretch>
            <a:fillRect/>
          </a:stretch>
        </p:blipFill>
        <p:spPr>
          <a:xfrm>
            <a:off x="353743" y="915566"/>
            <a:ext cx="5892695" cy="3806155"/>
          </a:xfrm>
          <a:prstGeom prst="rect">
            <a:avLst/>
          </a:prstGeom>
        </p:spPr>
      </p:pic>
      <p:cxnSp>
        <p:nvCxnSpPr>
          <p:cNvPr id="13" name="Connecteur droit avec flèche 12">
            <a:extLst>
              <a:ext uri="{FF2B5EF4-FFF2-40B4-BE49-F238E27FC236}">
                <a16:creationId xmlns:a16="http://schemas.microsoft.com/office/drawing/2014/main" id="{D705624B-67FD-4402-B630-8FA60C6A0AEB}"/>
              </a:ext>
            </a:extLst>
          </p:cNvPr>
          <p:cNvCxnSpPr>
            <a:cxnSpLocks/>
          </p:cNvCxnSpPr>
          <p:nvPr/>
        </p:nvCxnSpPr>
        <p:spPr>
          <a:xfrm>
            <a:off x="4788024" y="1505071"/>
            <a:ext cx="1871167" cy="88490"/>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B3FFAA33-792A-40CE-BDA0-1707367CDFC7}"/>
              </a:ext>
            </a:extLst>
          </p:cNvPr>
          <p:cNvSpPr txBox="1"/>
          <p:nvPr/>
        </p:nvSpPr>
        <p:spPr>
          <a:xfrm>
            <a:off x="6659191" y="1203598"/>
            <a:ext cx="2263225" cy="646331"/>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Le contexte professionnel</a:t>
            </a:r>
          </a:p>
        </p:txBody>
      </p:sp>
      <p:sp>
        <p:nvSpPr>
          <p:cNvPr id="15" name="Ellipse 14">
            <a:extLst>
              <a:ext uri="{FF2B5EF4-FFF2-40B4-BE49-F238E27FC236}">
                <a16:creationId xmlns:a16="http://schemas.microsoft.com/office/drawing/2014/main" id="{3F51E619-0163-46C9-AA11-167DFE9D5B99}"/>
              </a:ext>
            </a:extLst>
          </p:cNvPr>
          <p:cNvSpPr/>
          <p:nvPr/>
        </p:nvSpPr>
        <p:spPr>
          <a:xfrm>
            <a:off x="3707904" y="1374496"/>
            <a:ext cx="1080120" cy="26115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6" name="Connecteur droit avec flèche 15">
            <a:extLst>
              <a:ext uri="{FF2B5EF4-FFF2-40B4-BE49-F238E27FC236}">
                <a16:creationId xmlns:a16="http://schemas.microsoft.com/office/drawing/2014/main" id="{AE737A4C-8E11-461C-82B5-13F73B3F0ADB}"/>
              </a:ext>
            </a:extLst>
          </p:cNvPr>
          <p:cNvCxnSpPr>
            <a:cxnSpLocks/>
            <a:endCxn id="17" idx="1"/>
          </p:cNvCxnSpPr>
          <p:nvPr/>
        </p:nvCxnSpPr>
        <p:spPr>
          <a:xfrm>
            <a:off x="5236081" y="2151402"/>
            <a:ext cx="1423110" cy="408632"/>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86957640-101F-407F-BD1D-3D615AD69C71}"/>
              </a:ext>
            </a:extLst>
          </p:cNvPr>
          <p:cNvSpPr txBox="1"/>
          <p:nvPr/>
        </p:nvSpPr>
        <p:spPr>
          <a:xfrm>
            <a:off x="6659191" y="2098369"/>
            <a:ext cx="2263225" cy="923330"/>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cap="small">
                <a:solidFill>
                  <a:srgbClr val="EA5433">
                    <a:lumMod val="50000"/>
                  </a:srgbClr>
                </a:solidFill>
                <a:latin typeface="Calibri" panose="020F0502020204030204" pitchFamily="34" charset="0"/>
                <a:cs typeface="Calibri" panose="020F0502020204030204" pitchFamily="34" charset="0"/>
              </a:rPr>
              <a:t>Exemples de modalités d’animation envisageables</a:t>
            </a:r>
            <a:endPar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endParaRPr>
          </a:p>
        </p:txBody>
      </p:sp>
      <p:sp>
        <p:nvSpPr>
          <p:cNvPr id="18" name="Ellipse 17">
            <a:extLst>
              <a:ext uri="{FF2B5EF4-FFF2-40B4-BE49-F238E27FC236}">
                <a16:creationId xmlns:a16="http://schemas.microsoft.com/office/drawing/2014/main" id="{20D61CB5-172F-41EF-96FD-10678A1F80A4}"/>
              </a:ext>
            </a:extLst>
          </p:cNvPr>
          <p:cNvSpPr/>
          <p:nvPr/>
        </p:nvSpPr>
        <p:spPr>
          <a:xfrm>
            <a:off x="3779912" y="2020827"/>
            <a:ext cx="1440159" cy="26115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9" name="Connecteur droit avec flèche 18">
            <a:extLst>
              <a:ext uri="{FF2B5EF4-FFF2-40B4-BE49-F238E27FC236}">
                <a16:creationId xmlns:a16="http://schemas.microsoft.com/office/drawing/2014/main" id="{0BE101B7-FA72-4E81-B4AA-F89E2AB0CDF0}"/>
              </a:ext>
            </a:extLst>
          </p:cNvPr>
          <p:cNvCxnSpPr>
            <a:cxnSpLocks/>
            <a:endCxn id="20" idx="1"/>
          </p:cNvCxnSpPr>
          <p:nvPr/>
        </p:nvCxnSpPr>
        <p:spPr>
          <a:xfrm>
            <a:off x="5236081" y="3471531"/>
            <a:ext cx="1423110" cy="408632"/>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AE0DD0A8-7B9E-4E9F-9218-84058F843E45}"/>
              </a:ext>
            </a:extLst>
          </p:cNvPr>
          <p:cNvSpPr txBox="1"/>
          <p:nvPr/>
        </p:nvSpPr>
        <p:spPr>
          <a:xfrm>
            <a:off x="6659191" y="3418498"/>
            <a:ext cx="2263225" cy="923330"/>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cap="small">
                <a:solidFill>
                  <a:srgbClr val="EA5433">
                    <a:lumMod val="50000"/>
                  </a:srgbClr>
                </a:solidFill>
                <a:latin typeface="Calibri" panose="020F0502020204030204" pitchFamily="34" charset="0"/>
                <a:cs typeface="Calibri" panose="020F0502020204030204" pitchFamily="34" charset="0"/>
              </a:rPr>
              <a:t>Ressources pédagogiques : adresses de sites</a:t>
            </a:r>
            <a:endPar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endParaRPr>
          </a:p>
        </p:txBody>
      </p:sp>
      <p:sp>
        <p:nvSpPr>
          <p:cNvPr id="21" name="Ellipse 20">
            <a:extLst>
              <a:ext uri="{FF2B5EF4-FFF2-40B4-BE49-F238E27FC236}">
                <a16:creationId xmlns:a16="http://schemas.microsoft.com/office/drawing/2014/main" id="{6D5F4C64-699B-4D3D-99C1-B1F5EE99852B}"/>
              </a:ext>
            </a:extLst>
          </p:cNvPr>
          <p:cNvSpPr/>
          <p:nvPr/>
        </p:nvSpPr>
        <p:spPr>
          <a:xfrm>
            <a:off x="3779912" y="3340956"/>
            <a:ext cx="1440159" cy="26115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avec coins rognés en diagonale 10">
            <a:extLst>
              <a:ext uri="{FF2B5EF4-FFF2-40B4-BE49-F238E27FC236}">
                <a16:creationId xmlns:a16="http://schemas.microsoft.com/office/drawing/2014/main" id="{6FF0BA7E-D1D2-4918-892D-C9738F08E86A}"/>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a:t>
            </a:r>
          </a:p>
        </p:txBody>
      </p:sp>
      <p:sp>
        <p:nvSpPr>
          <p:cNvPr id="24" name="Espace réservé du pied de page 5">
            <a:extLst>
              <a:ext uri="{FF2B5EF4-FFF2-40B4-BE49-F238E27FC236}">
                <a16:creationId xmlns:a16="http://schemas.microsoft.com/office/drawing/2014/main" id="{DDB622B7-801A-4E90-BFBC-E77EE391F860}"/>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4287932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horizontal)">
                                      <p:cBhvr>
                                        <p:cTn id="21" dur="500"/>
                                        <p:tgtEl>
                                          <p:spTgt spid="1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randombar(horizontal)">
                                      <p:cBhvr>
                                        <p:cTn id="35" dur="500"/>
                                        <p:tgtEl>
                                          <p:spTgt spid="1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randombar(horizontal)">
                                      <p:cBhvr>
                                        <p:cTn id="46" dur="500"/>
                                        <p:tgtEl>
                                          <p:spTgt spid="20"/>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7" grpId="0" animBg="1"/>
      <p:bldP spid="18" grpId="0" animBg="1"/>
      <p:bldP spid="20" grpId="0" animBg="1"/>
      <p:bldP spid="21"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92A8FCDC-0ABD-414E-8A69-E71C58750A92}"/>
              </a:ext>
            </a:extLst>
          </p:cNvPr>
          <p:cNvSpPr txBox="1"/>
          <p:nvPr/>
        </p:nvSpPr>
        <p:spPr>
          <a:xfrm>
            <a:off x="1187624" y="195486"/>
            <a:ext cx="7488832" cy="461665"/>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 GAP : Guide d’accompagnement pédagogique</a:t>
            </a:r>
          </a:p>
        </p:txBody>
      </p:sp>
      <p:pic>
        <p:nvPicPr>
          <p:cNvPr id="5" name="Image 4">
            <a:extLst>
              <a:ext uri="{FF2B5EF4-FFF2-40B4-BE49-F238E27FC236}">
                <a16:creationId xmlns:a16="http://schemas.microsoft.com/office/drawing/2014/main" id="{53A88BC8-4DAE-4CE7-8DE4-E0CC449819D9}"/>
              </a:ext>
            </a:extLst>
          </p:cNvPr>
          <p:cNvPicPr>
            <a:picLocks noChangeAspect="1"/>
          </p:cNvPicPr>
          <p:nvPr/>
        </p:nvPicPr>
        <p:blipFill>
          <a:blip r:embed="rId3"/>
          <a:stretch>
            <a:fillRect/>
          </a:stretch>
        </p:blipFill>
        <p:spPr>
          <a:xfrm>
            <a:off x="360000" y="843558"/>
            <a:ext cx="5652160" cy="3005347"/>
          </a:xfrm>
          <a:prstGeom prst="rect">
            <a:avLst/>
          </a:prstGeom>
        </p:spPr>
      </p:pic>
      <p:pic>
        <p:nvPicPr>
          <p:cNvPr id="7" name="Image 6">
            <a:extLst>
              <a:ext uri="{FF2B5EF4-FFF2-40B4-BE49-F238E27FC236}">
                <a16:creationId xmlns:a16="http://schemas.microsoft.com/office/drawing/2014/main" id="{97332D65-620E-425A-97D8-09B0EFB18723}"/>
              </a:ext>
            </a:extLst>
          </p:cNvPr>
          <p:cNvPicPr>
            <a:picLocks noChangeAspect="1"/>
          </p:cNvPicPr>
          <p:nvPr/>
        </p:nvPicPr>
        <p:blipFill rotWithShape="1">
          <a:blip r:embed="rId4"/>
          <a:srcRect t="13241"/>
          <a:stretch/>
        </p:blipFill>
        <p:spPr>
          <a:xfrm>
            <a:off x="349781" y="3939264"/>
            <a:ext cx="5662379" cy="765605"/>
          </a:xfrm>
          <a:prstGeom prst="rect">
            <a:avLst/>
          </a:prstGeom>
        </p:spPr>
      </p:pic>
      <p:cxnSp>
        <p:nvCxnSpPr>
          <p:cNvPr id="9" name="Connecteur droit avec flèche 8">
            <a:extLst>
              <a:ext uri="{FF2B5EF4-FFF2-40B4-BE49-F238E27FC236}">
                <a16:creationId xmlns:a16="http://schemas.microsoft.com/office/drawing/2014/main" id="{936F5BAC-4466-4D2D-A190-3DD258F3E6D8}"/>
              </a:ext>
            </a:extLst>
          </p:cNvPr>
          <p:cNvCxnSpPr>
            <a:cxnSpLocks/>
          </p:cNvCxnSpPr>
          <p:nvPr/>
        </p:nvCxnSpPr>
        <p:spPr>
          <a:xfrm flipV="1">
            <a:off x="4788025" y="1272309"/>
            <a:ext cx="1537880" cy="147656"/>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AF08AD72-1550-496D-8694-A1F9285559E1}"/>
              </a:ext>
            </a:extLst>
          </p:cNvPr>
          <p:cNvSpPr txBox="1"/>
          <p:nvPr/>
        </p:nvSpPr>
        <p:spPr>
          <a:xfrm>
            <a:off x="6405135" y="861643"/>
            <a:ext cx="2263225" cy="646331"/>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cap="small">
                <a:solidFill>
                  <a:srgbClr val="EA5433">
                    <a:lumMod val="50000"/>
                  </a:srgbClr>
                </a:solidFill>
                <a:latin typeface="Calibri" panose="020F0502020204030204" pitchFamily="34" charset="0"/>
                <a:cs typeface="Calibri" panose="020F0502020204030204" pitchFamily="34" charset="0"/>
              </a:rPr>
              <a:t>Ressources pédagogiques de l’AFT</a:t>
            </a:r>
            <a:endPar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endParaRPr>
          </a:p>
        </p:txBody>
      </p:sp>
      <p:sp>
        <p:nvSpPr>
          <p:cNvPr id="12" name="Ellipse 11">
            <a:extLst>
              <a:ext uri="{FF2B5EF4-FFF2-40B4-BE49-F238E27FC236}">
                <a16:creationId xmlns:a16="http://schemas.microsoft.com/office/drawing/2014/main" id="{14366131-2D9F-488B-8421-67550504744B}"/>
              </a:ext>
            </a:extLst>
          </p:cNvPr>
          <p:cNvSpPr/>
          <p:nvPr/>
        </p:nvSpPr>
        <p:spPr>
          <a:xfrm>
            <a:off x="3525859" y="1330596"/>
            <a:ext cx="1262166" cy="19774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3" name="Connecteur droit avec flèche 12">
            <a:extLst>
              <a:ext uri="{FF2B5EF4-FFF2-40B4-BE49-F238E27FC236}">
                <a16:creationId xmlns:a16="http://schemas.microsoft.com/office/drawing/2014/main" id="{D3DC29E1-0517-4AD5-ACAB-E7B003999F03}"/>
              </a:ext>
            </a:extLst>
          </p:cNvPr>
          <p:cNvCxnSpPr>
            <a:cxnSpLocks/>
            <a:endCxn id="14" idx="1"/>
          </p:cNvCxnSpPr>
          <p:nvPr/>
        </p:nvCxnSpPr>
        <p:spPr>
          <a:xfrm flipV="1">
            <a:off x="4943030" y="2162230"/>
            <a:ext cx="1471396" cy="596240"/>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B3EBC2FA-6B5B-4A95-864B-9A119E2AE563}"/>
              </a:ext>
            </a:extLst>
          </p:cNvPr>
          <p:cNvSpPr txBox="1"/>
          <p:nvPr/>
        </p:nvSpPr>
        <p:spPr>
          <a:xfrm>
            <a:off x="6414426" y="1700565"/>
            <a:ext cx="2263225" cy="923330"/>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cap="small" noProof="0" dirty="0">
                <a:solidFill>
                  <a:srgbClr val="EA5433">
                    <a:lumMod val="50000"/>
                  </a:srgbClr>
                </a:solidFill>
                <a:latin typeface="Calibri" panose="020F0502020204030204" pitchFamily="34" charset="0"/>
                <a:cs typeface="Calibri" panose="020F0502020204030204" pitchFamily="34" charset="0"/>
              </a:rPr>
              <a:t>Exemples </a:t>
            </a:r>
            <a:r>
              <a:rPr lang="fr-FR" b="1" cap="small" noProof="0">
                <a:solidFill>
                  <a:srgbClr val="EA5433">
                    <a:lumMod val="50000"/>
                  </a:srgbClr>
                </a:solidFill>
                <a:latin typeface="Calibri" panose="020F0502020204030204" pitchFamily="34" charset="0"/>
                <a:cs typeface="Calibri" panose="020F0502020204030204" pitchFamily="34" charset="0"/>
              </a:rPr>
              <a:t>de transversalités </a:t>
            </a:r>
            <a:r>
              <a:rPr lang="fr-FR" b="1" cap="small" noProof="0" dirty="0">
                <a:solidFill>
                  <a:srgbClr val="EA5433">
                    <a:lumMod val="50000"/>
                  </a:srgbClr>
                </a:solidFill>
                <a:latin typeface="Calibri" panose="020F0502020204030204" pitchFamily="34" charset="0"/>
                <a:cs typeface="Calibri" panose="020F0502020204030204" pitchFamily="34" charset="0"/>
              </a:rPr>
              <a:t>avec d’autres disciplines</a:t>
            </a:r>
            <a:endPar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endParaRPr>
          </a:p>
        </p:txBody>
      </p:sp>
      <p:sp>
        <p:nvSpPr>
          <p:cNvPr id="15" name="Ellipse 14">
            <a:extLst>
              <a:ext uri="{FF2B5EF4-FFF2-40B4-BE49-F238E27FC236}">
                <a16:creationId xmlns:a16="http://schemas.microsoft.com/office/drawing/2014/main" id="{5925F0B5-DF94-4E05-AC33-3FA28CF9E576}"/>
              </a:ext>
            </a:extLst>
          </p:cNvPr>
          <p:cNvSpPr/>
          <p:nvPr/>
        </p:nvSpPr>
        <p:spPr>
          <a:xfrm>
            <a:off x="3667261" y="2617760"/>
            <a:ext cx="1262166" cy="26115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7" name="Connecteur droit avec flèche 16">
            <a:extLst>
              <a:ext uri="{FF2B5EF4-FFF2-40B4-BE49-F238E27FC236}">
                <a16:creationId xmlns:a16="http://schemas.microsoft.com/office/drawing/2014/main" id="{C0147523-8F0E-4418-90C3-6DBCF7C18D60}"/>
              </a:ext>
            </a:extLst>
          </p:cNvPr>
          <p:cNvCxnSpPr>
            <a:cxnSpLocks/>
            <a:endCxn id="18" idx="1"/>
          </p:cNvCxnSpPr>
          <p:nvPr/>
        </p:nvCxnSpPr>
        <p:spPr>
          <a:xfrm>
            <a:off x="4708793" y="4002398"/>
            <a:ext cx="1727652" cy="231029"/>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3A6A6052-7E4A-4754-8683-E58BD407BFE9}"/>
              </a:ext>
            </a:extLst>
          </p:cNvPr>
          <p:cNvSpPr txBox="1"/>
          <p:nvPr/>
        </p:nvSpPr>
        <p:spPr>
          <a:xfrm>
            <a:off x="6436445" y="3787151"/>
            <a:ext cx="2263225" cy="892552"/>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cap="small">
                <a:solidFill>
                  <a:srgbClr val="EA5433">
                    <a:lumMod val="50000"/>
                  </a:srgbClr>
                </a:solidFill>
                <a:latin typeface="Calibri" panose="020F0502020204030204" pitchFamily="34" charset="0"/>
                <a:cs typeface="Calibri" panose="020F0502020204030204" pitchFamily="34" charset="0"/>
              </a:rPr>
              <a:t>Exemples de co-intervention </a:t>
            </a:r>
            <a:r>
              <a:rPr lang="fr-FR" sz="1600" b="1" cap="small">
                <a:solidFill>
                  <a:srgbClr val="EA5433">
                    <a:lumMod val="50000"/>
                  </a:srgbClr>
                </a:solidFill>
                <a:latin typeface="Calibri" panose="020F0502020204030204" pitchFamily="34" charset="0"/>
                <a:cs typeface="Calibri" panose="020F0502020204030204" pitchFamily="34" charset="0"/>
              </a:rPr>
              <a:t>(Français, mathématiques)</a:t>
            </a:r>
            <a:endParaRPr kumimoji="0" lang="fr-FR" sz="1600" b="1" i="0" u="none" strike="noStrike" kern="1200" cap="small" spc="0" normalizeH="0" baseline="0" noProof="0">
              <a:ln>
                <a:noFill/>
              </a:ln>
              <a:solidFill>
                <a:srgbClr val="EA5433">
                  <a:lumMod val="50000"/>
                </a:srgbClr>
              </a:solidFill>
              <a:effectLst/>
              <a:uLnTx/>
              <a:uFillTx/>
              <a:latin typeface="Calibri" panose="020F0502020204030204" pitchFamily="34" charset="0"/>
              <a:cs typeface="Calibri" panose="020F0502020204030204" pitchFamily="34" charset="0"/>
            </a:endParaRPr>
          </a:p>
        </p:txBody>
      </p:sp>
      <p:sp>
        <p:nvSpPr>
          <p:cNvPr id="19" name="Ellipse 18">
            <a:extLst>
              <a:ext uri="{FF2B5EF4-FFF2-40B4-BE49-F238E27FC236}">
                <a16:creationId xmlns:a16="http://schemas.microsoft.com/office/drawing/2014/main" id="{D77B37F0-E694-415D-8824-73A512F075EA}"/>
              </a:ext>
            </a:extLst>
          </p:cNvPr>
          <p:cNvSpPr/>
          <p:nvPr/>
        </p:nvSpPr>
        <p:spPr>
          <a:xfrm>
            <a:off x="3667261" y="3843898"/>
            <a:ext cx="1048755" cy="26115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26" name="Connecteur droit avec flèche 25">
            <a:extLst>
              <a:ext uri="{FF2B5EF4-FFF2-40B4-BE49-F238E27FC236}">
                <a16:creationId xmlns:a16="http://schemas.microsoft.com/office/drawing/2014/main" id="{3DDA8743-9328-40DD-AD32-69245233F7A0}"/>
              </a:ext>
            </a:extLst>
          </p:cNvPr>
          <p:cNvCxnSpPr>
            <a:cxnSpLocks/>
            <a:stCxn id="28" idx="6"/>
            <a:endCxn id="27" idx="1"/>
          </p:cNvCxnSpPr>
          <p:nvPr/>
        </p:nvCxnSpPr>
        <p:spPr>
          <a:xfrm flipV="1">
            <a:off x="5868143" y="3189357"/>
            <a:ext cx="559886" cy="207802"/>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F05429FE-8967-4743-9A59-3DF4DC41819D}"/>
              </a:ext>
            </a:extLst>
          </p:cNvPr>
          <p:cNvSpPr txBox="1"/>
          <p:nvPr/>
        </p:nvSpPr>
        <p:spPr>
          <a:xfrm>
            <a:off x="6428029" y="2727692"/>
            <a:ext cx="2263225" cy="923330"/>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Résultats attendus par le futur titulaire du Bac pro OTM</a:t>
            </a:r>
          </a:p>
        </p:txBody>
      </p:sp>
      <p:sp>
        <p:nvSpPr>
          <p:cNvPr id="28" name="Ellipse 27">
            <a:extLst>
              <a:ext uri="{FF2B5EF4-FFF2-40B4-BE49-F238E27FC236}">
                <a16:creationId xmlns:a16="http://schemas.microsoft.com/office/drawing/2014/main" id="{502FEC96-FFE7-467A-8436-DED4E80AF171}"/>
              </a:ext>
            </a:extLst>
          </p:cNvPr>
          <p:cNvSpPr/>
          <p:nvPr/>
        </p:nvSpPr>
        <p:spPr>
          <a:xfrm>
            <a:off x="3667260" y="3293582"/>
            <a:ext cx="2200883" cy="207153"/>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avec coins rognés en diagonale 10">
            <a:extLst>
              <a:ext uri="{FF2B5EF4-FFF2-40B4-BE49-F238E27FC236}">
                <a16:creationId xmlns:a16="http://schemas.microsoft.com/office/drawing/2014/main" id="{294DCEE0-1459-41F5-88CE-62B71B5BDBC8}"/>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a:t>
            </a:r>
          </a:p>
        </p:txBody>
      </p:sp>
      <p:sp>
        <p:nvSpPr>
          <p:cNvPr id="22" name="Espace réservé du pied de page 5">
            <a:extLst>
              <a:ext uri="{FF2B5EF4-FFF2-40B4-BE49-F238E27FC236}">
                <a16:creationId xmlns:a16="http://schemas.microsoft.com/office/drawing/2014/main" id="{A1B2E8AF-C3A9-45FF-8893-2DEEC3A4715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231979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childTnLst>
                          </p:cTn>
                        </p:par>
                        <p:par>
                          <p:cTn id="25" fill="hold">
                            <p:stCondLst>
                              <p:cond delay="500"/>
                            </p:stCondLst>
                            <p:childTnLst>
                              <p:par>
                                <p:cTn id="26" presetID="14" presetClass="entr" presetSubtype="1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randombar(horizontal)">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randombar(horizontal)">
                                      <p:cBhvr>
                                        <p:cTn id="39" dur="500"/>
                                        <p:tgtEl>
                                          <p:spTgt spid="26"/>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randombar(horizontal)">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5" grpId="0" animBg="1"/>
      <p:bldP spid="18" grpId="0" animBg="1"/>
      <p:bldP spid="19" grpId="0" animBg="1"/>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omment déposer un dossier de surendettement ? - LeComparatif">
            <a:extLst>
              <a:ext uri="{FF2B5EF4-FFF2-40B4-BE49-F238E27FC236}">
                <a16:creationId xmlns:a16="http://schemas.microsoft.com/office/drawing/2014/main" id="{73E2E51A-01C6-4889-8A91-CD8B4A23B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35608">
            <a:off x="6152732" y="3069142"/>
            <a:ext cx="2222088" cy="1484354"/>
          </a:xfrm>
          <a:prstGeom prst="rect">
            <a:avLst/>
          </a:prstGeom>
          <a:noFill/>
          <a:extLst>
            <a:ext uri="{909E8E84-426E-40DD-AFC4-6F175D3DCCD1}">
              <a14:hiddenFill xmlns:a14="http://schemas.microsoft.com/office/drawing/2010/main">
                <a:solidFill>
                  <a:srgbClr val="FFFFFF"/>
                </a:solidFill>
              </a14:hiddenFill>
            </a:ext>
          </a:extLst>
        </p:spPr>
      </p:pic>
      <p:sp>
        <p:nvSpPr>
          <p:cNvPr id="19" name="Freeform 4">
            <a:extLst>
              <a:ext uri="{FF2B5EF4-FFF2-40B4-BE49-F238E27FC236}">
                <a16:creationId xmlns:a16="http://schemas.microsoft.com/office/drawing/2014/main" id="{041635DC-814B-4D0F-8D0B-A21FD80A65F6}"/>
              </a:ext>
            </a:extLst>
          </p:cNvPr>
          <p:cNvSpPr>
            <a:spLocks/>
          </p:cNvSpPr>
          <p:nvPr/>
        </p:nvSpPr>
        <p:spPr bwMode="auto">
          <a:xfrm rot="19982665">
            <a:off x="2652526" y="1984681"/>
            <a:ext cx="3067431" cy="1821309"/>
          </a:xfrm>
          <a:custGeom>
            <a:avLst/>
            <a:gdLst>
              <a:gd name="T0" fmla="*/ 0 w 2791"/>
              <a:gd name="T1" fmla="*/ 2147483646 h 2385"/>
              <a:gd name="T2" fmla="*/ 2147483646 w 2791"/>
              <a:gd name="T3" fmla="*/ 0 h 2385"/>
              <a:gd name="T4" fmla="*/ 2147483646 w 2791"/>
              <a:gd name="T5" fmla="*/ 2147483646 h 2385"/>
              <a:gd name="T6" fmla="*/ 2147483646 w 2791"/>
              <a:gd name="T7" fmla="*/ 2147483646 h 2385"/>
              <a:gd name="T8" fmla="*/ 0 w 2791"/>
              <a:gd name="T9" fmla="*/ 2147483646 h 2385"/>
              <a:gd name="T10" fmla="*/ 0 60000 65536"/>
              <a:gd name="T11" fmla="*/ 0 60000 65536"/>
              <a:gd name="T12" fmla="*/ 0 60000 65536"/>
              <a:gd name="T13" fmla="*/ 0 60000 65536"/>
              <a:gd name="T14" fmla="*/ 0 60000 65536"/>
              <a:gd name="T15" fmla="*/ 0 w 2791"/>
              <a:gd name="T16" fmla="*/ 0 h 2385"/>
              <a:gd name="T17" fmla="*/ 2791 w 2791"/>
              <a:gd name="T18" fmla="*/ 2385 h 2385"/>
            </a:gdLst>
            <a:ahLst/>
            <a:cxnLst>
              <a:cxn ang="T10">
                <a:pos x="T0" y="T1"/>
              </a:cxn>
              <a:cxn ang="T11">
                <a:pos x="T2" y="T3"/>
              </a:cxn>
              <a:cxn ang="T12">
                <a:pos x="T4" y="T5"/>
              </a:cxn>
              <a:cxn ang="T13">
                <a:pos x="T6" y="T7"/>
              </a:cxn>
              <a:cxn ang="T14">
                <a:pos x="T8" y="T9"/>
              </a:cxn>
            </a:cxnLst>
            <a:rect l="T15" t="T16" r="T17" b="T18"/>
            <a:pathLst>
              <a:path w="2791" h="2385">
                <a:moveTo>
                  <a:pt x="0" y="2043"/>
                </a:moveTo>
                <a:lnTo>
                  <a:pt x="1580" y="0"/>
                </a:lnTo>
                <a:lnTo>
                  <a:pt x="2790" y="2072"/>
                </a:lnTo>
                <a:lnTo>
                  <a:pt x="328" y="2384"/>
                </a:lnTo>
                <a:lnTo>
                  <a:pt x="0" y="2043"/>
                </a:lnTo>
              </a:path>
            </a:pathLst>
          </a:custGeom>
          <a:solidFill>
            <a:srgbClr val="FFFF99"/>
          </a:solidFill>
          <a:ln w="12699" cap="rnd" cmpd="sng">
            <a:solidFill>
              <a:srgbClr val="FFFF99"/>
            </a:solidFill>
            <a:prstDash val="solid"/>
            <a:round/>
            <a:headEnd/>
            <a:tailEnd/>
          </a:ln>
        </p:spPr>
        <p:txBody>
          <a:bodyPr/>
          <a:lstStyle/>
          <a:p>
            <a:endParaRPr lang="en-US"/>
          </a:p>
        </p:txBody>
      </p:sp>
      <p:sp>
        <p:nvSpPr>
          <p:cNvPr id="20" name="Oval 5">
            <a:extLst>
              <a:ext uri="{FF2B5EF4-FFF2-40B4-BE49-F238E27FC236}">
                <a16:creationId xmlns:a16="http://schemas.microsoft.com/office/drawing/2014/main" id="{C1FC5C07-431A-4DC8-BEF3-4259FBF203C2}"/>
              </a:ext>
            </a:extLst>
          </p:cNvPr>
          <p:cNvSpPr>
            <a:spLocks noChangeArrowheads="1"/>
          </p:cNvSpPr>
          <p:nvPr/>
        </p:nvSpPr>
        <p:spPr bwMode="auto">
          <a:xfrm>
            <a:off x="3976320" y="1165903"/>
            <a:ext cx="4728612" cy="1883611"/>
          </a:xfrm>
          <a:prstGeom prst="ellipse">
            <a:avLst/>
          </a:prstGeom>
          <a:solidFill>
            <a:srgbClr val="FEF930"/>
          </a:solidFill>
          <a:ln w="12699">
            <a:solidFill>
              <a:srgbClr val="FFFF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buNone/>
            </a:pPr>
            <a:endParaRPr lang="fr-FR" sz="1200" b="0" i="0" dirty="0">
              <a:solidFill>
                <a:srgbClr val="000000"/>
              </a:solidFill>
              <a:effectLst/>
            </a:endParaRPr>
          </a:p>
        </p:txBody>
      </p:sp>
      <p:pic>
        <p:nvPicPr>
          <p:cNvPr id="13314" name="Picture 2" descr="Formation Capacité de transport léger de marchandises">
            <a:extLst>
              <a:ext uri="{FF2B5EF4-FFF2-40B4-BE49-F238E27FC236}">
                <a16:creationId xmlns:a16="http://schemas.microsoft.com/office/drawing/2014/main" id="{02329BE0-BC5E-4A03-8B81-D2F2120A95E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282"/>
          <a:stretch/>
        </p:blipFill>
        <p:spPr bwMode="auto">
          <a:xfrm rot="20849966">
            <a:off x="254982" y="2958874"/>
            <a:ext cx="2418580" cy="1379566"/>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623352CF-8A75-46D0-B438-4C8BE9EC7FD8}"/>
              </a:ext>
            </a:extLst>
          </p:cNvPr>
          <p:cNvSpPr txBox="1"/>
          <p:nvPr/>
        </p:nvSpPr>
        <p:spPr>
          <a:xfrm>
            <a:off x="1043608" y="123478"/>
            <a:ext cx="7992888" cy="461665"/>
          </a:xfrm>
          <a:prstGeom prst="rect">
            <a:avLst/>
          </a:prstGeom>
          <a:noFill/>
        </p:spPr>
        <p:txBody>
          <a:bodyPr wrap="square" rtlCol="0">
            <a:spAutoFit/>
          </a:bodyPr>
          <a:lstStyle/>
          <a:p>
            <a:r>
              <a:rPr lang="fr-FR" sz="24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C1 – Préparer les opérations de transport</a:t>
            </a:r>
          </a:p>
        </p:txBody>
      </p:sp>
      <p:pic>
        <p:nvPicPr>
          <p:cNvPr id="9" name="Image 8">
            <a:extLst>
              <a:ext uri="{FF2B5EF4-FFF2-40B4-BE49-F238E27FC236}">
                <a16:creationId xmlns:a16="http://schemas.microsoft.com/office/drawing/2014/main" id="{3BC91FD9-44C3-414E-92D5-42671937AD53}"/>
              </a:ext>
            </a:extLst>
          </p:cNvPr>
          <p:cNvPicPr>
            <a:picLocks noChangeAspect="1"/>
          </p:cNvPicPr>
          <p:nvPr/>
        </p:nvPicPr>
        <p:blipFill>
          <a:blip r:embed="rId5"/>
          <a:stretch>
            <a:fillRect/>
          </a:stretch>
        </p:blipFill>
        <p:spPr>
          <a:xfrm>
            <a:off x="1283823" y="608129"/>
            <a:ext cx="383032" cy="600274"/>
          </a:xfrm>
          <a:prstGeom prst="rect">
            <a:avLst/>
          </a:prstGeom>
        </p:spPr>
      </p:pic>
      <p:pic>
        <p:nvPicPr>
          <p:cNvPr id="10" name="Image 9">
            <a:extLst>
              <a:ext uri="{FF2B5EF4-FFF2-40B4-BE49-F238E27FC236}">
                <a16:creationId xmlns:a16="http://schemas.microsoft.com/office/drawing/2014/main" id="{6612E899-937F-4AB0-82A0-2F89B6DE5635}"/>
              </a:ext>
            </a:extLst>
          </p:cNvPr>
          <p:cNvPicPr>
            <a:picLocks noChangeAspect="1"/>
          </p:cNvPicPr>
          <p:nvPr/>
        </p:nvPicPr>
        <p:blipFill>
          <a:blip r:embed="rId6"/>
          <a:stretch>
            <a:fillRect/>
          </a:stretch>
        </p:blipFill>
        <p:spPr>
          <a:xfrm>
            <a:off x="8197225" y="592534"/>
            <a:ext cx="445078" cy="557831"/>
          </a:xfrm>
          <a:prstGeom prst="rect">
            <a:avLst/>
          </a:prstGeom>
        </p:spPr>
      </p:pic>
      <p:sp>
        <p:nvSpPr>
          <p:cNvPr id="11" name="ZoneTexte 10">
            <a:extLst>
              <a:ext uri="{FF2B5EF4-FFF2-40B4-BE49-F238E27FC236}">
                <a16:creationId xmlns:a16="http://schemas.microsoft.com/office/drawing/2014/main" id="{92A8FCDC-0ABD-414E-8A69-E71C58750A92}"/>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Les savoirs et limites de savoirs de la compétence C1.1</a:t>
            </a:r>
          </a:p>
        </p:txBody>
      </p:sp>
      <p:sp>
        <p:nvSpPr>
          <p:cNvPr id="12" name="Rectangle : carré corné 11">
            <a:extLst>
              <a:ext uri="{FF2B5EF4-FFF2-40B4-BE49-F238E27FC236}">
                <a16:creationId xmlns:a16="http://schemas.microsoft.com/office/drawing/2014/main" id="{4E30CBE2-CA88-491D-95E1-12589F22A79E}"/>
              </a:ext>
            </a:extLst>
          </p:cNvPr>
          <p:cNvSpPr/>
          <p:nvPr/>
        </p:nvSpPr>
        <p:spPr>
          <a:xfrm>
            <a:off x="934178" y="1689129"/>
            <a:ext cx="2267784" cy="122413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ctr"/>
            <a:endParaRPr lang="fr-FR" b="1" dirty="0">
              <a:solidFill>
                <a:schemeClr val="accent1">
                  <a:lumMod val="90000"/>
                  <a:lumOff val="10000"/>
                </a:schemeClr>
              </a:solidFill>
              <a:latin typeface="Calibri" panose="020F0502020204030204" pitchFamily="34" charset="0"/>
              <a:cs typeface="Calibri" panose="020F0502020204030204" pitchFamily="34" charset="0"/>
            </a:endParaRPr>
          </a:p>
          <a:p>
            <a:pPr algn="ctr"/>
            <a:r>
              <a:rPr lang="fr-FR"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Savoir C1.S1 </a:t>
            </a:r>
            <a:r>
              <a:rPr lang="fr-FR" b="1" dirty="0">
                <a:solidFill>
                  <a:schemeClr val="accent1">
                    <a:lumMod val="90000"/>
                    <a:lumOff val="10000"/>
                  </a:schemeClr>
                </a:solidFill>
                <a:latin typeface="Calibri" panose="020F0502020204030204" pitchFamily="34" charset="0"/>
                <a:cs typeface="Calibri" panose="020F0502020204030204" pitchFamily="34" charset="0"/>
              </a:rPr>
              <a:t>L’organisation de la profession</a:t>
            </a:r>
          </a:p>
        </p:txBody>
      </p:sp>
      <p:sp>
        <p:nvSpPr>
          <p:cNvPr id="2" name="ZoneTexte 1">
            <a:extLst>
              <a:ext uri="{FF2B5EF4-FFF2-40B4-BE49-F238E27FC236}">
                <a16:creationId xmlns:a16="http://schemas.microsoft.com/office/drawing/2014/main" id="{6B5837CC-2492-4322-B5FD-58D9A8793845}"/>
              </a:ext>
            </a:extLst>
          </p:cNvPr>
          <p:cNvSpPr txBox="1"/>
          <p:nvPr/>
        </p:nvSpPr>
        <p:spPr>
          <a:xfrm>
            <a:off x="4373215" y="1419637"/>
            <a:ext cx="4392489" cy="1354217"/>
          </a:xfrm>
          <a:prstGeom prst="rect">
            <a:avLst/>
          </a:prstGeom>
          <a:noFill/>
        </p:spPr>
        <p:txBody>
          <a:bodyPr wrap="square" rtlCol="0">
            <a:spAutoFit/>
          </a:bodyPr>
          <a:lstStyle/>
          <a:p>
            <a:r>
              <a:rPr lang="fr-FR" sz="1600" b="1" u="sng"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Limites</a:t>
            </a:r>
            <a:r>
              <a:rPr lang="fr-FR" sz="1600" dirty="0">
                <a:latin typeface="Calibri" panose="020F0502020204030204" pitchFamily="34" charset="0"/>
                <a:cs typeface="Calibri" panose="020F0502020204030204" pitchFamily="34" charset="0"/>
              </a:rPr>
              <a:t> :</a:t>
            </a:r>
          </a:p>
          <a:p>
            <a:endParaRPr lang="fr-FR" sz="800" dirty="0">
              <a:latin typeface="Calibri" panose="020F0502020204030204" pitchFamily="34" charset="0"/>
              <a:cs typeface="Calibri" panose="020F0502020204030204" pitchFamily="34" charset="0"/>
            </a:endParaRP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Les pouvoirs publics</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Les organismes consultants</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Les organismes professionnels</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Les quatre conditions d’accès à la profession</a:t>
            </a:r>
          </a:p>
        </p:txBody>
      </p:sp>
      <p:pic>
        <p:nvPicPr>
          <p:cNvPr id="4" name="Image 3">
            <a:extLst>
              <a:ext uri="{FF2B5EF4-FFF2-40B4-BE49-F238E27FC236}">
                <a16:creationId xmlns:a16="http://schemas.microsoft.com/office/drawing/2014/main" id="{9411DFA7-DB44-4CAC-98AD-6026E939EE45}"/>
              </a:ext>
            </a:extLst>
          </p:cNvPr>
          <p:cNvPicPr>
            <a:picLocks noChangeAspect="1"/>
          </p:cNvPicPr>
          <p:nvPr/>
        </p:nvPicPr>
        <p:blipFill>
          <a:blip r:embed="rId7"/>
          <a:stretch>
            <a:fillRect/>
          </a:stretch>
        </p:blipFill>
        <p:spPr>
          <a:xfrm>
            <a:off x="4499992" y="1916224"/>
            <a:ext cx="285748" cy="180974"/>
          </a:xfrm>
          <a:prstGeom prst="rect">
            <a:avLst/>
          </a:prstGeom>
        </p:spPr>
      </p:pic>
      <p:pic>
        <p:nvPicPr>
          <p:cNvPr id="14" name="Image 13">
            <a:extLst>
              <a:ext uri="{FF2B5EF4-FFF2-40B4-BE49-F238E27FC236}">
                <a16:creationId xmlns:a16="http://schemas.microsoft.com/office/drawing/2014/main" id="{13252111-1766-4370-A9ED-1BB26B008220}"/>
              </a:ext>
            </a:extLst>
          </p:cNvPr>
          <p:cNvPicPr>
            <a:picLocks noChangeAspect="1"/>
          </p:cNvPicPr>
          <p:nvPr/>
        </p:nvPicPr>
        <p:blipFill>
          <a:blip r:embed="rId7"/>
          <a:stretch>
            <a:fillRect/>
          </a:stretch>
        </p:blipFill>
        <p:spPr>
          <a:xfrm>
            <a:off x="4499992" y="2120223"/>
            <a:ext cx="285748" cy="180974"/>
          </a:xfrm>
          <a:prstGeom prst="rect">
            <a:avLst/>
          </a:prstGeom>
        </p:spPr>
      </p:pic>
      <p:pic>
        <p:nvPicPr>
          <p:cNvPr id="15" name="Image 14">
            <a:extLst>
              <a:ext uri="{FF2B5EF4-FFF2-40B4-BE49-F238E27FC236}">
                <a16:creationId xmlns:a16="http://schemas.microsoft.com/office/drawing/2014/main" id="{67349011-60A4-4594-9500-2ED0BFBE55A1}"/>
              </a:ext>
            </a:extLst>
          </p:cNvPr>
          <p:cNvPicPr>
            <a:picLocks noChangeAspect="1"/>
          </p:cNvPicPr>
          <p:nvPr/>
        </p:nvPicPr>
        <p:blipFill>
          <a:blip r:embed="rId7"/>
          <a:stretch>
            <a:fillRect/>
          </a:stretch>
        </p:blipFill>
        <p:spPr>
          <a:xfrm>
            <a:off x="4499992" y="2324222"/>
            <a:ext cx="285748" cy="180974"/>
          </a:xfrm>
          <a:prstGeom prst="rect">
            <a:avLst/>
          </a:prstGeom>
        </p:spPr>
      </p:pic>
      <p:pic>
        <p:nvPicPr>
          <p:cNvPr id="16" name="Image 15">
            <a:extLst>
              <a:ext uri="{FF2B5EF4-FFF2-40B4-BE49-F238E27FC236}">
                <a16:creationId xmlns:a16="http://schemas.microsoft.com/office/drawing/2014/main" id="{E9CB195D-0BAF-43D2-9847-2161CCB226C0}"/>
              </a:ext>
            </a:extLst>
          </p:cNvPr>
          <p:cNvPicPr>
            <a:picLocks noChangeAspect="1"/>
          </p:cNvPicPr>
          <p:nvPr/>
        </p:nvPicPr>
        <p:blipFill>
          <a:blip r:embed="rId7"/>
          <a:stretch>
            <a:fillRect/>
          </a:stretch>
        </p:blipFill>
        <p:spPr>
          <a:xfrm>
            <a:off x="4499992" y="2527295"/>
            <a:ext cx="285748" cy="180974"/>
          </a:xfrm>
          <a:prstGeom prst="rect">
            <a:avLst/>
          </a:prstGeom>
        </p:spPr>
      </p:pic>
      <p:pic>
        <p:nvPicPr>
          <p:cNvPr id="17" name="Picture 2" descr="Qu'est-ce qu'une DREAL, levier de la transition au niveau local ? | Natura  Sciences">
            <a:extLst>
              <a:ext uri="{FF2B5EF4-FFF2-40B4-BE49-F238E27FC236}">
                <a16:creationId xmlns:a16="http://schemas.microsoft.com/office/drawing/2014/main" id="{63168E12-3BCB-4DB0-A75C-54ACB032614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500" r="19551"/>
          <a:stretch/>
        </p:blipFill>
        <p:spPr bwMode="auto">
          <a:xfrm rot="3303243">
            <a:off x="7168436" y="3800534"/>
            <a:ext cx="236714" cy="28658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avec coins rognés en diagonale 10">
            <a:extLst>
              <a:ext uri="{FF2B5EF4-FFF2-40B4-BE49-F238E27FC236}">
                <a16:creationId xmlns:a16="http://schemas.microsoft.com/office/drawing/2014/main" id="{17FF3A6E-E906-442B-82CF-DB03E0EDBC90}"/>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a:t>
            </a:r>
          </a:p>
        </p:txBody>
      </p:sp>
      <p:grpSp>
        <p:nvGrpSpPr>
          <p:cNvPr id="21" name="Group 49">
            <a:extLst>
              <a:ext uri="{FF2B5EF4-FFF2-40B4-BE49-F238E27FC236}">
                <a16:creationId xmlns:a16="http://schemas.microsoft.com/office/drawing/2014/main" id="{55459484-DB32-454D-866D-05F9CB3C2625}"/>
              </a:ext>
            </a:extLst>
          </p:cNvPr>
          <p:cNvGrpSpPr>
            <a:grpSpLocks/>
          </p:cNvGrpSpPr>
          <p:nvPr/>
        </p:nvGrpSpPr>
        <p:grpSpPr bwMode="auto">
          <a:xfrm>
            <a:off x="2725219" y="4109544"/>
            <a:ext cx="994074" cy="640905"/>
            <a:chOff x="462" y="3119"/>
            <a:chExt cx="1553" cy="1104"/>
          </a:xfrm>
        </p:grpSpPr>
        <p:grpSp>
          <p:nvGrpSpPr>
            <p:cNvPr id="22" name="Group 9">
              <a:extLst>
                <a:ext uri="{FF2B5EF4-FFF2-40B4-BE49-F238E27FC236}">
                  <a16:creationId xmlns:a16="http://schemas.microsoft.com/office/drawing/2014/main" id="{E57F900A-CD0C-46D3-ADF4-6DD9CC7845EF}"/>
                </a:ext>
              </a:extLst>
            </p:cNvPr>
            <p:cNvGrpSpPr>
              <a:grpSpLocks/>
            </p:cNvGrpSpPr>
            <p:nvPr/>
          </p:nvGrpSpPr>
          <p:grpSpPr bwMode="auto">
            <a:xfrm>
              <a:off x="462" y="3867"/>
              <a:ext cx="1553" cy="356"/>
              <a:chOff x="462" y="3867"/>
              <a:chExt cx="1553" cy="356"/>
            </a:xfrm>
          </p:grpSpPr>
          <p:sp>
            <p:nvSpPr>
              <p:cNvPr id="62" name="Freeform 6">
                <a:extLst>
                  <a:ext uri="{FF2B5EF4-FFF2-40B4-BE49-F238E27FC236}">
                    <a16:creationId xmlns:a16="http://schemas.microsoft.com/office/drawing/2014/main" id="{FF9025EA-4782-4A1E-B4B9-2EE4F2F9F9B9}"/>
                  </a:ext>
                </a:extLst>
              </p:cNvPr>
              <p:cNvSpPr>
                <a:spLocks/>
              </p:cNvSpPr>
              <p:nvPr/>
            </p:nvSpPr>
            <p:spPr bwMode="auto">
              <a:xfrm>
                <a:off x="462" y="3867"/>
                <a:ext cx="1553" cy="256"/>
              </a:xfrm>
              <a:custGeom>
                <a:avLst/>
                <a:gdLst>
                  <a:gd name="T0" fmla="*/ 0 w 1553"/>
                  <a:gd name="T1" fmla="*/ 85 h 256"/>
                  <a:gd name="T2" fmla="*/ 812 w 1553"/>
                  <a:gd name="T3" fmla="*/ 0 h 256"/>
                  <a:gd name="T4" fmla="*/ 1552 w 1553"/>
                  <a:gd name="T5" fmla="*/ 128 h 256"/>
                  <a:gd name="T6" fmla="*/ 669 w 1553"/>
                  <a:gd name="T7" fmla="*/ 255 h 256"/>
                  <a:gd name="T8" fmla="*/ 0 w 1553"/>
                  <a:gd name="T9" fmla="*/ 85 h 256"/>
                  <a:gd name="T10" fmla="*/ 0 60000 65536"/>
                  <a:gd name="T11" fmla="*/ 0 60000 65536"/>
                  <a:gd name="T12" fmla="*/ 0 60000 65536"/>
                  <a:gd name="T13" fmla="*/ 0 60000 65536"/>
                  <a:gd name="T14" fmla="*/ 0 60000 65536"/>
                  <a:gd name="T15" fmla="*/ 0 w 1553"/>
                  <a:gd name="T16" fmla="*/ 0 h 256"/>
                  <a:gd name="T17" fmla="*/ 1553 w 1553"/>
                  <a:gd name="T18" fmla="*/ 256 h 256"/>
                </a:gdLst>
                <a:ahLst/>
                <a:cxnLst>
                  <a:cxn ang="T10">
                    <a:pos x="T0" y="T1"/>
                  </a:cxn>
                  <a:cxn ang="T11">
                    <a:pos x="T2" y="T3"/>
                  </a:cxn>
                  <a:cxn ang="T12">
                    <a:pos x="T4" y="T5"/>
                  </a:cxn>
                  <a:cxn ang="T13">
                    <a:pos x="T6" y="T7"/>
                  </a:cxn>
                  <a:cxn ang="T14">
                    <a:pos x="T8" y="T9"/>
                  </a:cxn>
                </a:cxnLst>
                <a:rect l="T15" t="T16" r="T17" b="T18"/>
                <a:pathLst>
                  <a:path w="1553" h="256">
                    <a:moveTo>
                      <a:pt x="0" y="85"/>
                    </a:moveTo>
                    <a:lnTo>
                      <a:pt x="812" y="0"/>
                    </a:lnTo>
                    <a:lnTo>
                      <a:pt x="1552" y="128"/>
                    </a:lnTo>
                    <a:lnTo>
                      <a:pt x="669" y="255"/>
                    </a:lnTo>
                    <a:lnTo>
                      <a:pt x="0" y="85"/>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63" name="Freeform 7">
                <a:extLst>
                  <a:ext uri="{FF2B5EF4-FFF2-40B4-BE49-F238E27FC236}">
                    <a16:creationId xmlns:a16="http://schemas.microsoft.com/office/drawing/2014/main" id="{F1C2A7A7-9473-4C4A-A955-F0E12A358900}"/>
                  </a:ext>
                </a:extLst>
              </p:cNvPr>
              <p:cNvSpPr>
                <a:spLocks/>
              </p:cNvSpPr>
              <p:nvPr/>
            </p:nvSpPr>
            <p:spPr bwMode="auto">
              <a:xfrm>
                <a:off x="462" y="3952"/>
                <a:ext cx="670" cy="271"/>
              </a:xfrm>
              <a:custGeom>
                <a:avLst/>
                <a:gdLst>
                  <a:gd name="T0" fmla="*/ 0 w 670"/>
                  <a:gd name="T1" fmla="*/ 0 h 271"/>
                  <a:gd name="T2" fmla="*/ 669 w 670"/>
                  <a:gd name="T3" fmla="*/ 170 h 271"/>
                  <a:gd name="T4" fmla="*/ 669 w 670"/>
                  <a:gd name="T5" fmla="*/ 270 h 271"/>
                  <a:gd name="T6" fmla="*/ 0 w 670"/>
                  <a:gd name="T7" fmla="*/ 71 h 271"/>
                  <a:gd name="T8" fmla="*/ 0 w 670"/>
                  <a:gd name="T9" fmla="*/ 0 h 271"/>
                  <a:gd name="T10" fmla="*/ 0 60000 65536"/>
                  <a:gd name="T11" fmla="*/ 0 60000 65536"/>
                  <a:gd name="T12" fmla="*/ 0 60000 65536"/>
                  <a:gd name="T13" fmla="*/ 0 60000 65536"/>
                  <a:gd name="T14" fmla="*/ 0 60000 65536"/>
                  <a:gd name="T15" fmla="*/ 0 w 670"/>
                  <a:gd name="T16" fmla="*/ 0 h 271"/>
                  <a:gd name="T17" fmla="*/ 670 w 670"/>
                  <a:gd name="T18" fmla="*/ 271 h 271"/>
                </a:gdLst>
                <a:ahLst/>
                <a:cxnLst>
                  <a:cxn ang="T10">
                    <a:pos x="T0" y="T1"/>
                  </a:cxn>
                  <a:cxn ang="T11">
                    <a:pos x="T2" y="T3"/>
                  </a:cxn>
                  <a:cxn ang="T12">
                    <a:pos x="T4" y="T5"/>
                  </a:cxn>
                  <a:cxn ang="T13">
                    <a:pos x="T6" y="T7"/>
                  </a:cxn>
                  <a:cxn ang="T14">
                    <a:pos x="T8" y="T9"/>
                  </a:cxn>
                </a:cxnLst>
                <a:rect l="T15" t="T16" r="T17" b="T18"/>
                <a:pathLst>
                  <a:path w="670" h="271">
                    <a:moveTo>
                      <a:pt x="0" y="0"/>
                    </a:moveTo>
                    <a:lnTo>
                      <a:pt x="669" y="170"/>
                    </a:lnTo>
                    <a:lnTo>
                      <a:pt x="669" y="270"/>
                    </a:lnTo>
                    <a:lnTo>
                      <a:pt x="0" y="71"/>
                    </a:lnTo>
                    <a:lnTo>
                      <a:pt x="0" y="0"/>
                    </a:lnTo>
                  </a:path>
                </a:pathLst>
              </a:custGeom>
              <a:solidFill>
                <a:srgbClr val="808080"/>
              </a:solidFill>
              <a:ln w="12699" cap="rnd" cmpd="sng">
                <a:solidFill>
                  <a:srgbClr val="000000"/>
                </a:solidFill>
                <a:prstDash val="solid"/>
                <a:round/>
                <a:headEnd/>
                <a:tailEnd/>
              </a:ln>
            </p:spPr>
            <p:txBody>
              <a:bodyPr/>
              <a:lstStyle/>
              <a:p>
                <a:endParaRPr lang="en-US"/>
              </a:p>
            </p:txBody>
          </p:sp>
          <p:sp>
            <p:nvSpPr>
              <p:cNvPr id="64" name="Freeform 8">
                <a:extLst>
                  <a:ext uri="{FF2B5EF4-FFF2-40B4-BE49-F238E27FC236}">
                    <a16:creationId xmlns:a16="http://schemas.microsoft.com/office/drawing/2014/main" id="{BAE0D1F6-48E5-4EA4-BF87-047AC3D4B814}"/>
                  </a:ext>
                </a:extLst>
              </p:cNvPr>
              <p:cNvSpPr>
                <a:spLocks/>
              </p:cNvSpPr>
              <p:nvPr/>
            </p:nvSpPr>
            <p:spPr bwMode="auto">
              <a:xfrm>
                <a:off x="1131" y="3995"/>
                <a:ext cx="884" cy="228"/>
              </a:xfrm>
              <a:custGeom>
                <a:avLst/>
                <a:gdLst>
                  <a:gd name="T0" fmla="*/ 0 w 884"/>
                  <a:gd name="T1" fmla="*/ 227 h 228"/>
                  <a:gd name="T2" fmla="*/ 0 w 884"/>
                  <a:gd name="T3" fmla="*/ 127 h 228"/>
                  <a:gd name="T4" fmla="*/ 883 w 884"/>
                  <a:gd name="T5" fmla="*/ 0 h 228"/>
                  <a:gd name="T6" fmla="*/ 883 w 884"/>
                  <a:gd name="T7" fmla="*/ 71 h 228"/>
                  <a:gd name="T8" fmla="*/ 0 w 884"/>
                  <a:gd name="T9" fmla="*/ 227 h 228"/>
                  <a:gd name="T10" fmla="*/ 0 60000 65536"/>
                  <a:gd name="T11" fmla="*/ 0 60000 65536"/>
                  <a:gd name="T12" fmla="*/ 0 60000 65536"/>
                  <a:gd name="T13" fmla="*/ 0 60000 65536"/>
                  <a:gd name="T14" fmla="*/ 0 60000 65536"/>
                  <a:gd name="T15" fmla="*/ 0 w 884"/>
                  <a:gd name="T16" fmla="*/ 0 h 228"/>
                  <a:gd name="T17" fmla="*/ 884 w 884"/>
                  <a:gd name="T18" fmla="*/ 228 h 228"/>
                </a:gdLst>
                <a:ahLst/>
                <a:cxnLst>
                  <a:cxn ang="T10">
                    <a:pos x="T0" y="T1"/>
                  </a:cxn>
                  <a:cxn ang="T11">
                    <a:pos x="T2" y="T3"/>
                  </a:cxn>
                  <a:cxn ang="T12">
                    <a:pos x="T4" y="T5"/>
                  </a:cxn>
                  <a:cxn ang="T13">
                    <a:pos x="T6" y="T7"/>
                  </a:cxn>
                  <a:cxn ang="T14">
                    <a:pos x="T8" y="T9"/>
                  </a:cxn>
                </a:cxnLst>
                <a:rect l="T15" t="T16" r="T17" b="T18"/>
                <a:pathLst>
                  <a:path w="884" h="228">
                    <a:moveTo>
                      <a:pt x="0" y="227"/>
                    </a:moveTo>
                    <a:lnTo>
                      <a:pt x="0" y="127"/>
                    </a:lnTo>
                    <a:lnTo>
                      <a:pt x="883" y="0"/>
                    </a:lnTo>
                    <a:lnTo>
                      <a:pt x="883" y="71"/>
                    </a:lnTo>
                    <a:lnTo>
                      <a:pt x="0" y="227"/>
                    </a:lnTo>
                  </a:path>
                </a:pathLst>
              </a:custGeom>
              <a:solidFill>
                <a:srgbClr val="A0A0A0"/>
              </a:solidFill>
              <a:ln w="12699" cap="rnd" cmpd="sng">
                <a:solidFill>
                  <a:srgbClr val="000000"/>
                </a:solidFill>
                <a:prstDash val="solid"/>
                <a:round/>
                <a:headEnd/>
                <a:tailEnd/>
              </a:ln>
            </p:spPr>
            <p:txBody>
              <a:bodyPr/>
              <a:lstStyle/>
              <a:p>
                <a:endParaRPr lang="en-US"/>
              </a:p>
            </p:txBody>
          </p:sp>
        </p:grpSp>
        <p:sp>
          <p:nvSpPr>
            <p:cNvPr id="23" name="Oval 10">
              <a:extLst>
                <a:ext uri="{FF2B5EF4-FFF2-40B4-BE49-F238E27FC236}">
                  <a16:creationId xmlns:a16="http://schemas.microsoft.com/office/drawing/2014/main" id="{522B6121-B2CC-4304-BA2B-7D8E7C2AFA79}"/>
                </a:ext>
              </a:extLst>
            </p:cNvPr>
            <p:cNvSpPr>
              <a:spLocks noChangeArrowheads="1"/>
            </p:cNvSpPr>
            <p:nvPr/>
          </p:nvSpPr>
          <p:spPr bwMode="auto">
            <a:xfrm>
              <a:off x="1107" y="3119"/>
              <a:ext cx="533" cy="517"/>
            </a:xfrm>
            <a:prstGeom prst="ellipse">
              <a:avLst/>
            </a:prstGeom>
            <a:solidFill>
              <a:srgbClr val="FFFFFF"/>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nvGrpSpPr>
            <p:cNvPr id="24" name="Group 19">
              <a:extLst>
                <a:ext uri="{FF2B5EF4-FFF2-40B4-BE49-F238E27FC236}">
                  <a16:creationId xmlns:a16="http://schemas.microsoft.com/office/drawing/2014/main" id="{DEBC0B50-BE84-4E08-81C4-2BB5D71668EA}"/>
                </a:ext>
              </a:extLst>
            </p:cNvPr>
            <p:cNvGrpSpPr>
              <a:grpSpLocks/>
            </p:cNvGrpSpPr>
            <p:nvPr/>
          </p:nvGrpSpPr>
          <p:grpSpPr bwMode="auto">
            <a:xfrm>
              <a:off x="818" y="3427"/>
              <a:ext cx="385" cy="540"/>
              <a:chOff x="818" y="3427"/>
              <a:chExt cx="385" cy="540"/>
            </a:xfrm>
          </p:grpSpPr>
          <p:sp>
            <p:nvSpPr>
              <p:cNvPr id="54" name="Freeform 11">
                <a:extLst>
                  <a:ext uri="{FF2B5EF4-FFF2-40B4-BE49-F238E27FC236}">
                    <a16:creationId xmlns:a16="http://schemas.microsoft.com/office/drawing/2014/main" id="{8D516F88-944F-4D30-B69D-49A34E9C2016}"/>
                  </a:ext>
                </a:extLst>
              </p:cNvPr>
              <p:cNvSpPr>
                <a:spLocks/>
              </p:cNvSpPr>
              <p:nvPr/>
            </p:nvSpPr>
            <p:spPr bwMode="auto">
              <a:xfrm>
                <a:off x="875" y="3427"/>
                <a:ext cx="328" cy="540"/>
              </a:xfrm>
              <a:custGeom>
                <a:avLst/>
                <a:gdLst>
                  <a:gd name="T0" fmla="*/ 71 w 328"/>
                  <a:gd name="T1" fmla="*/ 114 h 540"/>
                  <a:gd name="T2" fmla="*/ 100 w 328"/>
                  <a:gd name="T3" fmla="*/ 185 h 540"/>
                  <a:gd name="T4" fmla="*/ 0 w 328"/>
                  <a:gd name="T5" fmla="*/ 539 h 540"/>
                  <a:gd name="T6" fmla="*/ 327 w 328"/>
                  <a:gd name="T7" fmla="*/ 497 h 540"/>
                  <a:gd name="T8" fmla="*/ 171 w 328"/>
                  <a:gd name="T9" fmla="*/ 156 h 540"/>
                  <a:gd name="T10" fmla="*/ 270 w 328"/>
                  <a:gd name="T11" fmla="*/ 71 h 540"/>
                  <a:gd name="T12" fmla="*/ 228 w 328"/>
                  <a:gd name="T13" fmla="*/ 0 h 540"/>
                  <a:gd name="T14" fmla="*/ 71 w 328"/>
                  <a:gd name="T15" fmla="*/ 114 h 540"/>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0"/>
                  <a:gd name="T26" fmla="*/ 328 w 328"/>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0">
                    <a:moveTo>
                      <a:pt x="71" y="114"/>
                    </a:moveTo>
                    <a:lnTo>
                      <a:pt x="100" y="185"/>
                    </a:lnTo>
                    <a:lnTo>
                      <a:pt x="0" y="539"/>
                    </a:lnTo>
                    <a:lnTo>
                      <a:pt x="327" y="497"/>
                    </a:lnTo>
                    <a:lnTo>
                      <a:pt x="171" y="156"/>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sp>
            <p:nvSpPr>
              <p:cNvPr id="55" name="Oval 12">
                <a:extLst>
                  <a:ext uri="{FF2B5EF4-FFF2-40B4-BE49-F238E27FC236}">
                    <a16:creationId xmlns:a16="http://schemas.microsoft.com/office/drawing/2014/main" id="{BE073261-DFF7-4F0C-8B6F-79680E99609D}"/>
                  </a:ext>
                </a:extLst>
              </p:cNvPr>
              <p:cNvSpPr>
                <a:spLocks noChangeArrowheads="1"/>
              </p:cNvSpPr>
              <p:nvPr/>
            </p:nvSpPr>
            <p:spPr bwMode="auto">
              <a:xfrm>
                <a:off x="989" y="3527"/>
                <a:ext cx="43" cy="56"/>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6" name="Oval 13">
                <a:extLst>
                  <a:ext uri="{FF2B5EF4-FFF2-40B4-BE49-F238E27FC236}">
                    <a16:creationId xmlns:a16="http://schemas.microsoft.com/office/drawing/2014/main" id="{C5A25AB5-DF4E-4AF8-A9C1-58E5D2EC0DF4}"/>
                  </a:ext>
                </a:extLst>
              </p:cNvPr>
              <p:cNvSpPr>
                <a:spLocks noChangeArrowheads="1"/>
              </p:cNvSpPr>
              <p:nvPr/>
            </p:nvSpPr>
            <p:spPr bwMode="auto">
              <a:xfrm>
                <a:off x="1060" y="3470"/>
                <a:ext cx="43" cy="57"/>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7" name="Freeform 14">
                <a:extLst>
                  <a:ext uri="{FF2B5EF4-FFF2-40B4-BE49-F238E27FC236}">
                    <a16:creationId xmlns:a16="http://schemas.microsoft.com/office/drawing/2014/main" id="{D8826CC0-3D1C-431E-9486-D42D62BABF27}"/>
                  </a:ext>
                </a:extLst>
              </p:cNvPr>
              <p:cNvSpPr>
                <a:spLocks/>
              </p:cNvSpPr>
              <p:nvPr/>
            </p:nvSpPr>
            <p:spPr bwMode="auto">
              <a:xfrm>
                <a:off x="889" y="3427"/>
                <a:ext cx="215" cy="115"/>
              </a:xfrm>
              <a:custGeom>
                <a:avLst/>
                <a:gdLst>
                  <a:gd name="T0" fmla="*/ 57 w 215"/>
                  <a:gd name="T1" fmla="*/ 114 h 115"/>
                  <a:gd name="T2" fmla="*/ 214 w 215"/>
                  <a:gd name="T3" fmla="*/ 0 h 115"/>
                  <a:gd name="T4" fmla="*/ 157 w 215"/>
                  <a:gd name="T5" fmla="*/ 0 h 115"/>
                  <a:gd name="T6" fmla="*/ 0 w 215"/>
                  <a:gd name="T7" fmla="*/ 114 h 115"/>
                  <a:gd name="T8" fmla="*/ 57 w 215"/>
                  <a:gd name="T9" fmla="*/ 114 h 115"/>
                  <a:gd name="T10" fmla="*/ 0 60000 65536"/>
                  <a:gd name="T11" fmla="*/ 0 60000 65536"/>
                  <a:gd name="T12" fmla="*/ 0 60000 65536"/>
                  <a:gd name="T13" fmla="*/ 0 60000 65536"/>
                  <a:gd name="T14" fmla="*/ 0 60000 65536"/>
                  <a:gd name="T15" fmla="*/ 0 w 215"/>
                  <a:gd name="T16" fmla="*/ 0 h 115"/>
                  <a:gd name="T17" fmla="*/ 215 w 215"/>
                  <a:gd name="T18" fmla="*/ 115 h 115"/>
                </a:gdLst>
                <a:ahLst/>
                <a:cxnLst>
                  <a:cxn ang="T10">
                    <a:pos x="T0" y="T1"/>
                  </a:cxn>
                  <a:cxn ang="T11">
                    <a:pos x="T2" y="T3"/>
                  </a:cxn>
                  <a:cxn ang="T12">
                    <a:pos x="T4" y="T5"/>
                  </a:cxn>
                  <a:cxn ang="T13">
                    <a:pos x="T6" y="T7"/>
                  </a:cxn>
                  <a:cxn ang="T14">
                    <a:pos x="T8" y="T9"/>
                  </a:cxn>
                </a:cxnLst>
                <a:rect l="T15" t="T16" r="T17" b="T18"/>
                <a:pathLst>
                  <a:path w="215" h="115">
                    <a:moveTo>
                      <a:pt x="57" y="114"/>
                    </a:moveTo>
                    <a:lnTo>
                      <a:pt x="214" y="0"/>
                    </a:lnTo>
                    <a:lnTo>
                      <a:pt x="157" y="0"/>
                    </a:lnTo>
                    <a:lnTo>
                      <a:pt x="0" y="114"/>
                    </a:lnTo>
                    <a:lnTo>
                      <a:pt x="57" y="114"/>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8" name="Freeform 15">
                <a:extLst>
                  <a:ext uri="{FF2B5EF4-FFF2-40B4-BE49-F238E27FC236}">
                    <a16:creationId xmlns:a16="http://schemas.microsoft.com/office/drawing/2014/main" id="{BCE2A130-02BD-4CA4-A89B-97C99FB9B63B}"/>
                  </a:ext>
                </a:extLst>
              </p:cNvPr>
              <p:cNvSpPr>
                <a:spLocks/>
              </p:cNvSpPr>
              <p:nvPr/>
            </p:nvSpPr>
            <p:spPr bwMode="auto">
              <a:xfrm>
                <a:off x="889" y="3541"/>
                <a:ext cx="87" cy="72"/>
              </a:xfrm>
              <a:custGeom>
                <a:avLst/>
                <a:gdLst>
                  <a:gd name="T0" fmla="*/ 0 w 87"/>
                  <a:gd name="T1" fmla="*/ 0 h 72"/>
                  <a:gd name="T2" fmla="*/ 57 w 87"/>
                  <a:gd name="T3" fmla="*/ 0 h 72"/>
                  <a:gd name="T4" fmla="*/ 86 w 87"/>
                  <a:gd name="T5" fmla="*/ 71 h 72"/>
                  <a:gd name="T6" fmla="*/ 43 w 87"/>
                  <a:gd name="T7" fmla="*/ 56 h 72"/>
                  <a:gd name="T8" fmla="*/ 0 w 87"/>
                  <a:gd name="T9" fmla="*/ 0 h 72"/>
                  <a:gd name="T10" fmla="*/ 0 60000 65536"/>
                  <a:gd name="T11" fmla="*/ 0 60000 65536"/>
                  <a:gd name="T12" fmla="*/ 0 60000 65536"/>
                  <a:gd name="T13" fmla="*/ 0 60000 65536"/>
                  <a:gd name="T14" fmla="*/ 0 60000 65536"/>
                  <a:gd name="T15" fmla="*/ 0 w 87"/>
                  <a:gd name="T16" fmla="*/ 0 h 72"/>
                  <a:gd name="T17" fmla="*/ 87 w 87"/>
                  <a:gd name="T18" fmla="*/ 72 h 72"/>
                </a:gdLst>
                <a:ahLst/>
                <a:cxnLst>
                  <a:cxn ang="T10">
                    <a:pos x="T0" y="T1"/>
                  </a:cxn>
                  <a:cxn ang="T11">
                    <a:pos x="T2" y="T3"/>
                  </a:cxn>
                  <a:cxn ang="T12">
                    <a:pos x="T4" y="T5"/>
                  </a:cxn>
                  <a:cxn ang="T13">
                    <a:pos x="T6" y="T7"/>
                  </a:cxn>
                  <a:cxn ang="T14">
                    <a:pos x="T8" y="T9"/>
                  </a:cxn>
                </a:cxnLst>
                <a:rect l="T15" t="T16" r="T17" b="T18"/>
                <a:pathLst>
                  <a:path w="87" h="72">
                    <a:moveTo>
                      <a:pt x="0" y="0"/>
                    </a:moveTo>
                    <a:lnTo>
                      <a:pt x="57" y="0"/>
                    </a:lnTo>
                    <a:lnTo>
                      <a:pt x="86" y="71"/>
                    </a:lnTo>
                    <a:lnTo>
                      <a:pt x="43" y="56"/>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59" name="Freeform 16">
                <a:extLst>
                  <a:ext uri="{FF2B5EF4-FFF2-40B4-BE49-F238E27FC236}">
                    <a16:creationId xmlns:a16="http://schemas.microsoft.com/office/drawing/2014/main" id="{B0867312-B8FA-46BD-AAB3-5E448FD1EEAE}"/>
                  </a:ext>
                </a:extLst>
              </p:cNvPr>
              <p:cNvSpPr>
                <a:spLocks/>
              </p:cNvSpPr>
              <p:nvPr/>
            </p:nvSpPr>
            <p:spPr bwMode="auto">
              <a:xfrm>
                <a:off x="818" y="3597"/>
                <a:ext cx="158" cy="370"/>
              </a:xfrm>
              <a:custGeom>
                <a:avLst/>
                <a:gdLst>
                  <a:gd name="T0" fmla="*/ 114 w 158"/>
                  <a:gd name="T1" fmla="*/ 0 h 370"/>
                  <a:gd name="T2" fmla="*/ 157 w 158"/>
                  <a:gd name="T3" fmla="*/ 15 h 370"/>
                  <a:gd name="T4" fmla="*/ 57 w 158"/>
                  <a:gd name="T5" fmla="*/ 369 h 370"/>
                  <a:gd name="T6" fmla="*/ 0 w 158"/>
                  <a:gd name="T7" fmla="*/ 341 h 370"/>
                  <a:gd name="T8" fmla="*/ 114 w 158"/>
                  <a:gd name="T9" fmla="*/ 0 h 370"/>
                  <a:gd name="T10" fmla="*/ 0 60000 65536"/>
                  <a:gd name="T11" fmla="*/ 0 60000 65536"/>
                  <a:gd name="T12" fmla="*/ 0 60000 65536"/>
                  <a:gd name="T13" fmla="*/ 0 60000 65536"/>
                  <a:gd name="T14" fmla="*/ 0 60000 65536"/>
                  <a:gd name="T15" fmla="*/ 0 w 158"/>
                  <a:gd name="T16" fmla="*/ 0 h 370"/>
                  <a:gd name="T17" fmla="*/ 158 w 158"/>
                  <a:gd name="T18" fmla="*/ 370 h 370"/>
                </a:gdLst>
                <a:ahLst/>
                <a:cxnLst>
                  <a:cxn ang="T10">
                    <a:pos x="T0" y="T1"/>
                  </a:cxn>
                  <a:cxn ang="T11">
                    <a:pos x="T2" y="T3"/>
                  </a:cxn>
                  <a:cxn ang="T12">
                    <a:pos x="T4" y="T5"/>
                  </a:cxn>
                  <a:cxn ang="T13">
                    <a:pos x="T6" y="T7"/>
                  </a:cxn>
                  <a:cxn ang="T14">
                    <a:pos x="T8" y="T9"/>
                  </a:cxn>
                </a:cxnLst>
                <a:rect l="T15" t="T16" r="T17" b="T18"/>
                <a:pathLst>
                  <a:path w="158" h="370">
                    <a:moveTo>
                      <a:pt x="114" y="0"/>
                    </a:moveTo>
                    <a:lnTo>
                      <a:pt x="157" y="15"/>
                    </a:lnTo>
                    <a:lnTo>
                      <a:pt x="57" y="369"/>
                    </a:lnTo>
                    <a:lnTo>
                      <a:pt x="0" y="341"/>
                    </a:lnTo>
                    <a:lnTo>
                      <a:pt x="114" y="0"/>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60" name="Oval 17">
                <a:extLst>
                  <a:ext uri="{FF2B5EF4-FFF2-40B4-BE49-F238E27FC236}">
                    <a16:creationId xmlns:a16="http://schemas.microsoft.com/office/drawing/2014/main" id="{FA8F418F-91DC-44B8-81AA-AE51350BAE28}"/>
                  </a:ext>
                </a:extLst>
              </p:cNvPr>
              <p:cNvSpPr>
                <a:spLocks noChangeArrowheads="1"/>
              </p:cNvSpPr>
              <p:nvPr/>
            </p:nvSpPr>
            <p:spPr bwMode="auto">
              <a:xfrm>
                <a:off x="989" y="3527"/>
                <a:ext cx="43" cy="56"/>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61" name="Oval 18">
                <a:extLst>
                  <a:ext uri="{FF2B5EF4-FFF2-40B4-BE49-F238E27FC236}">
                    <a16:creationId xmlns:a16="http://schemas.microsoft.com/office/drawing/2014/main" id="{2303575B-0321-4207-A3DD-474FB493FF87}"/>
                  </a:ext>
                </a:extLst>
              </p:cNvPr>
              <p:cNvSpPr>
                <a:spLocks noChangeArrowheads="1"/>
              </p:cNvSpPr>
              <p:nvPr/>
            </p:nvSpPr>
            <p:spPr bwMode="auto">
              <a:xfrm>
                <a:off x="1060" y="3470"/>
                <a:ext cx="43" cy="42"/>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25" name="Freeform 20">
              <a:extLst>
                <a:ext uri="{FF2B5EF4-FFF2-40B4-BE49-F238E27FC236}">
                  <a16:creationId xmlns:a16="http://schemas.microsoft.com/office/drawing/2014/main" id="{A12ABDA8-4FCD-46F6-A298-199C6D360CD4}"/>
                </a:ext>
              </a:extLst>
            </p:cNvPr>
            <p:cNvSpPr>
              <a:spLocks/>
            </p:cNvSpPr>
            <p:nvPr/>
          </p:nvSpPr>
          <p:spPr bwMode="auto">
            <a:xfrm>
              <a:off x="861" y="3441"/>
              <a:ext cx="414" cy="441"/>
            </a:xfrm>
            <a:custGeom>
              <a:avLst/>
              <a:gdLst>
                <a:gd name="T0" fmla="*/ 398 w 414"/>
                <a:gd name="T1" fmla="*/ 440 h 441"/>
                <a:gd name="T2" fmla="*/ 356 w 414"/>
                <a:gd name="T3" fmla="*/ 440 h 441"/>
                <a:gd name="T4" fmla="*/ 299 w 414"/>
                <a:gd name="T5" fmla="*/ 440 h 441"/>
                <a:gd name="T6" fmla="*/ 242 w 414"/>
                <a:gd name="T7" fmla="*/ 412 h 441"/>
                <a:gd name="T8" fmla="*/ 199 w 414"/>
                <a:gd name="T9" fmla="*/ 383 h 441"/>
                <a:gd name="T10" fmla="*/ 142 w 414"/>
                <a:gd name="T11" fmla="*/ 355 h 441"/>
                <a:gd name="T12" fmla="*/ 99 w 414"/>
                <a:gd name="T13" fmla="*/ 313 h 441"/>
                <a:gd name="T14" fmla="*/ 57 w 414"/>
                <a:gd name="T15" fmla="*/ 270 h 441"/>
                <a:gd name="T16" fmla="*/ 28 w 414"/>
                <a:gd name="T17" fmla="*/ 213 h 441"/>
                <a:gd name="T18" fmla="*/ 0 w 414"/>
                <a:gd name="T19" fmla="*/ 156 h 441"/>
                <a:gd name="T20" fmla="*/ 0 w 414"/>
                <a:gd name="T21" fmla="*/ 100 h 441"/>
                <a:gd name="T22" fmla="*/ 0 w 414"/>
                <a:gd name="T23" fmla="*/ 43 h 441"/>
                <a:gd name="T24" fmla="*/ 14 w 414"/>
                <a:gd name="T25" fmla="*/ 0 h 441"/>
                <a:gd name="T26" fmla="*/ 171 w 414"/>
                <a:gd name="T27" fmla="*/ 29 h 441"/>
                <a:gd name="T28" fmla="*/ 341 w 414"/>
                <a:gd name="T29" fmla="*/ 100 h 441"/>
                <a:gd name="T30" fmla="*/ 413 w 414"/>
                <a:gd name="T31" fmla="*/ 298 h 441"/>
                <a:gd name="T32" fmla="*/ 398 w 414"/>
                <a:gd name="T33" fmla="*/ 44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4"/>
                <a:gd name="T52" fmla="*/ 0 h 441"/>
                <a:gd name="T53" fmla="*/ 414 w 414"/>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4" h="441">
                  <a:moveTo>
                    <a:pt x="398" y="440"/>
                  </a:moveTo>
                  <a:lnTo>
                    <a:pt x="356" y="440"/>
                  </a:lnTo>
                  <a:lnTo>
                    <a:pt x="299" y="440"/>
                  </a:lnTo>
                  <a:lnTo>
                    <a:pt x="242" y="412"/>
                  </a:lnTo>
                  <a:lnTo>
                    <a:pt x="199" y="383"/>
                  </a:lnTo>
                  <a:lnTo>
                    <a:pt x="142" y="355"/>
                  </a:lnTo>
                  <a:lnTo>
                    <a:pt x="99" y="313"/>
                  </a:lnTo>
                  <a:lnTo>
                    <a:pt x="57" y="270"/>
                  </a:lnTo>
                  <a:lnTo>
                    <a:pt x="28" y="213"/>
                  </a:lnTo>
                  <a:lnTo>
                    <a:pt x="0" y="156"/>
                  </a:lnTo>
                  <a:lnTo>
                    <a:pt x="0" y="100"/>
                  </a:lnTo>
                  <a:lnTo>
                    <a:pt x="0" y="43"/>
                  </a:lnTo>
                  <a:lnTo>
                    <a:pt x="14" y="0"/>
                  </a:lnTo>
                  <a:lnTo>
                    <a:pt x="171" y="29"/>
                  </a:lnTo>
                  <a:lnTo>
                    <a:pt x="341" y="100"/>
                  </a:lnTo>
                  <a:lnTo>
                    <a:pt x="413" y="298"/>
                  </a:lnTo>
                  <a:lnTo>
                    <a:pt x="398" y="440"/>
                  </a:lnTo>
                </a:path>
              </a:pathLst>
            </a:custGeom>
            <a:solidFill>
              <a:srgbClr val="606060"/>
            </a:solidFill>
            <a:ln w="12699" cap="rnd" cmpd="sng">
              <a:solidFill>
                <a:srgbClr val="000000"/>
              </a:solidFill>
              <a:prstDash val="solid"/>
              <a:round/>
              <a:headEnd/>
              <a:tailEnd/>
            </a:ln>
          </p:spPr>
          <p:txBody>
            <a:bodyPr/>
            <a:lstStyle/>
            <a:p>
              <a:endParaRPr lang="en-US"/>
            </a:p>
          </p:txBody>
        </p:sp>
        <p:sp>
          <p:nvSpPr>
            <p:cNvPr id="26" name="Oval 21">
              <a:extLst>
                <a:ext uri="{FF2B5EF4-FFF2-40B4-BE49-F238E27FC236}">
                  <a16:creationId xmlns:a16="http://schemas.microsoft.com/office/drawing/2014/main" id="{89A91E30-D991-41D4-8E84-99CD637629A6}"/>
                </a:ext>
              </a:extLst>
            </p:cNvPr>
            <p:cNvSpPr>
              <a:spLocks noChangeArrowheads="1"/>
            </p:cNvSpPr>
            <p:nvPr/>
          </p:nvSpPr>
          <p:spPr bwMode="auto">
            <a:xfrm>
              <a:off x="907" y="3289"/>
              <a:ext cx="533" cy="546"/>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27" name="Freeform 22">
              <a:extLst>
                <a:ext uri="{FF2B5EF4-FFF2-40B4-BE49-F238E27FC236}">
                  <a16:creationId xmlns:a16="http://schemas.microsoft.com/office/drawing/2014/main" id="{402F4092-225A-4AFB-99EC-FA0E1770BC0D}"/>
                </a:ext>
              </a:extLst>
            </p:cNvPr>
            <p:cNvSpPr>
              <a:spLocks/>
            </p:cNvSpPr>
            <p:nvPr/>
          </p:nvSpPr>
          <p:spPr bwMode="auto">
            <a:xfrm>
              <a:off x="875" y="3143"/>
              <a:ext cx="727" cy="739"/>
            </a:xfrm>
            <a:custGeom>
              <a:avLst/>
              <a:gdLst>
                <a:gd name="T0" fmla="*/ 356 w 727"/>
                <a:gd name="T1" fmla="*/ 0 h 739"/>
                <a:gd name="T2" fmla="*/ 441 w 727"/>
                <a:gd name="T3" fmla="*/ 0 h 739"/>
                <a:gd name="T4" fmla="*/ 527 w 727"/>
                <a:gd name="T5" fmla="*/ 29 h 739"/>
                <a:gd name="T6" fmla="*/ 598 w 727"/>
                <a:gd name="T7" fmla="*/ 57 h 739"/>
                <a:gd name="T8" fmla="*/ 655 w 727"/>
                <a:gd name="T9" fmla="*/ 114 h 739"/>
                <a:gd name="T10" fmla="*/ 697 w 727"/>
                <a:gd name="T11" fmla="*/ 171 h 739"/>
                <a:gd name="T12" fmla="*/ 712 w 727"/>
                <a:gd name="T13" fmla="*/ 242 h 739"/>
                <a:gd name="T14" fmla="*/ 726 w 727"/>
                <a:gd name="T15" fmla="*/ 313 h 739"/>
                <a:gd name="T16" fmla="*/ 726 w 727"/>
                <a:gd name="T17" fmla="*/ 384 h 739"/>
                <a:gd name="T18" fmla="*/ 384 w 727"/>
                <a:gd name="T19" fmla="*/ 738 h 739"/>
                <a:gd name="T20" fmla="*/ 370 w 727"/>
                <a:gd name="T21" fmla="*/ 653 h 739"/>
                <a:gd name="T22" fmla="*/ 356 w 727"/>
                <a:gd name="T23" fmla="*/ 596 h 739"/>
                <a:gd name="T24" fmla="*/ 327 w 727"/>
                <a:gd name="T25" fmla="*/ 511 h 739"/>
                <a:gd name="T26" fmla="*/ 285 w 727"/>
                <a:gd name="T27" fmla="*/ 454 h 739"/>
                <a:gd name="T28" fmla="*/ 213 w 727"/>
                <a:gd name="T29" fmla="*/ 398 h 739"/>
                <a:gd name="T30" fmla="*/ 142 w 727"/>
                <a:gd name="T31" fmla="*/ 341 h 739"/>
                <a:gd name="T32" fmla="*/ 71 w 727"/>
                <a:gd name="T33" fmla="*/ 313 h 739"/>
                <a:gd name="T34" fmla="*/ 0 w 727"/>
                <a:gd name="T35" fmla="*/ 298 h 739"/>
                <a:gd name="T36" fmla="*/ 356 w 727"/>
                <a:gd name="T37" fmla="*/ 0 h 7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7"/>
                <a:gd name="T58" fmla="*/ 0 h 739"/>
                <a:gd name="T59" fmla="*/ 727 w 727"/>
                <a:gd name="T60" fmla="*/ 739 h 7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7" h="739">
                  <a:moveTo>
                    <a:pt x="356" y="0"/>
                  </a:moveTo>
                  <a:lnTo>
                    <a:pt x="441" y="0"/>
                  </a:lnTo>
                  <a:lnTo>
                    <a:pt x="527" y="29"/>
                  </a:lnTo>
                  <a:lnTo>
                    <a:pt x="598" y="57"/>
                  </a:lnTo>
                  <a:lnTo>
                    <a:pt x="655" y="114"/>
                  </a:lnTo>
                  <a:lnTo>
                    <a:pt x="697" y="171"/>
                  </a:lnTo>
                  <a:lnTo>
                    <a:pt x="712" y="242"/>
                  </a:lnTo>
                  <a:lnTo>
                    <a:pt x="726" y="313"/>
                  </a:lnTo>
                  <a:lnTo>
                    <a:pt x="726" y="384"/>
                  </a:lnTo>
                  <a:lnTo>
                    <a:pt x="384" y="738"/>
                  </a:lnTo>
                  <a:lnTo>
                    <a:pt x="370" y="653"/>
                  </a:lnTo>
                  <a:lnTo>
                    <a:pt x="356" y="596"/>
                  </a:lnTo>
                  <a:lnTo>
                    <a:pt x="327" y="511"/>
                  </a:lnTo>
                  <a:lnTo>
                    <a:pt x="285" y="454"/>
                  </a:lnTo>
                  <a:lnTo>
                    <a:pt x="213" y="398"/>
                  </a:lnTo>
                  <a:lnTo>
                    <a:pt x="142" y="341"/>
                  </a:lnTo>
                  <a:lnTo>
                    <a:pt x="71" y="313"/>
                  </a:lnTo>
                  <a:lnTo>
                    <a:pt x="0" y="298"/>
                  </a:lnTo>
                  <a:lnTo>
                    <a:pt x="356" y="0"/>
                  </a:lnTo>
                </a:path>
              </a:pathLst>
            </a:custGeom>
            <a:solidFill>
              <a:srgbClr val="C0C0C0"/>
            </a:solidFill>
            <a:ln w="12699" cap="rnd" cmpd="sng">
              <a:solidFill>
                <a:srgbClr val="000000"/>
              </a:solidFill>
              <a:prstDash val="solid"/>
              <a:round/>
              <a:headEnd/>
              <a:tailEnd/>
            </a:ln>
          </p:spPr>
          <p:txBody>
            <a:bodyPr/>
            <a:lstStyle/>
            <a:p>
              <a:endParaRPr lang="en-US"/>
            </a:p>
          </p:txBody>
        </p:sp>
        <p:grpSp>
          <p:nvGrpSpPr>
            <p:cNvPr id="28" name="Group 48">
              <a:extLst>
                <a:ext uri="{FF2B5EF4-FFF2-40B4-BE49-F238E27FC236}">
                  <a16:creationId xmlns:a16="http://schemas.microsoft.com/office/drawing/2014/main" id="{531A435E-FD9D-4020-9B5F-A1F5D7E522B2}"/>
                </a:ext>
              </a:extLst>
            </p:cNvPr>
            <p:cNvGrpSpPr>
              <a:grpSpLocks/>
            </p:cNvGrpSpPr>
            <p:nvPr/>
          </p:nvGrpSpPr>
          <p:grpSpPr bwMode="auto">
            <a:xfrm>
              <a:off x="1188" y="3460"/>
              <a:ext cx="371" cy="593"/>
              <a:chOff x="1188" y="3460"/>
              <a:chExt cx="371" cy="593"/>
            </a:xfrm>
          </p:grpSpPr>
          <p:grpSp>
            <p:nvGrpSpPr>
              <p:cNvPr id="29" name="Group 25">
                <a:extLst>
                  <a:ext uri="{FF2B5EF4-FFF2-40B4-BE49-F238E27FC236}">
                    <a16:creationId xmlns:a16="http://schemas.microsoft.com/office/drawing/2014/main" id="{EF0A7D95-BF51-47CE-AEF8-C1E29F8E299F}"/>
                  </a:ext>
                </a:extLst>
              </p:cNvPr>
              <p:cNvGrpSpPr>
                <a:grpSpLocks/>
              </p:cNvGrpSpPr>
              <p:nvPr/>
            </p:nvGrpSpPr>
            <p:grpSpPr bwMode="auto">
              <a:xfrm>
                <a:off x="1249" y="3460"/>
                <a:ext cx="234" cy="247"/>
                <a:chOff x="1249" y="3460"/>
                <a:chExt cx="234" cy="247"/>
              </a:xfrm>
            </p:grpSpPr>
            <p:sp>
              <p:nvSpPr>
                <p:cNvPr id="52" name="Oval 23">
                  <a:extLst>
                    <a:ext uri="{FF2B5EF4-FFF2-40B4-BE49-F238E27FC236}">
                      <a16:creationId xmlns:a16="http://schemas.microsoft.com/office/drawing/2014/main" id="{DA39399F-4829-45EF-BD59-FF00931F9618}"/>
                    </a:ext>
                  </a:extLst>
                </p:cNvPr>
                <p:cNvSpPr>
                  <a:spLocks noChangeArrowheads="1"/>
                </p:cNvSpPr>
                <p:nvPr/>
              </p:nvSpPr>
              <p:spPr bwMode="auto">
                <a:xfrm>
                  <a:off x="1249" y="3460"/>
                  <a:ext cx="234" cy="247"/>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3" name="Oval 24">
                  <a:extLst>
                    <a:ext uri="{FF2B5EF4-FFF2-40B4-BE49-F238E27FC236}">
                      <a16:creationId xmlns:a16="http://schemas.microsoft.com/office/drawing/2014/main" id="{5D93339B-04E2-42E7-89E6-A46F912EDE76}"/>
                    </a:ext>
                  </a:extLst>
                </p:cNvPr>
                <p:cNvSpPr>
                  <a:spLocks noChangeArrowheads="1"/>
                </p:cNvSpPr>
                <p:nvPr/>
              </p:nvSpPr>
              <p:spPr bwMode="auto">
                <a:xfrm>
                  <a:off x="1278" y="3502"/>
                  <a:ext cx="177" cy="162"/>
                </a:xfrm>
                <a:prstGeom prst="ellipse">
                  <a:avLst/>
                </a:prstGeom>
                <a:solidFill>
                  <a:srgbClr val="C0C0C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0" name="Group 47">
                <a:extLst>
                  <a:ext uri="{FF2B5EF4-FFF2-40B4-BE49-F238E27FC236}">
                    <a16:creationId xmlns:a16="http://schemas.microsoft.com/office/drawing/2014/main" id="{7AF8AAAF-A169-4711-AA9B-70F607B39F5A}"/>
                  </a:ext>
                </a:extLst>
              </p:cNvPr>
              <p:cNvGrpSpPr>
                <a:grpSpLocks/>
              </p:cNvGrpSpPr>
              <p:nvPr/>
            </p:nvGrpSpPr>
            <p:grpSpPr bwMode="auto">
              <a:xfrm>
                <a:off x="1188" y="3512"/>
                <a:ext cx="371" cy="541"/>
                <a:chOff x="1188" y="3512"/>
                <a:chExt cx="371" cy="541"/>
              </a:xfrm>
            </p:grpSpPr>
            <p:sp>
              <p:nvSpPr>
                <p:cNvPr id="31" name="Freeform 26">
                  <a:extLst>
                    <a:ext uri="{FF2B5EF4-FFF2-40B4-BE49-F238E27FC236}">
                      <a16:creationId xmlns:a16="http://schemas.microsoft.com/office/drawing/2014/main" id="{719F6A15-4E5F-44CE-A20D-AC52BBEB1D89}"/>
                    </a:ext>
                  </a:extLst>
                </p:cNvPr>
                <p:cNvSpPr>
                  <a:spLocks/>
                </p:cNvSpPr>
                <p:nvPr/>
              </p:nvSpPr>
              <p:spPr bwMode="auto">
                <a:xfrm>
                  <a:off x="1259" y="3512"/>
                  <a:ext cx="201" cy="129"/>
                </a:xfrm>
                <a:custGeom>
                  <a:avLst/>
                  <a:gdLst>
                    <a:gd name="T0" fmla="*/ 43 w 201"/>
                    <a:gd name="T1" fmla="*/ 128 h 129"/>
                    <a:gd name="T2" fmla="*/ 200 w 201"/>
                    <a:gd name="T3" fmla="*/ 0 h 129"/>
                    <a:gd name="T4" fmla="*/ 157 w 201"/>
                    <a:gd name="T5" fmla="*/ 0 h 129"/>
                    <a:gd name="T6" fmla="*/ 0 w 201"/>
                    <a:gd name="T7" fmla="*/ 114 h 129"/>
                    <a:gd name="T8" fmla="*/ 43 w 201"/>
                    <a:gd name="T9" fmla="*/ 128 h 129"/>
                    <a:gd name="T10" fmla="*/ 0 60000 65536"/>
                    <a:gd name="T11" fmla="*/ 0 60000 65536"/>
                    <a:gd name="T12" fmla="*/ 0 60000 65536"/>
                    <a:gd name="T13" fmla="*/ 0 60000 65536"/>
                    <a:gd name="T14" fmla="*/ 0 60000 65536"/>
                    <a:gd name="T15" fmla="*/ 0 w 201"/>
                    <a:gd name="T16" fmla="*/ 0 h 129"/>
                    <a:gd name="T17" fmla="*/ 201 w 201"/>
                    <a:gd name="T18" fmla="*/ 129 h 129"/>
                  </a:gdLst>
                  <a:ahLst/>
                  <a:cxnLst>
                    <a:cxn ang="T10">
                      <a:pos x="T0" y="T1"/>
                    </a:cxn>
                    <a:cxn ang="T11">
                      <a:pos x="T2" y="T3"/>
                    </a:cxn>
                    <a:cxn ang="T12">
                      <a:pos x="T4" y="T5"/>
                    </a:cxn>
                    <a:cxn ang="T13">
                      <a:pos x="T6" y="T7"/>
                    </a:cxn>
                    <a:cxn ang="T14">
                      <a:pos x="T8" y="T9"/>
                    </a:cxn>
                  </a:cxnLst>
                  <a:rect l="T15" t="T16" r="T17" b="T18"/>
                  <a:pathLst>
                    <a:path w="201" h="129">
                      <a:moveTo>
                        <a:pt x="43" y="128"/>
                      </a:moveTo>
                      <a:lnTo>
                        <a:pt x="200" y="0"/>
                      </a:lnTo>
                      <a:lnTo>
                        <a:pt x="157" y="0"/>
                      </a:lnTo>
                      <a:lnTo>
                        <a:pt x="0" y="114"/>
                      </a:lnTo>
                      <a:lnTo>
                        <a:pt x="43" y="128"/>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32" name="Freeform 27">
                  <a:extLst>
                    <a:ext uri="{FF2B5EF4-FFF2-40B4-BE49-F238E27FC236}">
                      <a16:creationId xmlns:a16="http://schemas.microsoft.com/office/drawing/2014/main" id="{4384DA9C-6026-480B-B802-FDFF365CE8C9}"/>
                    </a:ext>
                  </a:extLst>
                </p:cNvPr>
                <p:cNvSpPr>
                  <a:spLocks/>
                </p:cNvSpPr>
                <p:nvPr/>
              </p:nvSpPr>
              <p:spPr bwMode="auto">
                <a:xfrm>
                  <a:off x="1259" y="3626"/>
                  <a:ext cx="72" cy="72"/>
                </a:xfrm>
                <a:custGeom>
                  <a:avLst/>
                  <a:gdLst>
                    <a:gd name="T0" fmla="*/ 0 w 72"/>
                    <a:gd name="T1" fmla="*/ 0 h 72"/>
                    <a:gd name="T2" fmla="*/ 43 w 72"/>
                    <a:gd name="T3" fmla="*/ 0 h 72"/>
                    <a:gd name="T4" fmla="*/ 71 w 72"/>
                    <a:gd name="T5" fmla="*/ 71 h 72"/>
                    <a:gd name="T6" fmla="*/ 29 w 72"/>
                    <a:gd name="T7" fmla="*/ 71 h 72"/>
                    <a:gd name="T8" fmla="*/ 0 w 72"/>
                    <a:gd name="T9" fmla="*/ 0 h 72"/>
                    <a:gd name="T10" fmla="*/ 0 60000 65536"/>
                    <a:gd name="T11" fmla="*/ 0 60000 65536"/>
                    <a:gd name="T12" fmla="*/ 0 60000 65536"/>
                    <a:gd name="T13" fmla="*/ 0 60000 65536"/>
                    <a:gd name="T14" fmla="*/ 0 60000 65536"/>
                    <a:gd name="T15" fmla="*/ 0 w 72"/>
                    <a:gd name="T16" fmla="*/ 0 h 72"/>
                    <a:gd name="T17" fmla="*/ 72 w 72"/>
                    <a:gd name="T18" fmla="*/ 72 h 72"/>
                  </a:gdLst>
                  <a:ahLst/>
                  <a:cxnLst>
                    <a:cxn ang="T10">
                      <a:pos x="T0" y="T1"/>
                    </a:cxn>
                    <a:cxn ang="T11">
                      <a:pos x="T2" y="T3"/>
                    </a:cxn>
                    <a:cxn ang="T12">
                      <a:pos x="T4" y="T5"/>
                    </a:cxn>
                    <a:cxn ang="T13">
                      <a:pos x="T6" y="T7"/>
                    </a:cxn>
                    <a:cxn ang="T14">
                      <a:pos x="T8" y="T9"/>
                    </a:cxn>
                  </a:cxnLst>
                  <a:rect l="T15" t="T16" r="T17" b="T18"/>
                  <a:pathLst>
                    <a:path w="72" h="72">
                      <a:moveTo>
                        <a:pt x="0" y="0"/>
                      </a:moveTo>
                      <a:lnTo>
                        <a:pt x="43" y="0"/>
                      </a:lnTo>
                      <a:lnTo>
                        <a:pt x="71" y="71"/>
                      </a:lnTo>
                      <a:lnTo>
                        <a:pt x="29" y="71"/>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33" name="Freeform 28">
                  <a:extLst>
                    <a:ext uri="{FF2B5EF4-FFF2-40B4-BE49-F238E27FC236}">
                      <a16:creationId xmlns:a16="http://schemas.microsoft.com/office/drawing/2014/main" id="{79302A9B-2367-40E4-ADD9-A737E27CB4CA}"/>
                    </a:ext>
                  </a:extLst>
                </p:cNvPr>
                <p:cNvSpPr>
                  <a:spLocks/>
                </p:cNvSpPr>
                <p:nvPr/>
              </p:nvSpPr>
              <p:spPr bwMode="auto">
                <a:xfrm>
                  <a:off x="1188" y="3697"/>
                  <a:ext cx="143" cy="356"/>
                </a:xfrm>
                <a:custGeom>
                  <a:avLst/>
                  <a:gdLst>
                    <a:gd name="T0" fmla="*/ 100 w 143"/>
                    <a:gd name="T1" fmla="*/ 0 h 356"/>
                    <a:gd name="T2" fmla="*/ 142 w 143"/>
                    <a:gd name="T3" fmla="*/ 0 h 356"/>
                    <a:gd name="T4" fmla="*/ 43 w 143"/>
                    <a:gd name="T5" fmla="*/ 355 h 356"/>
                    <a:gd name="T6" fmla="*/ 0 w 143"/>
                    <a:gd name="T7" fmla="*/ 340 h 356"/>
                    <a:gd name="T8" fmla="*/ 100 w 143"/>
                    <a:gd name="T9" fmla="*/ 0 h 356"/>
                    <a:gd name="T10" fmla="*/ 0 60000 65536"/>
                    <a:gd name="T11" fmla="*/ 0 60000 65536"/>
                    <a:gd name="T12" fmla="*/ 0 60000 65536"/>
                    <a:gd name="T13" fmla="*/ 0 60000 65536"/>
                    <a:gd name="T14" fmla="*/ 0 60000 65536"/>
                    <a:gd name="T15" fmla="*/ 0 w 143"/>
                    <a:gd name="T16" fmla="*/ 0 h 356"/>
                    <a:gd name="T17" fmla="*/ 143 w 143"/>
                    <a:gd name="T18" fmla="*/ 356 h 356"/>
                  </a:gdLst>
                  <a:ahLst/>
                  <a:cxnLst>
                    <a:cxn ang="T10">
                      <a:pos x="T0" y="T1"/>
                    </a:cxn>
                    <a:cxn ang="T11">
                      <a:pos x="T2" y="T3"/>
                    </a:cxn>
                    <a:cxn ang="T12">
                      <a:pos x="T4" y="T5"/>
                    </a:cxn>
                    <a:cxn ang="T13">
                      <a:pos x="T6" y="T7"/>
                    </a:cxn>
                    <a:cxn ang="T14">
                      <a:pos x="T8" y="T9"/>
                    </a:cxn>
                  </a:cxnLst>
                  <a:rect l="T15" t="T16" r="T17" b="T18"/>
                  <a:pathLst>
                    <a:path w="143" h="356">
                      <a:moveTo>
                        <a:pt x="100" y="0"/>
                      </a:moveTo>
                      <a:lnTo>
                        <a:pt x="142" y="0"/>
                      </a:lnTo>
                      <a:lnTo>
                        <a:pt x="43" y="355"/>
                      </a:lnTo>
                      <a:lnTo>
                        <a:pt x="0" y="340"/>
                      </a:lnTo>
                      <a:lnTo>
                        <a:pt x="100" y="0"/>
                      </a:lnTo>
                    </a:path>
                  </a:pathLst>
                </a:custGeom>
                <a:solidFill>
                  <a:srgbClr val="E0E0E0"/>
                </a:solidFill>
                <a:ln w="12699" cap="rnd" cmpd="sng">
                  <a:solidFill>
                    <a:srgbClr val="000000"/>
                  </a:solidFill>
                  <a:prstDash val="solid"/>
                  <a:round/>
                  <a:headEnd/>
                  <a:tailEnd/>
                </a:ln>
              </p:spPr>
              <p:txBody>
                <a:bodyPr/>
                <a:lstStyle/>
                <a:p>
                  <a:endParaRPr lang="en-US"/>
                </a:p>
              </p:txBody>
            </p:sp>
            <p:grpSp>
              <p:nvGrpSpPr>
                <p:cNvPr id="34" name="Group 46">
                  <a:extLst>
                    <a:ext uri="{FF2B5EF4-FFF2-40B4-BE49-F238E27FC236}">
                      <a16:creationId xmlns:a16="http://schemas.microsoft.com/office/drawing/2014/main" id="{B461B8B5-BC62-4A2A-AAA6-011628781FA5}"/>
                    </a:ext>
                  </a:extLst>
                </p:cNvPr>
                <p:cNvGrpSpPr>
                  <a:grpSpLocks/>
                </p:cNvGrpSpPr>
                <p:nvPr/>
              </p:nvGrpSpPr>
              <p:grpSpPr bwMode="auto">
                <a:xfrm>
                  <a:off x="1231" y="3512"/>
                  <a:ext cx="328" cy="541"/>
                  <a:chOff x="1231" y="3512"/>
                  <a:chExt cx="328" cy="541"/>
                </a:xfrm>
              </p:grpSpPr>
              <p:sp>
                <p:nvSpPr>
                  <p:cNvPr id="35" name="Freeform 29">
                    <a:extLst>
                      <a:ext uri="{FF2B5EF4-FFF2-40B4-BE49-F238E27FC236}">
                        <a16:creationId xmlns:a16="http://schemas.microsoft.com/office/drawing/2014/main" id="{B0B9F0C5-FE44-4439-A435-091DAB9A7276}"/>
                      </a:ext>
                    </a:extLst>
                  </p:cNvPr>
                  <p:cNvSpPr>
                    <a:spLocks/>
                  </p:cNvSpPr>
                  <p:nvPr/>
                </p:nvSpPr>
                <p:spPr bwMode="auto">
                  <a:xfrm>
                    <a:off x="1231" y="3512"/>
                    <a:ext cx="328" cy="541"/>
                  </a:xfrm>
                  <a:custGeom>
                    <a:avLst/>
                    <a:gdLst>
                      <a:gd name="T0" fmla="*/ 71 w 328"/>
                      <a:gd name="T1" fmla="*/ 114 h 541"/>
                      <a:gd name="T2" fmla="*/ 99 w 328"/>
                      <a:gd name="T3" fmla="*/ 185 h 541"/>
                      <a:gd name="T4" fmla="*/ 0 w 328"/>
                      <a:gd name="T5" fmla="*/ 540 h 541"/>
                      <a:gd name="T6" fmla="*/ 327 w 328"/>
                      <a:gd name="T7" fmla="*/ 497 h 541"/>
                      <a:gd name="T8" fmla="*/ 171 w 328"/>
                      <a:gd name="T9" fmla="*/ 171 h 541"/>
                      <a:gd name="T10" fmla="*/ 270 w 328"/>
                      <a:gd name="T11" fmla="*/ 71 h 541"/>
                      <a:gd name="T12" fmla="*/ 228 w 328"/>
                      <a:gd name="T13" fmla="*/ 0 h 541"/>
                      <a:gd name="T14" fmla="*/ 71 w 328"/>
                      <a:gd name="T15" fmla="*/ 114 h 541"/>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1"/>
                      <a:gd name="T26" fmla="*/ 328 w 328"/>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1">
                        <a:moveTo>
                          <a:pt x="71" y="114"/>
                        </a:moveTo>
                        <a:lnTo>
                          <a:pt x="99" y="185"/>
                        </a:lnTo>
                        <a:lnTo>
                          <a:pt x="0" y="540"/>
                        </a:lnTo>
                        <a:lnTo>
                          <a:pt x="327" y="497"/>
                        </a:lnTo>
                        <a:lnTo>
                          <a:pt x="171" y="171"/>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grpSp>
                <p:nvGrpSpPr>
                  <p:cNvPr id="36" name="Group 37">
                    <a:extLst>
                      <a:ext uri="{FF2B5EF4-FFF2-40B4-BE49-F238E27FC236}">
                        <a16:creationId xmlns:a16="http://schemas.microsoft.com/office/drawing/2014/main" id="{89B84DAD-DDF1-4368-A4DE-99F69AD82BF5}"/>
                      </a:ext>
                    </a:extLst>
                  </p:cNvPr>
                  <p:cNvGrpSpPr>
                    <a:grpSpLocks/>
                  </p:cNvGrpSpPr>
                  <p:nvPr/>
                </p:nvGrpSpPr>
                <p:grpSpPr bwMode="auto">
                  <a:xfrm>
                    <a:off x="1345" y="3626"/>
                    <a:ext cx="42" cy="42"/>
                    <a:chOff x="1345" y="3626"/>
                    <a:chExt cx="42" cy="42"/>
                  </a:xfrm>
                </p:grpSpPr>
                <p:grpSp>
                  <p:nvGrpSpPr>
                    <p:cNvPr id="45" name="Group 33">
                      <a:extLst>
                        <a:ext uri="{FF2B5EF4-FFF2-40B4-BE49-F238E27FC236}">
                          <a16:creationId xmlns:a16="http://schemas.microsoft.com/office/drawing/2014/main" id="{7EB312FD-A93A-47F9-9776-0D88E4F186B1}"/>
                        </a:ext>
                      </a:extLst>
                    </p:cNvPr>
                    <p:cNvGrpSpPr>
                      <a:grpSpLocks/>
                    </p:cNvGrpSpPr>
                    <p:nvPr/>
                  </p:nvGrpSpPr>
                  <p:grpSpPr bwMode="auto">
                    <a:xfrm>
                      <a:off x="1345" y="3626"/>
                      <a:ext cx="42" cy="42"/>
                      <a:chOff x="1345" y="3626"/>
                      <a:chExt cx="42" cy="42"/>
                    </a:xfrm>
                  </p:grpSpPr>
                  <p:sp>
                    <p:nvSpPr>
                      <p:cNvPr id="49" name="Oval 30">
                        <a:extLst>
                          <a:ext uri="{FF2B5EF4-FFF2-40B4-BE49-F238E27FC236}">
                            <a16:creationId xmlns:a16="http://schemas.microsoft.com/office/drawing/2014/main" id="{5DF63403-B711-4560-BDBE-EFE10055779D}"/>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0" name="Oval 31">
                        <a:extLst>
                          <a:ext uri="{FF2B5EF4-FFF2-40B4-BE49-F238E27FC236}">
                            <a16:creationId xmlns:a16="http://schemas.microsoft.com/office/drawing/2014/main" id="{7A4627CE-846E-4147-93EE-14639715F057}"/>
                          </a:ext>
                        </a:extLst>
                      </p:cNvPr>
                      <p:cNvSpPr>
                        <a:spLocks noChangeArrowheads="1"/>
                      </p:cNvSpPr>
                      <p:nvPr/>
                    </p:nvSpPr>
                    <p:spPr bwMode="auto">
                      <a:xfrm>
                        <a:off x="1345" y="3626"/>
                        <a:ext cx="42" cy="42"/>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1" name="Oval 32">
                        <a:extLst>
                          <a:ext uri="{FF2B5EF4-FFF2-40B4-BE49-F238E27FC236}">
                            <a16:creationId xmlns:a16="http://schemas.microsoft.com/office/drawing/2014/main" id="{51AEA544-5B52-48E8-9FB8-2D5D844A1543}"/>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46" name="Oval 34">
                      <a:extLst>
                        <a:ext uri="{FF2B5EF4-FFF2-40B4-BE49-F238E27FC236}">
                          <a16:creationId xmlns:a16="http://schemas.microsoft.com/office/drawing/2014/main" id="{608A32AC-D74C-4A6C-8865-CB734EA13AA5}"/>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7" name="Oval 35">
                      <a:extLst>
                        <a:ext uri="{FF2B5EF4-FFF2-40B4-BE49-F238E27FC236}">
                          <a16:creationId xmlns:a16="http://schemas.microsoft.com/office/drawing/2014/main" id="{569CE1D0-E8D2-4DA0-B648-73A74E6C9208}"/>
                        </a:ext>
                      </a:extLst>
                    </p:cNvPr>
                    <p:cNvSpPr>
                      <a:spLocks noChangeArrowheads="1"/>
                    </p:cNvSpPr>
                    <p:nvPr/>
                  </p:nvSpPr>
                  <p:spPr bwMode="auto">
                    <a:xfrm>
                      <a:off x="1345" y="3626"/>
                      <a:ext cx="28"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8" name="Oval 36">
                      <a:extLst>
                        <a:ext uri="{FF2B5EF4-FFF2-40B4-BE49-F238E27FC236}">
                          <a16:creationId xmlns:a16="http://schemas.microsoft.com/office/drawing/2014/main" id="{BDBB69AA-EBA5-4BB8-AA51-4180631985A2}"/>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7" name="Group 45">
                    <a:extLst>
                      <a:ext uri="{FF2B5EF4-FFF2-40B4-BE49-F238E27FC236}">
                        <a16:creationId xmlns:a16="http://schemas.microsoft.com/office/drawing/2014/main" id="{759A1F4E-B96A-4928-8091-D95D7BF39AEB}"/>
                      </a:ext>
                    </a:extLst>
                  </p:cNvPr>
                  <p:cNvGrpSpPr>
                    <a:grpSpLocks/>
                  </p:cNvGrpSpPr>
                  <p:nvPr/>
                </p:nvGrpSpPr>
                <p:grpSpPr bwMode="auto">
                  <a:xfrm>
                    <a:off x="1416" y="3569"/>
                    <a:ext cx="57" cy="43"/>
                    <a:chOff x="1416" y="3569"/>
                    <a:chExt cx="57" cy="43"/>
                  </a:xfrm>
                </p:grpSpPr>
                <p:grpSp>
                  <p:nvGrpSpPr>
                    <p:cNvPr id="38" name="Group 41">
                      <a:extLst>
                        <a:ext uri="{FF2B5EF4-FFF2-40B4-BE49-F238E27FC236}">
                          <a16:creationId xmlns:a16="http://schemas.microsoft.com/office/drawing/2014/main" id="{72C85A3B-D8CC-4162-9B34-2270B5D99D1E}"/>
                        </a:ext>
                      </a:extLst>
                    </p:cNvPr>
                    <p:cNvGrpSpPr>
                      <a:grpSpLocks/>
                    </p:cNvGrpSpPr>
                    <p:nvPr/>
                  </p:nvGrpSpPr>
                  <p:grpSpPr bwMode="auto">
                    <a:xfrm>
                      <a:off x="1416" y="3569"/>
                      <a:ext cx="57" cy="43"/>
                      <a:chOff x="1416" y="3569"/>
                      <a:chExt cx="57" cy="43"/>
                    </a:xfrm>
                  </p:grpSpPr>
                  <p:sp>
                    <p:nvSpPr>
                      <p:cNvPr id="42" name="Oval 38">
                        <a:extLst>
                          <a:ext uri="{FF2B5EF4-FFF2-40B4-BE49-F238E27FC236}">
                            <a16:creationId xmlns:a16="http://schemas.microsoft.com/office/drawing/2014/main" id="{D1112ADC-9EB0-4D6A-9422-26C51B6DB474}"/>
                          </a:ext>
                        </a:extLst>
                      </p:cNvPr>
                      <p:cNvSpPr>
                        <a:spLocks noChangeArrowheads="1"/>
                      </p:cNvSpPr>
                      <p:nvPr/>
                    </p:nvSpPr>
                    <p:spPr bwMode="auto">
                      <a:xfrm>
                        <a:off x="1416" y="3569"/>
                        <a:ext cx="57"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3" name="Oval 39">
                        <a:extLst>
                          <a:ext uri="{FF2B5EF4-FFF2-40B4-BE49-F238E27FC236}">
                            <a16:creationId xmlns:a16="http://schemas.microsoft.com/office/drawing/2014/main" id="{59D952D3-4F00-4C04-9B39-966625041515}"/>
                          </a:ext>
                        </a:extLst>
                      </p:cNvPr>
                      <p:cNvSpPr>
                        <a:spLocks noChangeArrowheads="1"/>
                      </p:cNvSpPr>
                      <p:nvPr/>
                    </p:nvSpPr>
                    <p:spPr bwMode="auto">
                      <a:xfrm>
                        <a:off x="1416" y="3569"/>
                        <a:ext cx="57" cy="43"/>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4" name="Oval 40">
                        <a:extLst>
                          <a:ext uri="{FF2B5EF4-FFF2-40B4-BE49-F238E27FC236}">
                            <a16:creationId xmlns:a16="http://schemas.microsoft.com/office/drawing/2014/main" id="{C3ADCFA2-7F55-4481-8BEE-B5D6698D39B3}"/>
                          </a:ext>
                        </a:extLst>
                      </p:cNvPr>
                      <p:cNvSpPr>
                        <a:spLocks noChangeArrowheads="1"/>
                      </p:cNvSpPr>
                      <p:nvPr/>
                    </p:nvSpPr>
                    <p:spPr bwMode="auto">
                      <a:xfrm>
                        <a:off x="1416" y="3569"/>
                        <a:ext cx="57"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39" name="Oval 42">
                      <a:extLst>
                        <a:ext uri="{FF2B5EF4-FFF2-40B4-BE49-F238E27FC236}">
                          <a16:creationId xmlns:a16="http://schemas.microsoft.com/office/drawing/2014/main" id="{B00D1494-C766-491A-B337-D6289690B0F4}"/>
                        </a:ext>
                      </a:extLst>
                    </p:cNvPr>
                    <p:cNvSpPr>
                      <a:spLocks noChangeArrowheads="1"/>
                    </p:cNvSpPr>
                    <p:nvPr/>
                  </p:nvSpPr>
                  <p:spPr bwMode="auto">
                    <a:xfrm>
                      <a:off x="1430" y="3569"/>
                      <a:ext cx="29"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0" name="Oval 43">
                      <a:extLst>
                        <a:ext uri="{FF2B5EF4-FFF2-40B4-BE49-F238E27FC236}">
                          <a16:creationId xmlns:a16="http://schemas.microsoft.com/office/drawing/2014/main" id="{86DFBB9D-56D9-4EC7-8390-0AB1212251B7}"/>
                        </a:ext>
                      </a:extLst>
                    </p:cNvPr>
                    <p:cNvSpPr>
                      <a:spLocks noChangeArrowheads="1"/>
                    </p:cNvSpPr>
                    <p:nvPr/>
                  </p:nvSpPr>
                  <p:spPr bwMode="auto">
                    <a:xfrm>
                      <a:off x="1430" y="3569"/>
                      <a:ext cx="29"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1" name="Oval 44">
                      <a:extLst>
                        <a:ext uri="{FF2B5EF4-FFF2-40B4-BE49-F238E27FC236}">
                          <a16:creationId xmlns:a16="http://schemas.microsoft.com/office/drawing/2014/main" id="{8D0AEA4B-16A3-4E89-98C6-3D5FA57D055D}"/>
                        </a:ext>
                      </a:extLst>
                    </p:cNvPr>
                    <p:cNvSpPr>
                      <a:spLocks noChangeArrowheads="1"/>
                    </p:cNvSpPr>
                    <p:nvPr/>
                  </p:nvSpPr>
                  <p:spPr bwMode="auto">
                    <a:xfrm>
                      <a:off x="1430" y="3569"/>
                      <a:ext cx="29"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grpSp>
        </p:grpSp>
      </p:grpSp>
      <p:pic>
        <p:nvPicPr>
          <p:cNvPr id="1026" name="Picture 2" descr="Qu'est-ce qu'une DREAL, levier de la transition au niveau local ? | Natura  Sciences">
            <a:extLst>
              <a:ext uri="{FF2B5EF4-FFF2-40B4-BE49-F238E27FC236}">
                <a16:creationId xmlns:a16="http://schemas.microsoft.com/office/drawing/2014/main" id="{776B0D34-9FF3-4AF9-A748-D4578E52EC2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500" r="19551"/>
          <a:stretch/>
        </p:blipFill>
        <p:spPr bwMode="auto">
          <a:xfrm rot="21100522">
            <a:off x="5002017" y="3241859"/>
            <a:ext cx="1178741" cy="1427067"/>
          </a:xfrm>
          <a:prstGeom prst="rect">
            <a:avLst/>
          </a:prstGeom>
          <a:noFill/>
          <a:extLst>
            <a:ext uri="{909E8E84-426E-40DD-AFC4-6F175D3DCCD1}">
              <a14:hiddenFill xmlns:a14="http://schemas.microsoft.com/office/drawing/2010/main">
                <a:solidFill>
                  <a:srgbClr val="FFFFFF"/>
                </a:solidFill>
              </a14:hiddenFill>
            </a:ext>
          </a:extLst>
        </p:spPr>
      </p:pic>
      <p:sp>
        <p:nvSpPr>
          <p:cNvPr id="65" name="Espace réservé du pied de page 5">
            <a:extLst>
              <a:ext uri="{FF2B5EF4-FFF2-40B4-BE49-F238E27FC236}">
                <a16:creationId xmlns:a16="http://schemas.microsoft.com/office/drawing/2014/main" id="{CB8713C2-19C3-4376-9562-971C114EFED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4051634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314"/>
                                        </p:tgtEl>
                                        <p:attrNameLst>
                                          <p:attrName>style.visibility</p:attrName>
                                        </p:attrNameLst>
                                      </p:cBhvr>
                                      <p:to>
                                        <p:strVal val="visible"/>
                                      </p:to>
                                    </p:set>
                                    <p:animEffect transition="in" filter="fade">
                                      <p:cBhvr>
                                        <p:cTn id="11" dur="500"/>
                                        <p:tgtEl>
                                          <p:spTgt spid="133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nodeType="withEffect">
                                  <p:stCondLst>
                                    <p:cond delay="0"/>
                                  </p:stCondLst>
                                  <p:childTnLst>
                                    <p:set>
                                      <p:cBhvr>
                                        <p:cTn id="29" dur="1" fill="hold">
                                          <p:stCondLst>
                                            <p:cond delay="0"/>
                                          </p:stCondLst>
                                        </p:cTn>
                                        <p:tgtEl>
                                          <p:spTgt spid="1026"/>
                                        </p:tgtEl>
                                        <p:attrNameLst>
                                          <p:attrName>style.visibility</p:attrName>
                                        </p:attrNameLst>
                                      </p:cBhvr>
                                      <p:to>
                                        <p:strVal val="visible"/>
                                      </p:to>
                                    </p:set>
                                    <p:animEffect transition="in" filter="fade">
                                      <p:cBhvr>
                                        <p:cTn id="30" dur="500"/>
                                        <p:tgtEl>
                                          <p:spTgt spid="1026"/>
                                        </p:tgtEl>
                                      </p:cBhvr>
                                    </p:animEffect>
                                  </p:childTnLst>
                                </p:cTn>
                              </p:par>
                              <p:par>
                                <p:cTn id="31" presetID="10"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fade">
                                      <p:cBhvr>
                                        <p:cTn id="36" dur="500"/>
                                        <p:tgtEl>
                                          <p:spTgt spid="1028"/>
                                        </p:tgtEl>
                                      </p:cBhvr>
                                    </p:animEffect>
                                  </p:childTnLst>
                                </p:cTn>
                              </p:par>
                              <p:par>
                                <p:cTn id="37" presetID="10"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12"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Transport Maritime | Jaylo">
            <a:extLst>
              <a:ext uri="{FF2B5EF4-FFF2-40B4-BE49-F238E27FC236}">
                <a16:creationId xmlns:a16="http://schemas.microsoft.com/office/drawing/2014/main" id="{79E5E7E8-4E2A-4E07-8104-0A14660C24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313" r="6442"/>
          <a:stretch/>
        </p:blipFill>
        <p:spPr bwMode="auto">
          <a:xfrm>
            <a:off x="7518286" y="1348927"/>
            <a:ext cx="1368152" cy="8813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ATA : Les tensions commerciales affectent le fret aérien">
            <a:extLst>
              <a:ext uri="{FF2B5EF4-FFF2-40B4-BE49-F238E27FC236}">
                <a16:creationId xmlns:a16="http://schemas.microsoft.com/office/drawing/2014/main" id="{B9CEECD4-0B80-43C0-9E5E-B93261900F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25" y="1291213"/>
            <a:ext cx="1610644" cy="1074723"/>
          </a:xfrm>
          <a:prstGeom prst="rect">
            <a:avLst/>
          </a:prstGeom>
          <a:noFill/>
          <a:extLst>
            <a:ext uri="{909E8E84-426E-40DD-AFC4-6F175D3DCCD1}">
              <a14:hiddenFill xmlns:a14="http://schemas.microsoft.com/office/drawing/2010/main">
                <a:solidFill>
                  <a:srgbClr val="FFFFFF"/>
                </a:solidFill>
              </a14:hiddenFill>
            </a:ext>
          </a:extLst>
        </p:spPr>
      </p:pic>
      <p:sp>
        <p:nvSpPr>
          <p:cNvPr id="63" name="Freeform 4">
            <a:extLst>
              <a:ext uri="{FF2B5EF4-FFF2-40B4-BE49-F238E27FC236}">
                <a16:creationId xmlns:a16="http://schemas.microsoft.com/office/drawing/2014/main" id="{7D6BCA73-C2E4-402C-A612-3ED368F17A31}"/>
              </a:ext>
            </a:extLst>
          </p:cNvPr>
          <p:cNvSpPr>
            <a:spLocks/>
          </p:cNvSpPr>
          <p:nvPr/>
        </p:nvSpPr>
        <p:spPr bwMode="auto">
          <a:xfrm rot="19982665">
            <a:off x="3577409" y="2680407"/>
            <a:ext cx="1908446" cy="1265805"/>
          </a:xfrm>
          <a:custGeom>
            <a:avLst/>
            <a:gdLst>
              <a:gd name="T0" fmla="*/ 0 w 2791"/>
              <a:gd name="T1" fmla="*/ 2147483646 h 2385"/>
              <a:gd name="T2" fmla="*/ 2147483646 w 2791"/>
              <a:gd name="T3" fmla="*/ 0 h 2385"/>
              <a:gd name="T4" fmla="*/ 2147483646 w 2791"/>
              <a:gd name="T5" fmla="*/ 2147483646 h 2385"/>
              <a:gd name="T6" fmla="*/ 2147483646 w 2791"/>
              <a:gd name="T7" fmla="*/ 2147483646 h 2385"/>
              <a:gd name="T8" fmla="*/ 0 w 2791"/>
              <a:gd name="T9" fmla="*/ 2147483646 h 2385"/>
              <a:gd name="T10" fmla="*/ 0 60000 65536"/>
              <a:gd name="T11" fmla="*/ 0 60000 65536"/>
              <a:gd name="T12" fmla="*/ 0 60000 65536"/>
              <a:gd name="T13" fmla="*/ 0 60000 65536"/>
              <a:gd name="T14" fmla="*/ 0 60000 65536"/>
              <a:gd name="T15" fmla="*/ 0 w 2791"/>
              <a:gd name="T16" fmla="*/ 0 h 2385"/>
              <a:gd name="T17" fmla="*/ 2791 w 2791"/>
              <a:gd name="T18" fmla="*/ 2385 h 2385"/>
            </a:gdLst>
            <a:ahLst/>
            <a:cxnLst>
              <a:cxn ang="T10">
                <a:pos x="T0" y="T1"/>
              </a:cxn>
              <a:cxn ang="T11">
                <a:pos x="T2" y="T3"/>
              </a:cxn>
              <a:cxn ang="T12">
                <a:pos x="T4" y="T5"/>
              </a:cxn>
              <a:cxn ang="T13">
                <a:pos x="T6" y="T7"/>
              </a:cxn>
              <a:cxn ang="T14">
                <a:pos x="T8" y="T9"/>
              </a:cxn>
            </a:cxnLst>
            <a:rect l="T15" t="T16" r="T17" b="T18"/>
            <a:pathLst>
              <a:path w="2791" h="2385">
                <a:moveTo>
                  <a:pt x="0" y="2043"/>
                </a:moveTo>
                <a:lnTo>
                  <a:pt x="1580" y="0"/>
                </a:lnTo>
                <a:lnTo>
                  <a:pt x="2790" y="2072"/>
                </a:lnTo>
                <a:lnTo>
                  <a:pt x="328" y="2384"/>
                </a:lnTo>
                <a:lnTo>
                  <a:pt x="0" y="2043"/>
                </a:lnTo>
              </a:path>
            </a:pathLst>
          </a:custGeom>
          <a:solidFill>
            <a:srgbClr val="FFFF99"/>
          </a:solidFill>
          <a:ln w="12699" cap="rnd" cmpd="sng">
            <a:solidFill>
              <a:srgbClr val="FFFF99"/>
            </a:solidFill>
            <a:prstDash val="solid"/>
            <a:round/>
            <a:headEnd/>
            <a:tailEnd/>
          </a:ln>
        </p:spPr>
        <p:txBody>
          <a:bodyPr/>
          <a:lstStyle/>
          <a:p>
            <a:endParaRPr lang="en-US"/>
          </a:p>
        </p:txBody>
      </p:sp>
      <p:sp>
        <p:nvSpPr>
          <p:cNvPr id="18" name="Oval 5">
            <a:extLst>
              <a:ext uri="{FF2B5EF4-FFF2-40B4-BE49-F238E27FC236}">
                <a16:creationId xmlns:a16="http://schemas.microsoft.com/office/drawing/2014/main" id="{C76DCAA0-9AE1-4869-B8A5-9E32BC6CA0AF}"/>
              </a:ext>
            </a:extLst>
          </p:cNvPr>
          <p:cNvSpPr>
            <a:spLocks noChangeArrowheads="1"/>
          </p:cNvSpPr>
          <p:nvPr/>
        </p:nvSpPr>
        <p:spPr bwMode="auto">
          <a:xfrm>
            <a:off x="4307884" y="2084404"/>
            <a:ext cx="4728612" cy="1531943"/>
          </a:xfrm>
          <a:prstGeom prst="ellipse">
            <a:avLst/>
          </a:prstGeom>
          <a:solidFill>
            <a:srgbClr val="FEF930"/>
          </a:solidFill>
          <a:ln w="12699">
            <a:solidFill>
              <a:srgbClr val="FFFF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buNone/>
            </a:pPr>
            <a:endParaRPr lang="fr-FR" sz="1200" b="0" i="0" dirty="0">
              <a:solidFill>
                <a:srgbClr val="000000"/>
              </a:solidFill>
              <a:effectLst/>
            </a:endParaRPr>
          </a:p>
        </p:txBody>
      </p:sp>
      <p:sp>
        <p:nvSpPr>
          <p:cNvPr id="8" name="ZoneTexte 7">
            <a:extLst>
              <a:ext uri="{FF2B5EF4-FFF2-40B4-BE49-F238E27FC236}">
                <a16:creationId xmlns:a16="http://schemas.microsoft.com/office/drawing/2014/main" id="{623352CF-8A75-46D0-B438-4C8BE9EC7FD8}"/>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pic>
        <p:nvPicPr>
          <p:cNvPr id="9" name="Image 8">
            <a:extLst>
              <a:ext uri="{FF2B5EF4-FFF2-40B4-BE49-F238E27FC236}">
                <a16:creationId xmlns:a16="http://schemas.microsoft.com/office/drawing/2014/main" id="{3BC91FD9-44C3-414E-92D5-42671937AD53}"/>
              </a:ext>
            </a:extLst>
          </p:cNvPr>
          <p:cNvPicPr>
            <a:picLocks noChangeAspect="1"/>
          </p:cNvPicPr>
          <p:nvPr/>
        </p:nvPicPr>
        <p:blipFill>
          <a:blip r:embed="rId5"/>
          <a:stretch>
            <a:fillRect/>
          </a:stretch>
        </p:blipFill>
        <p:spPr>
          <a:xfrm>
            <a:off x="1283823" y="608129"/>
            <a:ext cx="383032" cy="600274"/>
          </a:xfrm>
          <a:prstGeom prst="rect">
            <a:avLst/>
          </a:prstGeom>
        </p:spPr>
      </p:pic>
      <p:pic>
        <p:nvPicPr>
          <p:cNvPr id="10" name="Image 9">
            <a:extLst>
              <a:ext uri="{FF2B5EF4-FFF2-40B4-BE49-F238E27FC236}">
                <a16:creationId xmlns:a16="http://schemas.microsoft.com/office/drawing/2014/main" id="{6612E899-937F-4AB0-82A0-2F89B6DE5635}"/>
              </a:ext>
            </a:extLst>
          </p:cNvPr>
          <p:cNvPicPr>
            <a:picLocks noChangeAspect="1"/>
          </p:cNvPicPr>
          <p:nvPr/>
        </p:nvPicPr>
        <p:blipFill>
          <a:blip r:embed="rId6"/>
          <a:stretch>
            <a:fillRect/>
          </a:stretch>
        </p:blipFill>
        <p:spPr>
          <a:xfrm>
            <a:off x="8197225" y="592534"/>
            <a:ext cx="445078" cy="557831"/>
          </a:xfrm>
          <a:prstGeom prst="rect">
            <a:avLst/>
          </a:prstGeom>
        </p:spPr>
      </p:pic>
      <p:sp>
        <p:nvSpPr>
          <p:cNvPr id="11" name="ZoneTexte 10">
            <a:extLst>
              <a:ext uri="{FF2B5EF4-FFF2-40B4-BE49-F238E27FC236}">
                <a16:creationId xmlns:a16="http://schemas.microsoft.com/office/drawing/2014/main" id="{92A8FCDC-0ABD-414E-8A69-E71C58750A92}"/>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C1.1</a:t>
            </a:r>
          </a:p>
        </p:txBody>
      </p:sp>
      <p:pic>
        <p:nvPicPr>
          <p:cNvPr id="13" name="Picture 6" descr="Transport Des Marchandises International Avec Le Globe Sur Le Fond Photo  stock - Image du avec, globe: 47476776">
            <a:extLst>
              <a:ext uri="{FF2B5EF4-FFF2-40B4-BE49-F238E27FC236}">
                <a16:creationId xmlns:a16="http://schemas.microsoft.com/office/drawing/2014/main" id="{8E956B86-990D-4CC5-96FF-EF54E5A3BD31}"/>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738" t="3800" r="4766" b="2400"/>
          <a:stretch/>
        </p:blipFill>
        <p:spPr bwMode="auto">
          <a:xfrm>
            <a:off x="429700" y="2672324"/>
            <a:ext cx="2448272" cy="188545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arré corné 11">
            <a:extLst>
              <a:ext uri="{FF2B5EF4-FFF2-40B4-BE49-F238E27FC236}">
                <a16:creationId xmlns:a16="http://schemas.microsoft.com/office/drawing/2014/main" id="{4E30CBE2-CA88-491D-95E1-12589F22A79E}"/>
              </a:ext>
            </a:extLst>
          </p:cNvPr>
          <p:cNvSpPr/>
          <p:nvPr/>
        </p:nvSpPr>
        <p:spPr>
          <a:xfrm rot="20751337">
            <a:off x="291928" y="1720489"/>
            <a:ext cx="2195776" cy="122413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chemeClr val="accent1">
                    <a:lumMod val="90000"/>
                    <a:lumOff val="10000"/>
                  </a:scheme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Savoir C1.S8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modes et les techniques de transport</a:t>
            </a:r>
          </a:p>
        </p:txBody>
      </p:sp>
      <p:sp>
        <p:nvSpPr>
          <p:cNvPr id="14" name="ZoneTexte 13">
            <a:extLst>
              <a:ext uri="{FF2B5EF4-FFF2-40B4-BE49-F238E27FC236}">
                <a16:creationId xmlns:a16="http://schemas.microsoft.com/office/drawing/2014/main" id="{EEDE729F-9F81-4AF3-8C68-F3AAEED12B68}"/>
              </a:ext>
            </a:extLst>
          </p:cNvPr>
          <p:cNvSpPr txBox="1"/>
          <p:nvPr/>
        </p:nvSpPr>
        <p:spPr>
          <a:xfrm>
            <a:off x="4751511" y="2312602"/>
            <a:ext cx="4392489" cy="1138773"/>
          </a:xfrm>
          <a:prstGeom prst="rect">
            <a:avLst/>
          </a:prstGeom>
          <a:noFill/>
        </p:spPr>
        <p:txBody>
          <a:bodyPr wrap="square" rtlCol="0">
            <a:spAutoFit/>
          </a:bodyPr>
          <a:lstStyle/>
          <a:p>
            <a:r>
              <a:rPr lang="fr-FR" sz="1600" b="1" u="sng"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Limites</a:t>
            </a:r>
            <a:r>
              <a:rPr lang="fr-FR" sz="1600" dirty="0">
                <a:latin typeface="Calibri" panose="020F0502020204030204" pitchFamily="34" charset="0"/>
                <a:cs typeface="Calibri" panose="020F0502020204030204" pitchFamily="34" charset="0"/>
              </a:rPr>
              <a:t> :</a:t>
            </a:r>
          </a:p>
          <a:p>
            <a:endParaRPr lang="fr-FR" sz="800" dirty="0">
              <a:latin typeface="Calibri" panose="020F0502020204030204" pitchFamily="34" charset="0"/>
              <a:cs typeface="Calibri" panose="020F0502020204030204" pitchFamily="34" charset="0"/>
            </a:endParaRP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a:t>
            </a:r>
            <a:r>
              <a:rPr lang="fr-FR" sz="1400" b="1" u="sng" dirty="0">
                <a:solidFill>
                  <a:schemeClr val="accent1">
                    <a:lumMod val="90000"/>
                    <a:lumOff val="10000"/>
                  </a:schemeClr>
                </a:solidFill>
                <a:latin typeface="Calibri" panose="020F0502020204030204" pitchFamily="34" charset="0"/>
                <a:cs typeface="Calibri" panose="020F0502020204030204" pitchFamily="34" charset="0"/>
              </a:rPr>
              <a:t>Mode de transport</a:t>
            </a:r>
            <a:r>
              <a:rPr lang="fr-FR" sz="1400" b="1" dirty="0">
                <a:solidFill>
                  <a:schemeClr val="accent1">
                    <a:lumMod val="90000"/>
                    <a:lumOff val="10000"/>
                  </a:schemeClr>
                </a:solidFill>
                <a:latin typeface="Calibri" panose="020F0502020204030204" pitchFamily="34" charset="0"/>
                <a:cs typeface="Calibri" panose="020F0502020204030204" pitchFamily="34" charset="0"/>
              </a:rPr>
              <a:t> : routier, aérien, maritime</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a:t>
            </a:r>
            <a:r>
              <a:rPr lang="fr-FR" sz="1400" b="1" u="sng" dirty="0">
                <a:solidFill>
                  <a:schemeClr val="accent1">
                    <a:lumMod val="90000"/>
                    <a:lumOff val="10000"/>
                  </a:schemeClr>
                </a:solidFill>
                <a:latin typeface="Calibri" panose="020F0502020204030204" pitchFamily="34" charset="0"/>
                <a:cs typeface="Calibri" panose="020F0502020204030204" pitchFamily="34" charset="0"/>
              </a:rPr>
              <a:t>Techniques de transport</a:t>
            </a:r>
            <a:r>
              <a:rPr lang="fr-FR" sz="1400" b="1" dirty="0">
                <a:solidFill>
                  <a:schemeClr val="accent1">
                    <a:lumMod val="90000"/>
                    <a:lumOff val="10000"/>
                  </a:schemeClr>
                </a:solidFill>
                <a:latin typeface="Calibri" panose="020F0502020204030204" pitchFamily="34" charset="0"/>
                <a:cs typeface="Calibri" panose="020F0502020204030204" pitchFamily="34" charset="0"/>
              </a:rPr>
              <a:t> : combiné (notamment </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rail-route/fluvial-route) et multimodal</a:t>
            </a:r>
          </a:p>
        </p:txBody>
      </p:sp>
      <p:pic>
        <p:nvPicPr>
          <p:cNvPr id="15" name="Image 14">
            <a:extLst>
              <a:ext uri="{FF2B5EF4-FFF2-40B4-BE49-F238E27FC236}">
                <a16:creationId xmlns:a16="http://schemas.microsoft.com/office/drawing/2014/main" id="{F06D6FFA-7B6E-4C1F-99A4-C3914B6C5F45}"/>
              </a:ext>
            </a:extLst>
          </p:cNvPr>
          <p:cNvPicPr>
            <a:picLocks noChangeAspect="1"/>
          </p:cNvPicPr>
          <p:nvPr/>
        </p:nvPicPr>
        <p:blipFill>
          <a:blip r:embed="rId8"/>
          <a:stretch>
            <a:fillRect/>
          </a:stretch>
        </p:blipFill>
        <p:spPr>
          <a:xfrm>
            <a:off x="4907403" y="2815285"/>
            <a:ext cx="285748" cy="180974"/>
          </a:xfrm>
          <a:prstGeom prst="rect">
            <a:avLst/>
          </a:prstGeom>
        </p:spPr>
      </p:pic>
      <p:pic>
        <p:nvPicPr>
          <p:cNvPr id="16" name="Image 15">
            <a:extLst>
              <a:ext uri="{FF2B5EF4-FFF2-40B4-BE49-F238E27FC236}">
                <a16:creationId xmlns:a16="http://schemas.microsoft.com/office/drawing/2014/main" id="{602745BC-BF8A-4BD3-833D-80530C9D2B01}"/>
              </a:ext>
            </a:extLst>
          </p:cNvPr>
          <p:cNvPicPr>
            <a:picLocks noChangeAspect="1"/>
          </p:cNvPicPr>
          <p:nvPr/>
        </p:nvPicPr>
        <p:blipFill>
          <a:blip r:embed="rId8"/>
          <a:stretch>
            <a:fillRect/>
          </a:stretch>
        </p:blipFill>
        <p:spPr>
          <a:xfrm>
            <a:off x="4892169" y="3041752"/>
            <a:ext cx="285748" cy="180974"/>
          </a:xfrm>
          <a:prstGeom prst="rect">
            <a:avLst/>
          </a:prstGeom>
        </p:spPr>
      </p:pic>
      <p:pic>
        <p:nvPicPr>
          <p:cNvPr id="2050" name="Picture 2" descr="Transport routier de marchandises : quels sont les incontournables de la  RSE ? - Dialogis">
            <a:extLst>
              <a:ext uri="{FF2B5EF4-FFF2-40B4-BE49-F238E27FC236}">
                <a16:creationId xmlns:a16="http://schemas.microsoft.com/office/drawing/2014/main" id="{CA41637A-6A8D-472A-A5F1-B161C8C8CE7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60533" y="1320620"/>
            <a:ext cx="2267744" cy="66851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e Transport Combiné Rail Route - TAB transports">
            <a:extLst>
              <a:ext uri="{FF2B5EF4-FFF2-40B4-BE49-F238E27FC236}">
                <a16:creationId xmlns:a16="http://schemas.microsoft.com/office/drawing/2014/main" id="{4FF7965A-EB0E-4605-A086-83023D44F9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95586" y="3795123"/>
            <a:ext cx="2084227" cy="69184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Pecq: une plateforme pour favoriser le transport fluvial">
            <a:extLst>
              <a:ext uri="{FF2B5EF4-FFF2-40B4-BE49-F238E27FC236}">
                <a16:creationId xmlns:a16="http://schemas.microsoft.com/office/drawing/2014/main" id="{477C1564-A99F-4EA9-90EB-84D6F2E9A26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56600" y="3842073"/>
            <a:ext cx="1444463" cy="812023"/>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avec coins rognés en diagonale 10">
            <a:extLst>
              <a:ext uri="{FF2B5EF4-FFF2-40B4-BE49-F238E27FC236}">
                <a16:creationId xmlns:a16="http://schemas.microsoft.com/office/drawing/2014/main" id="{73DB0AB6-0CC3-4F17-9495-0362F16AD2BB}"/>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a:t>
            </a:r>
          </a:p>
        </p:txBody>
      </p:sp>
      <p:grpSp>
        <p:nvGrpSpPr>
          <p:cNvPr id="19" name="Group 49">
            <a:extLst>
              <a:ext uri="{FF2B5EF4-FFF2-40B4-BE49-F238E27FC236}">
                <a16:creationId xmlns:a16="http://schemas.microsoft.com/office/drawing/2014/main" id="{9BC8E4A0-F317-4FF4-B874-3E1F3526233C}"/>
              </a:ext>
            </a:extLst>
          </p:cNvPr>
          <p:cNvGrpSpPr>
            <a:grpSpLocks/>
          </p:cNvGrpSpPr>
          <p:nvPr/>
        </p:nvGrpSpPr>
        <p:grpSpPr bwMode="auto">
          <a:xfrm>
            <a:off x="3348391" y="4105955"/>
            <a:ext cx="994074" cy="640905"/>
            <a:chOff x="462" y="3119"/>
            <a:chExt cx="1553" cy="1104"/>
          </a:xfrm>
        </p:grpSpPr>
        <p:grpSp>
          <p:nvGrpSpPr>
            <p:cNvPr id="20" name="Group 9">
              <a:extLst>
                <a:ext uri="{FF2B5EF4-FFF2-40B4-BE49-F238E27FC236}">
                  <a16:creationId xmlns:a16="http://schemas.microsoft.com/office/drawing/2014/main" id="{540503B7-62FD-4877-AE9B-7D8904A7BDEE}"/>
                </a:ext>
              </a:extLst>
            </p:cNvPr>
            <p:cNvGrpSpPr>
              <a:grpSpLocks/>
            </p:cNvGrpSpPr>
            <p:nvPr/>
          </p:nvGrpSpPr>
          <p:grpSpPr bwMode="auto">
            <a:xfrm>
              <a:off x="462" y="3867"/>
              <a:ext cx="1553" cy="356"/>
              <a:chOff x="462" y="3867"/>
              <a:chExt cx="1553" cy="356"/>
            </a:xfrm>
          </p:grpSpPr>
          <p:sp>
            <p:nvSpPr>
              <p:cNvPr id="60" name="Freeform 6">
                <a:extLst>
                  <a:ext uri="{FF2B5EF4-FFF2-40B4-BE49-F238E27FC236}">
                    <a16:creationId xmlns:a16="http://schemas.microsoft.com/office/drawing/2014/main" id="{2925873D-492B-499F-AA65-5CD5D7D33B49}"/>
                  </a:ext>
                </a:extLst>
              </p:cNvPr>
              <p:cNvSpPr>
                <a:spLocks/>
              </p:cNvSpPr>
              <p:nvPr/>
            </p:nvSpPr>
            <p:spPr bwMode="auto">
              <a:xfrm>
                <a:off x="462" y="3867"/>
                <a:ext cx="1553" cy="256"/>
              </a:xfrm>
              <a:custGeom>
                <a:avLst/>
                <a:gdLst>
                  <a:gd name="T0" fmla="*/ 0 w 1553"/>
                  <a:gd name="T1" fmla="*/ 85 h 256"/>
                  <a:gd name="T2" fmla="*/ 812 w 1553"/>
                  <a:gd name="T3" fmla="*/ 0 h 256"/>
                  <a:gd name="T4" fmla="*/ 1552 w 1553"/>
                  <a:gd name="T5" fmla="*/ 128 h 256"/>
                  <a:gd name="T6" fmla="*/ 669 w 1553"/>
                  <a:gd name="T7" fmla="*/ 255 h 256"/>
                  <a:gd name="T8" fmla="*/ 0 w 1553"/>
                  <a:gd name="T9" fmla="*/ 85 h 256"/>
                  <a:gd name="T10" fmla="*/ 0 60000 65536"/>
                  <a:gd name="T11" fmla="*/ 0 60000 65536"/>
                  <a:gd name="T12" fmla="*/ 0 60000 65536"/>
                  <a:gd name="T13" fmla="*/ 0 60000 65536"/>
                  <a:gd name="T14" fmla="*/ 0 60000 65536"/>
                  <a:gd name="T15" fmla="*/ 0 w 1553"/>
                  <a:gd name="T16" fmla="*/ 0 h 256"/>
                  <a:gd name="T17" fmla="*/ 1553 w 1553"/>
                  <a:gd name="T18" fmla="*/ 256 h 256"/>
                </a:gdLst>
                <a:ahLst/>
                <a:cxnLst>
                  <a:cxn ang="T10">
                    <a:pos x="T0" y="T1"/>
                  </a:cxn>
                  <a:cxn ang="T11">
                    <a:pos x="T2" y="T3"/>
                  </a:cxn>
                  <a:cxn ang="T12">
                    <a:pos x="T4" y="T5"/>
                  </a:cxn>
                  <a:cxn ang="T13">
                    <a:pos x="T6" y="T7"/>
                  </a:cxn>
                  <a:cxn ang="T14">
                    <a:pos x="T8" y="T9"/>
                  </a:cxn>
                </a:cxnLst>
                <a:rect l="T15" t="T16" r="T17" b="T18"/>
                <a:pathLst>
                  <a:path w="1553" h="256">
                    <a:moveTo>
                      <a:pt x="0" y="85"/>
                    </a:moveTo>
                    <a:lnTo>
                      <a:pt x="812" y="0"/>
                    </a:lnTo>
                    <a:lnTo>
                      <a:pt x="1552" y="128"/>
                    </a:lnTo>
                    <a:lnTo>
                      <a:pt x="669" y="255"/>
                    </a:lnTo>
                    <a:lnTo>
                      <a:pt x="0" y="85"/>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61" name="Freeform 7">
                <a:extLst>
                  <a:ext uri="{FF2B5EF4-FFF2-40B4-BE49-F238E27FC236}">
                    <a16:creationId xmlns:a16="http://schemas.microsoft.com/office/drawing/2014/main" id="{F32CB2E8-5CC2-4809-9916-3825E17F736F}"/>
                  </a:ext>
                </a:extLst>
              </p:cNvPr>
              <p:cNvSpPr>
                <a:spLocks/>
              </p:cNvSpPr>
              <p:nvPr/>
            </p:nvSpPr>
            <p:spPr bwMode="auto">
              <a:xfrm>
                <a:off x="462" y="3952"/>
                <a:ext cx="670" cy="271"/>
              </a:xfrm>
              <a:custGeom>
                <a:avLst/>
                <a:gdLst>
                  <a:gd name="T0" fmla="*/ 0 w 670"/>
                  <a:gd name="T1" fmla="*/ 0 h 271"/>
                  <a:gd name="T2" fmla="*/ 669 w 670"/>
                  <a:gd name="T3" fmla="*/ 170 h 271"/>
                  <a:gd name="T4" fmla="*/ 669 w 670"/>
                  <a:gd name="T5" fmla="*/ 270 h 271"/>
                  <a:gd name="T6" fmla="*/ 0 w 670"/>
                  <a:gd name="T7" fmla="*/ 71 h 271"/>
                  <a:gd name="T8" fmla="*/ 0 w 670"/>
                  <a:gd name="T9" fmla="*/ 0 h 271"/>
                  <a:gd name="T10" fmla="*/ 0 60000 65536"/>
                  <a:gd name="T11" fmla="*/ 0 60000 65536"/>
                  <a:gd name="T12" fmla="*/ 0 60000 65536"/>
                  <a:gd name="T13" fmla="*/ 0 60000 65536"/>
                  <a:gd name="T14" fmla="*/ 0 60000 65536"/>
                  <a:gd name="T15" fmla="*/ 0 w 670"/>
                  <a:gd name="T16" fmla="*/ 0 h 271"/>
                  <a:gd name="T17" fmla="*/ 670 w 670"/>
                  <a:gd name="T18" fmla="*/ 271 h 271"/>
                </a:gdLst>
                <a:ahLst/>
                <a:cxnLst>
                  <a:cxn ang="T10">
                    <a:pos x="T0" y="T1"/>
                  </a:cxn>
                  <a:cxn ang="T11">
                    <a:pos x="T2" y="T3"/>
                  </a:cxn>
                  <a:cxn ang="T12">
                    <a:pos x="T4" y="T5"/>
                  </a:cxn>
                  <a:cxn ang="T13">
                    <a:pos x="T6" y="T7"/>
                  </a:cxn>
                  <a:cxn ang="T14">
                    <a:pos x="T8" y="T9"/>
                  </a:cxn>
                </a:cxnLst>
                <a:rect l="T15" t="T16" r="T17" b="T18"/>
                <a:pathLst>
                  <a:path w="670" h="271">
                    <a:moveTo>
                      <a:pt x="0" y="0"/>
                    </a:moveTo>
                    <a:lnTo>
                      <a:pt x="669" y="170"/>
                    </a:lnTo>
                    <a:lnTo>
                      <a:pt x="669" y="270"/>
                    </a:lnTo>
                    <a:lnTo>
                      <a:pt x="0" y="71"/>
                    </a:lnTo>
                    <a:lnTo>
                      <a:pt x="0" y="0"/>
                    </a:lnTo>
                  </a:path>
                </a:pathLst>
              </a:custGeom>
              <a:solidFill>
                <a:srgbClr val="808080"/>
              </a:solidFill>
              <a:ln w="12699" cap="rnd" cmpd="sng">
                <a:solidFill>
                  <a:srgbClr val="000000"/>
                </a:solidFill>
                <a:prstDash val="solid"/>
                <a:round/>
                <a:headEnd/>
                <a:tailEnd/>
              </a:ln>
            </p:spPr>
            <p:txBody>
              <a:bodyPr/>
              <a:lstStyle/>
              <a:p>
                <a:endParaRPr lang="en-US"/>
              </a:p>
            </p:txBody>
          </p:sp>
          <p:sp>
            <p:nvSpPr>
              <p:cNvPr id="62" name="Freeform 8">
                <a:extLst>
                  <a:ext uri="{FF2B5EF4-FFF2-40B4-BE49-F238E27FC236}">
                    <a16:creationId xmlns:a16="http://schemas.microsoft.com/office/drawing/2014/main" id="{170F4D9A-16D8-4465-9F52-BF13912311C3}"/>
                  </a:ext>
                </a:extLst>
              </p:cNvPr>
              <p:cNvSpPr>
                <a:spLocks/>
              </p:cNvSpPr>
              <p:nvPr/>
            </p:nvSpPr>
            <p:spPr bwMode="auto">
              <a:xfrm>
                <a:off x="1131" y="3995"/>
                <a:ext cx="884" cy="228"/>
              </a:xfrm>
              <a:custGeom>
                <a:avLst/>
                <a:gdLst>
                  <a:gd name="T0" fmla="*/ 0 w 884"/>
                  <a:gd name="T1" fmla="*/ 227 h 228"/>
                  <a:gd name="T2" fmla="*/ 0 w 884"/>
                  <a:gd name="T3" fmla="*/ 127 h 228"/>
                  <a:gd name="T4" fmla="*/ 883 w 884"/>
                  <a:gd name="T5" fmla="*/ 0 h 228"/>
                  <a:gd name="T6" fmla="*/ 883 w 884"/>
                  <a:gd name="T7" fmla="*/ 71 h 228"/>
                  <a:gd name="T8" fmla="*/ 0 w 884"/>
                  <a:gd name="T9" fmla="*/ 227 h 228"/>
                  <a:gd name="T10" fmla="*/ 0 60000 65536"/>
                  <a:gd name="T11" fmla="*/ 0 60000 65536"/>
                  <a:gd name="T12" fmla="*/ 0 60000 65536"/>
                  <a:gd name="T13" fmla="*/ 0 60000 65536"/>
                  <a:gd name="T14" fmla="*/ 0 60000 65536"/>
                  <a:gd name="T15" fmla="*/ 0 w 884"/>
                  <a:gd name="T16" fmla="*/ 0 h 228"/>
                  <a:gd name="T17" fmla="*/ 884 w 884"/>
                  <a:gd name="T18" fmla="*/ 228 h 228"/>
                </a:gdLst>
                <a:ahLst/>
                <a:cxnLst>
                  <a:cxn ang="T10">
                    <a:pos x="T0" y="T1"/>
                  </a:cxn>
                  <a:cxn ang="T11">
                    <a:pos x="T2" y="T3"/>
                  </a:cxn>
                  <a:cxn ang="T12">
                    <a:pos x="T4" y="T5"/>
                  </a:cxn>
                  <a:cxn ang="T13">
                    <a:pos x="T6" y="T7"/>
                  </a:cxn>
                  <a:cxn ang="T14">
                    <a:pos x="T8" y="T9"/>
                  </a:cxn>
                </a:cxnLst>
                <a:rect l="T15" t="T16" r="T17" b="T18"/>
                <a:pathLst>
                  <a:path w="884" h="228">
                    <a:moveTo>
                      <a:pt x="0" y="227"/>
                    </a:moveTo>
                    <a:lnTo>
                      <a:pt x="0" y="127"/>
                    </a:lnTo>
                    <a:lnTo>
                      <a:pt x="883" y="0"/>
                    </a:lnTo>
                    <a:lnTo>
                      <a:pt x="883" y="71"/>
                    </a:lnTo>
                    <a:lnTo>
                      <a:pt x="0" y="227"/>
                    </a:lnTo>
                  </a:path>
                </a:pathLst>
              </a:custGeom>
              <a:solidFill>
                <a:srgbClr val="A0A0A0"/>
              </a:solidFill>
              <a:ln w="12699" cap="rnd" cmpd="sng">
                <a:solidFill>
                  <a:srgbClr val="000000"/>
                </a:solidFill>
                <a:prstDash val="solid"/>
                <a:round/>
                <a:headEnd/>
                <a:tailEnd/>
              </a:ln>
            </p:spPr>
            <p:txBody>
              <a:bodyPr/>
              <a:lstStyle/>
              <a:p>
                <a:endParaRPr lang="en-US"/>
              </a:p>
            </p:txBody>
          </p:sp>
        </p:grpSp>
        <p:sp>
          <p:nvSpPr>
            <p:cNvPr id="21" name="Oval 10">
              <a:extLst>
                <a:ext uri="{FF2B5EF4-FFF2-40B4-BE49-F238E27FC236}">
                  <a16:creationId xmlns:a16="http://schemas.microsoft.com/office/drawing/2014/main" id="{4253AA61-DE62-4F11-AAC4-FE87FF486BC2}"/>
                </a:ext>
              </a:extLst>
            </p:cNvPr>
            <p:cNvSpPr>
              <a:spLocks noChangeArrowheads="1"/>
            </p:cNvSpPr>
            <p:nvPr/>
          </p:nvSpPr>
          <p:spPr bwMode="auto">
            <a:xfrm>
              <a:off x="1107" y="3119"/>
              <a:ext cx="533" cy="517"/>
            </a:xfrm>
            <a:prstGeom prst="ellipse">
              <a:avLst/>
            </a:prstGeom>
            <a:solidFill>
              <a:srgbClr val="FFFFFF"/>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nvGrpSpPr>
            <p:cNvPr id="22" name="Group 19">
              <a:extLst>
                <a:ext uri="{FF2B5EF4-FFF2-40B4-BE49-F238E27FC236}">
                  <a16:creationId xmlns:a16="http://schemas.microsoft.com/office/drawing/2014/main" id="{B59A8345-3B69-4C28-8003-DF1BDA68A07A}"/>
                </a:ext>
              </a:extLst>
            </p:cNvPr>
            <p:cNvGrpSpPr>
              <a:grpSpLocks/>
            </p:cNvGrpSpPr>
            <p:nvPr/>
          </p:nvGrpSpPr>
          <p:grpSpPr bwMode="auto">
            <a:xfrm>
              <a:off x="818" y="3427"/>
              <a:ext cx="385" cy="540"/>
              <a:chOff x="818" y="3427"/>
              <a:chExt cx="385" cy="540"/>
            </a:xfrm>
          </p:grpSpPr>
          <p:sp>
            <p:nvSpPr>
              <p:cNvPr id="52" name="Freeform 11">
                <a:extLst>
                  <a:ext uri="{FF2B5EF4-FFF2-40B4-BE49-F238E27FC236}">
                    <a16:creationId xmlns:a16="http://schemas.microsoft.com/office/drawing/2014/main" id="{C05F594B-9B47-4428-A729-B989F3AD8015}"/>
                  </a:ext>
                </a:extLst>
              </p:cNvPr>
              <p:cNvSpPr>
                <a:spLocks/>
              </p:cNvSpPr>
              <p:nvPr/>
            </p:nvSpPr>
            <p:spPr bwMode="auto">
              <a:xfrm>
                <a:off x="875" y="3427"/>
                <a:ext cx="328" cy="540"/>
              </a:xfrm>
              <a:custGeom>
                <a:avLst/>
                <a:gdLst>
                  <a:gd name="T0" fmla="*/ 71 w 328"/>
                  <a:gd name="T1" fmla="*/ 114 h 540"/>
                  <a:gd name="T2" fmla="*/ 100 w 328"/>
                  <a:gd name="T3" fmla="*/ 185 h 540"/>
                  <a:gd name="T4" fmla="*/ 0 w 328"/>
                  <a:gd name="T5" fmla="*/ 539 h 540"/>
                  <a:gd name="T6" fmla="*/ 327 w 328"/>
                  <a:gd name="T7" fmla="*/ 497 h 540"/>
                  <a:gd name="T8" fmla="*/ 171 w 328"/>
                  <a:gd name="T9" fmla="*/ 156 h 540"/>
                  <a:gd name="T10" fmla="*/ 270 w 328"/>
                  <a:gd name="T11" fmla="*/ 71 h 540"/>
                  <a:gd name="T12" fmla="*/ 228 w 328"/>
                  <a:gd name="T13" fmla="*/ 0 h 540"/>
                  <a:gd name="T14" fmla="*/ 71 w 328"/>
                  <a:gd name="T15" fmla="*/ 114 h 540"/>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0"/>
                  <a:gd name="T26" fmla="*/ 328 w 328"/>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0">
                    <a:moveTo>
                      <a:pt x="71" y="114"/>
                    </a:moveTo>
                    <a:lnTo>
                      <a:pt x="100" y="185"/>
                    </a:lnTo>
                    <a:lnTo>
                      <a:pt x="0" y="539"/>
                    </a:lnTo>
                    <a:lnTo>
                      <a:pt x="327" y="497"/>
                    </a:lnTo>
                    <a:lnTo>
                      <a:pt x="171" y="156"/>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sp>
            <p:nvSpPr>
              <p:cNvPr id="53" name="Oval 12">
                <a:extLst>
                  <a:ext uri="{FF2B5EF4-FFF2-40B4-BE49-F238E27FC236}">
                    <a16:creationId xmlns:a16="http://schemas.microsoft.com/office/drawing/2014/main" id="{356282C0-F4FC-40C6-A075-6C543B77BC5C}"/>
                  </a:ext>
                </a:extLst>
              </p:cNvPr>
              <p:cNvSpPr>
                <a:spLocks noChangeArrowheads="1"/>
              </p:cNvSpPr>
              <p:nvPr/>
            </p:nvSpPr>
            <p:spPr bwMode="auto">
              <a:xfrm>
                <a:off x="989" y="3527"/>
                <a:ext cx="43" cy="56"/>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4" name="Oval 13">
                <a:extLst>
                  <a:ext uri="{FF2B5EF4-FFF2-40B4-BE49-F238E27FC236}">
                    <a16:creationId xmlns:a16="http://schemas.microsoft.com/office/drawing/2014/main" id="{5DF49633-36C2-466F-91A3-477992027CA0}"/>
                  </a:ext>
                </a:extLst>
              </p:cNvPr>
              <p:cNvSpPr>
                <a:spLocks noChangeArrowheads="1"/>
              </p:cNvSpPr>
              <p:nvPr/>
            </p:nvSpPr>
            <p:spPr bwMode="auto">
              <a:xfrm>
                <a:off x="1060" y="3470"/>
                <a:ext cx="43" cy="57"/>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5" name="Freeform 14">
                <a:extLst>
                  <a:ext uri="{FF2B5EF4-FFF2-40B4-BE49-F238E27FC236}">
                    <a16:creationId xmlns:a16="http://schemas.microsoft.com/office/drawing/2014/main" id="{6B67AEC0-DCAC-427C-A28F-808D111ECA7A}"/>
                  </a:ext>
                </a:extLst>
              </p:cNvPr>
              <p:cNvSpPr>
                <a:spLocks/>
              </p:cNvSpPr>
              <p:nvPr/>
            </p:nvSpPr>
            <p:spPr bwMode="auto">
              <a:xfrm>
                <a:off x="889" y="3427"/>
                <a:ext cx="215" cy="115"/>
              </a:xfrm>
              <a:custGeom>
                <a:avLst/>
                <a:gdLst>
                  <a:gd name="T0" fmla="*/ 57 w 215"/>
                  <a:gd name="T1" fmla="*/ 114 h 115"/>
                  <a:gd name="T2" fmla="*/ 214 w 215"/>
                  <a:gd name="T3" fmla="*/ 0 h 115"/>
                  <a:gd name="T4" fmla="*/ 157 w 215"/>
                  <a:gd name="T5" fmla="*/ 0 h 115"/>
                  <a:gd name="T6" fmla="*/ 0 w 215"/>
                  <a:gd name="T7" fmla="*/ 114 h 115"/>
                  <a:gd name="T8" fmla="*/ 57 w 215"/>
                  <a:gd name="T9" fmla="*/ 114 h 115"/>
                  <a:gd name="T10" fmla="*/ 0 60000 65536"/>
                  <a:gd name="T11" fmla="*/ 0 60000 65536"/>
                  <a:gd name="T12" fmla="*/ 0 60000 65536"/>
                  <a:gd name="T13" fmla="*/ 0 60000 65536"/>
                  <a:gd name="T14" fmla="*/ 0 60000 65536"/>
                  <a:gd name="T15" fmla="*/ 0 w 215"/>
                  <a:gd name="T16" fmla="*/ 0 h 115"/>
                  <a:gd name="T17" fmla="*/ 215 w 215"/>
                  <a:gd name="T18" fmla="*/ 115 h 115"/>
                </a:gdLst>
                <a:ahLst/>
                <a:cxnLst>
                  <a:cxn ang="T10">
                    <a:pos x="T0" y="T1"/>
                  </a:cxn>
                  <a:cxn ang="T11">
                    <a:pos x="T2" y="T3"/>
                  </a:cxn>
                  <a:cxn ang="T12">
                    <a:pos x="T4" y="T5"/>
                  </a:cxn>
                  <a:cxn ang="T13">
                    <a:pos x="T6" y="T7"/>
                  </a:cxn>
                  <a:cxn ang="T14">
                    <a:pos x="T8" y="T9"/>
                  </a:cxn>
                </a:cxnLst>
                <a:rect l="T15" t="T16" r="T17" b="T18"/>
                <a:pathLst>
                  <a:path w="215" h="115">
                    <a:moveTo>
                      <a:pt x="57" y="114"/>
                    </a:moveTo>
                    <a:lnTo>
                      <a:pt x="214" y="0"/>
                    </a:lnTo>
                    <a:lnTo>
                      <a:pt x="157" y="0"/>
                    </a:lnTo>
                    <a:lnTo>
                      <a:pt x="0" y="114"/>
                    </a:lnTo>
                    <a:lnTo>
                      <a:pt x="57" y="114"/>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6" name="Freeform 15">
                <a:extLst>
                  <a:ext uri="{FF2B5EF4-FFF2-40B4-BE49-F238E27FC236}">
                    <a16:creationId xmlns:a16="http://schemas.microsoft.com/office/drawing/2014/main" id="{9EBA4DDF-2E9E-4FF6-9992-F7E27C46EB58}"/>
                  </a:ext>
                </a:extLst>
              </p:cNvPr>
              <p:cNvSpPr>
                <a:spLocks/>
              </p:cNvSpPr>
              <p:nvPr/>
            </p:nvSpPr>
            <p:spPr bwMode="auto">
              <a:xfrm>
                <a:off x="889" y="3541"/>
                <a:ext cx="87" cy="72"/>
              </a:xfrm>
              <a:custGeom>
                <a:avLst/>
                <a:gdLst>
                  <a:gd name="T0" fmla="*/ 0 w 87"/>
                  <a:gd name="T1" fmla="*/ 0 h 72"/>
                  <a:gd name="T2" fmla="*/ 57 w 87"/>
                  <a:gd name="T3" fmla="*/ 0 h 72"/>
                  <a:gd name="T4" fmla="*/ 86 w 87"/>
                  <a:gd name="T5" fmla="*/ 71 h 72"/>
                  <a:gd name="T6" fmla="*/ 43 w 87"/>
                  <a:gd name="T7" fmla="*/ 56 h 72"/>
                  <a:gd name="T8" fmla="*/ 0 w 87"/>
                  <a:gd name="T9" fmla="*/ 0 h 72"/>
                  <a:gd name="T10" fmla="*/ 0 60000 65536"/>
                  <a:gd name="T11" fmla="*/ 0 60000 65536"/>
                  <a:gd name="T12" fmla="*/ 0 60000 65536"/>
                  <a:gd name="T13" fmla="*/ 0 60000 65536"/>
                  <a:gd name="T14" fmla="*/ 0 60000 65536"/>
                  <a:gd name="T15" fmla="*/ 0 w 87"/>
                  <a:gd name="T16" fmla="*/ 0 h 72"/>
                  <a:gd name="T17" fmla="*/ 87 w 87"/>
                  <a:gd name="T18" fmla="*/ 72 h 72"/>
                </a:gdLst>
                <a:ahLst/>
                <a:cxnLst>
                  <a:cxn ang="T10">
                    <a:pos x="T0" y="T1"/>
                  </a:cxn>
                  <a:cxn ang="T11">
                    <a:pos x="T2" y="T3"/>
                  </a:cxn>
                  <a:cxn ang="T12">
                    <a:pos x="T4" y="T5"/>
                  </a:cxn>
                  <a:cxn ang="T13">
                    <a:pos x="T6" y="T7"/>
                  </a:cxn>
                  <a:cxn ang="T14">
                    <a:pos x="T8" y="T9"/>
                  </a:cxn>
                </a:cxnLst>
                <a:rect l="T15" t="T16" r="T17" b="T18"/>
                <a:pathLst>
                  <a:path w="87" h="72">
                    <a:moveTo>
                      <a:pt x="0" y="0"/>
                    </a:moveTo>
                    <a:lnTo>
                      <a:pt x="57" y="0"/>
                    </a:lnTo>
                    <a:lnTo>
                      <a:pt x="86" y="71"/>
                    </a:lnTo>
                    <a:lnTo>
                      <a:pt x="43" y="56"/>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57" name="Freeform 16">
                <a:extLst>
                  <a:ext uri="{FF2B5EF4-FFF2-40B4-BE49-F238E27FC236}">
                    <a16:creationId xmlns:a16="http://schemas.microsoft.com/office/drawing/2014/main" id="{081C2DA4-419E-4A5F-92CF-17B7E595274D}"/>
                  </a:ext>
                </a:extLst>
              </p:cNvPr>
              <p:cNvSpPr>
                <a:spLocks/>
              </p:cNvSpPr>
              <p:nvPr/>
            </p:nvSpPr>
            <p:spPr bwMode="auto">
              <a:xfrm>
                <a:off x="818" y="3597"/>
                <a:ext cx="158" cy="370"/>
              </a:xfrm>
              <a:custGeom>
                <a:avLst/>
                <a:gdLst>
                  <a:gd name="T0" fmla="*/ 114 w 158"/>
                  <a:gd name="T1" fmla="*/ 0 h 370"/>
                  <a:gd name="T2" fmla="*/ 157 w 158"/>
                  <a:gd name="T3" fmla="*/ 15 h 370"/>
                  <a:gd name="T4" fmla="*/ 57 w 158"/>
                  <a:gd name="T5" fmla="*/ 369 h 370"/>
                  <a:gd name="T6" fmla="*/ 0 w 158"/>
                  <a:gd name="T7" fmla="*/ 341 h 370"/>
                  <a:gd name="T8" fmla="*/ 114 w 158"/>
                  <a:gd name="T9" fmla="*/ 0 h 370"/>
                  <a:gd name="T10" fmla="*/ 0 60000 65536"/>
                  <a:gd name="T11" fmla="*/ 0 60000 65536"/>
                  <a:gd name="T12" fmla="*/ 0 60000 65536"/>
                  <a:gd name="T13" fmla="*/ 0 60000 65536"/>
                  <a:gd name="T14" fmla="*/ 0 60000 65536"/>
                  <a:gd name="T15" fmla="*/ 0 w 158"/>
                  <a:gd name="T16" fmla="*/ 0 h 370"/>
                  <a:gd name="T17" fmla="*/ 158 w 158"/>
                  <a:gd name="T18" fmla="*/ 370 h 370"/>
                </a:gdLst>
                <a:ahLst/>
                <a:cxnLst>
                  <a:cxn ang="T10">
                    <a:pos x="T0" y="T1"/>
                  </a:cxn>
                  <a:cxn ang="T11">
                    <a:pos x="T2" y="T3"/>
                  </a:cxn>
                  <a:cxn ang="T12">
                    <a:pos x="T4" y="T5"/>
                  </a:cxn>
                  <a:cxn ang="T13">
                    <a:pos x="T6" y="T7"/>
                  </a:cxn>
                  <a:cxn ang="T14">
                    <a:pos x="T8" y="T9"/>
                  </a:cxn>
                </a:cxnLst>
                <a:rect l="T15" t="T16" r="T17" b="T18"/>
                <a:pathLst>
                  <a:path w="158" h="370">
                    <a:moveTo>
                      <a:pt x="114" y="0"/>
                    </a:moveTo>
                    <a:lnTo>
                      <a:pt x="157" y="15"/>
                    </a:lnTo>
                    <a:lnTo>
                      <a:pt x="57" y="369"/>
                    </a:lnTo>
                    <a:lnTo>
                      <a:pt x="0" y="341"/>
                    </a:lnTo>
                    <a:lnTo>
                      <a:pt x="114" y="0"/>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8" name="Oval 17">
                <a:extLst>
                  <a:ext uri="{FF2B5EF4-FFF2-40B4-BE49-F238E27FC236}">
                    <a16:creationId xmlns:a16="http://schemas.microsoft.com/office/drawing/2014/main" id="{337E24D6-F17A-4948-A674-1D98E3161516}"/>
                  </a:ext>
                </a:extLst>
              </p:cNvPr>
              <p:cNvSpPr>
                <a:spLocks noChangeArrowheads="1"/>
              </p:cNvSpPr>
              <p:nvPr/>
            </p:nvSpPr>
            <p:spPr bwMode="auto">
              <a:xfrm>
                <a:off x="989" y="3527"/>
                <a:ext cx="43" cy="56"/>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9" name="Oval 18">
                <a:extLst>
                  <a:ext uri="{FF2B5EF4-FFF2-40B4-BE49-F238E27FC236}">
                    <a16:creationId xmlns:a16="http://schemas.microsoft.com/office/drawing/2014/main" id="{7993951B-968E-4CC2-BDBF-082E8540C7DC}"/>
                  </a:ext>
                </a:extLst>
              </p:cNvPr>
              <p:cNvSpPr>
                <a:spLocks noChangeArrowheads="1"/>
              </p:cNvSpPr>
              <p:nvPr/>
            </p:nvSpPr>
            <p:spPr bwMode="auto">
              <a:xfrm>
                <a:off x="1060" y="3470"/>
                <a:ext cx="43" cy="42"/>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23" name="Freeform 20">
              <a:extLst>
                <a:ext uri="{FF2B5EF4-FFF2-40B4-BE49-F238E27FC236}">
                  <a16:creationId xmlns:a16="http://schemas.microsoft.com/office/drawing/2014/main" id="{82092E16-C28D-4406-91BD-C8D993E6631B}"/>
                </a:ext>
              </a:extLst>
            </p:cNvPr>
            <p:cNvSpPr>
              <a:spLocks/>
            </p:cNvSpPr>
            <p:nvPr/>
          </p:nvSpPr>
          <p:spPr bwMode="auto">
            <a:xfrm>
              <a:off x="861" y="3441"/>
              <a:ext cx="414" cy="441"/>
            </a:xfrm>
            <a:custGeom>
              <a:avLst/>
              <a:gdLst>
                <a:gd name="T0" fmla="*/ 398 w 414"/>
                <a:gd name="T1" fmla="*/ 440 h 441"/>
                <a:gd name="T2" fmla="*/ 356 w 414"/>
                <a:gd name="T3" fmla="*/ 440 h 441"/>
                <a:gd name="T4" fmla="*/ 299 w 414"/>
                <a:gd name="T5" fmla="*/ 440 h 441"/>
                <a:gd name="T6" fmla="*/ 242 w 414"/>
                <a:gd name="T7" fmla="*/ 412 h 441"/>
                <a:gd name="T8" fmla="*/ 199 w 414"/>
                <a:gd name="T9" fmla="*/ 383 h 441"/>
                <a:gd name="T10" fmla="*/ 142 w 414"/>
                <a:gd name="T11" fmla="*/ 355 h 441"/>
                <a:gd name="T12" fmla="*/ 99 w 414"/>
                <a:gd name="T13" fmla="*/ 313 h 441"/>
                <a:gd name="T14" fmla="*/ 57 w 414"/>
                <a:gd name="T15" fmla="*/ 270 h 441"/>
                <a:gd name="T16" fmla="*/ 28 w 414"/>
                <a:gd name="T17" fmla="*/ 213 h 441"/>
                <a:gd name="T18" fmla="*/ 0 w 414"/>
                <a:gd name="T19" fmla="*/ 156 h 441"/>
                <a:gd name="T20" fmla="*/ 0 w 414"/>
                <a:gd name="T21" fmla="*/ 100 h 441"/>
                <a:gd name="T22" fmla="*/ 0 w 414"/>
                <a:gd name="T23" fmla="*/ 43 h 441"/>
                <a:gd name="T24" fmla="*/ 14 w 414"/>
                <a:gd name="T25" fmla="*/ 0 h 441"/>
                <a:gd name="T26" fmla="*/ 171 w 414"/>
                <a:gd name="T27" fmla="*/ 29 h 441"/>
                <a:gd name="T28" fmla="*/ 341 w 414"/>
                <a:gd name="T29" fmla="*/ 100 h 441"/>
                <a:gd name="T30" fmla="*/ 413 w 414"/>
                <a:gd name="T31" fmla="*/ 298 h 441"/>
                <a:gd name="T32" fmla="*/ 398 w 414"/>
                <a:gd name="T33" fmla="*/ 44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4"/>
                <a:gd name="T52" fmla="*/ 0 h 441"/>
                <a:gd name="T53" fmla="*/ 414 w 414"/>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4" h="441">
                  <a:moveTo>
                    <a:pt x="398" y="440"/>
                  </a:moveTo>
                  <a:lnTo>
                    <a:pt x="356" y="440"/>
                  </a:lnTo>
                  <a:lnTo>
                    <a:pt x="299" y="440"/>
                  </a:lnTo>
                  <a:lnTo>
                    <a:pt x="242" y="412"/>
                  </a:lnTo>
                  <a:lnTo>
                    <a:pt x="199" y="383"/>
                  </a:lnTo>
                  <a:lnTo>
                    <a:pt x="142" y="355"/>
                  </a:lnTo>
                  <a:lnTo>
                    <a:pt x="99" y="313"/>
                  </a:lnTo>
                  <a:lnTo>
                    <a:pt x="57" y="270"/>
                  </a:lnTo>
                  <a:lnTo>
                    <a:pt x="28" y="213"/>
                  </a:lnTo>
                  <a:lnTo>
                    <a:pt x="0" y="156"/>
                  </a:lnTo>
                  <a:lnTo>
                    <a:pt x="0" y="100"/>
                  </a:lnTo>
                  <a:lnTo>
                    <a:pt x="0" y="43"/>
                  </a:lnTo>
                  <a:lnTo>
                    <a:pt x="14" y="0"/>
                  </a:lnTo>
                  <a:lnTo>
                    <a:pt x="171" y="29"/>
                  </a:lnTo>
                  <a:lnTo>
                    <a:pt x="341" y="100"/>
                  </a:lnTo>
                  <a:lnTo>
                    <a:pt x="413" y="298"/>
                  </a:lnTo>
                  <a:lnTo>
                    <a:pt x="398" y="440"/>
                  </a:lnTo>
                </a:path>
              </a:pathLst>
            </a:custGeom>
            <a:solidFill>
              <a:srgbClr val="606060"/>
            </a:solidFill>
            <a:ln w="12699" cap="rnd" cmpd="sng">
              <a:solidFill>
                <a:srgbClr val="000000"/>
              </a:solidFill>
              <a:prstDash val="solid"/>
              <a:round/>
              <a:headEnd/>
              <a:tailEnd/>
            </a:ln>
          </p:spPr>
          <p:txBody>
            <a:bodyPr/>
            <a:lstStyle/>
            <a:p>
              <a:endParaRPr lang="en-US"/>
            </a:p>
          </p:txBody>
        </p:sp>
        <p:sp>
          <p:nvSpPr>
            <p:cNvPr id="24" name="Oval 21">
              <a:extLst>
                <a:ext uri="{FF2B5EF4-FFF2-40B4-BE49-F238E27FC236}">
                  <a16:creationId xmlns:a16="http://schemas.microsoft.com/office/drawing/2014/main" id="{874805E7-3BF1-4497-A28C-DAFB43DC9CD7}"/>
                </a:ext>
              </a:extLst>
            </p:cNvPr>
            <p:cNvSpPr>
              <a:spLocks noChangeArrowheads="1"/>
            </p:cNvSpPr>
            <p:nvPr/>
          </p:nvSpPr>
          <p:spPr bwMode="auto">
            <a:xfrm>
              <a:off x="907" y="3289"/>
              <a:ext cx="533" cy="546"/>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25" name="Freeform 22">
              <a:extLst>
                <a:ext uri="{FF2B5EF4-FFF2-40B4-BE49-F238E27FC236}">
                  <a16:creationId xmlns:a16="http://schemas.microsoft.com/office/drawing/2014/main" id="{A066F0CD-CC98-4DAC-9D86-DA70FB454084}"/>
                </a:ext>
              </a:extLst>
            </p:cNvPr>
            <p:cNvSpPr>
              <a:spLocks/>
            </p:cNvSpPr>
            <p:nvPr/>
          </p:nvSpPr>
          <p:spPr bwMode="auto">
            <a:xfrm>
              <a:off x="875" y="3143"/>
              <a:ext cx="727" cy="739"/>
            </a:xfrm>
            <a:custGeom>
              <a:avLst/>
              <a:gdLst>
                <a:gd name="T0" fmla="*/ 356 w 727"/>
                <a:gd name="T1" fmla="*/ 0 h 739"/>
                <a:gd name="T2" fmla="*/ 441 w 727"/>
                <a:gd name="T3" fmla="*/ 0 h 739"/>
                <a:gd name="T4" fmla="*/ 527 w 727"/>
                <a:gd name="T5" fmla="*/ 29 h 739"/>
                <a:gd name="T6" fmla="*/ 598 w 727"/>
                <a:gd name="T7" fmla="*/ 57 h 739"/>
                <a:gd name="T8" fmla="*/ 655 w 727"/>
                <a:gd name="T9" fmla="*/ 114 h 739"/>
                <a:gd name="T10" fmla="*/ 697 w 727"/>
                <a:gd name="T11" fmla="*/ 171 h 739"/>
                <a:gd name="T12" fmla="*/ 712 w 727"/>
                <a:gd name="T13" fmla="*/ 242 h 739"/>
                <a:gd name="T14" fmla="*/ 726 w 727"/>
                <a:gd name="T15" fmla="*/ 313 h 739"/>
                <a:gd name="T16" fmla="*/ 726 w 727"/>
                <a:gd name="T17" fmla="*/ 384 h 739"/>
                <a:gd name="T18" fmla="*/ 384 w 727"/>
                <a:gd name="T19" fmla="*/ 738 h 739"/>
                <a:gd name="T20" fmla="*/ 370 w 727"/>
                <a:gd name="T21" fmla="*/ 653 h 739"/>
                <a:gd name="T22" fmla="*/ 356 w 727"/>
                <a:gd name="T23" fmla="*/ 596 h 739"/>
                <a:gd name="T24" fmla="*/ 327 w 727"/>
                <a:gd name="T25" fmla="*/ 511 h 739"/>
                <a:gd name="T26" fmla="*/ 285 w 727"/>
                <a:gd name="T27" fmla="*/ 454 h 739"/>
                <a:gd name="T28" fmla="*/ 213 w 727"/>
                <a:gd name="T29" fmla="*/ 398 h 739"/>
                <a:gd name="T30" fmla="*/ 142 w 727"/>
                <a:gd name="T31" fmla="*/ 341 h 739"/>
                <a:gd name="T32" fmla="*/ 71 w 727"/>
                <a:gd name="T33" fmla="*/ 313 h 739"/>
                <a:gd name="T34" fmla="*/ 0 w 727"/>
                <a:gd name="T35" fmla="*/ 298 h 739"/>
                <a:gd name="T36" fmla="*/ 356 w 727"/>
                <a:gd name="T37" fmla="*/ 0 h 7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7"/>
                <a:gd name="T58" fmla="*/ 0 h 739"/>
                <a:gd name="T59" fmla="*/ 727 w 727"/>
                <a:gd name="T60" fmla="*/ 739 h 7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7" h="739">
                  <a:moveTo>
                    <a:pt x="356" y="0"/>
                  </a:moveTo>
                  <a:lnTo>
                    <a:pt x="441" y="0"/>
                  </a:lnTo>
                  <a:lnTo>
                    <a:pt x="527" y="29"/>
                  </a:lnTo>
                  <a:lnTo>
                    <a:pt x="598" y="57"/>
                  </a:lnTo>
                  <a:lnTo>
                    <a:pt x="655" y="114"/>
                  </a:lnTo>
                  <a:lnTo>
                    <a:pt x="697" y="171"/>
                  </a:lnTo>
                  <a:lnTo>
                    <a:pt x="712" y="242"/>
                  </a:lnTo>
                  <a:lnTo>
                    <a:pt x="726" y="313"/>
                  </a:lnTo>
                  <a:lnTo>
                    <a:pt x="726" y="384"/>
                  </a:lnTo>
                  <a:lnTo>
                    <a:pt x="384" y="738"/>
                  </a:lnTo>
                  <a:lnTo>
                    <a:pt x="370" y="653"/>
                  </a:lnTo>
                  <a:lnTo>
                    <a:pt x="356" y="596"/>
                  </a:lnTo>
                  <a:lnTo>
                    <a:pt x="327" y="511"/>
                  </a:lnTo>
                  <a:lnTo>
                    <a:pt x="285" y="454"/>
                  </a:lnTo>
                  <a:lnTo>
                    <a:pt x="213" y="398"/>
                  </a:lnTo>
                  <a:lnTo>
                    <a:pt x="142" y="341"/>
                  </a:lnTo>
                  <a:lnTo>
                    <a:pt x="71" y="313"/>
                  </a:lnTo>
                  <a:lnTo>
                    <a:pt x="0" y="298"/>
                  </a:lnTo>
                  <a:lnTo>
                    <a:pt x="356" y="0"/>
                  </a:lnTo>
                </a:path>
              </a:pathLst>
            </a:custGeom>
            <a:solidFill>
              <a:srgbClr val="C0C0C0"/>
            </a:solidFill>
            <a:ln w="12699" cap="rnd" cmpd="sng">
              <a:solidFill>
                <a:srgbClr val="000000"/>
              </a:solidFill>
              <a:prstDash val="solid"/>
              <a:round/>
              <a:headEnd/>
              <a:tailEnd/>
            </a:ln>
          </p:spPr>
          <p:txBody>
            <a:bodyPr/>
            <a:lstStyle/>
            <a:p>
              <a:endParaRPr lang="en-US"/>
            </a:p>
          </p:txBody>
        </p:sp>
        <p:grpSp>
          <p:nvGrpSpPr>
            <p:cNvPr id="26" name="Group 48">
              <a:extLst>
                <a:ext uri="{FF2B5EF4-FFF2-40B4-BE49-F238E27FC236}">
                  <a16:creationId xmlns:a16="http://schemas.microsoft.com/office/drawing/2014/main" id="{6C292984-0969-494B-BA7C-E45D826024BF}"/>
                </a:ext>
              </a:extLst>
            </p:cNvPr>
            <p:cNvGrpSpPr>
              <a:grpSpLocks/>
            </p:cNvGrpSpPr>
            <p:nvPr/>
          </p:nvGrpSpPr>
          <p:grpSpPr bwMode="auto">
            <a:xfrm>
              <a:off x="1188" y="3460"/>
              <a:ext cx="371" cy="593"/>
              <a:chOff x="1188" y="3460"/>
              <a:chExt cx="371" cy="593"/>
            </a:xfrm>
          </p:grpSpPr>
          <p:grpSp>
            <p:nvGrpSpPr>
              <p:cNvPr id="27" name="Group 25">
                <a:extLst>
                  <a:ext uri="{FF2B5EF4-FFF2-40B4-BE49-F238E27FC236}">
                    <a16:creationId xmlns:a16="http://schemas.microsoft.com/office/drawing/2014/main" id="{5A83FEAC-55D4-4F19-A058-58649C5ACF60}"/>
                  </a:ext>
                </a:extLst>
              </p:cNvPr>
              <p:cNvGrpSpPr>
                <a:grpSpLocks/>
              </p:cNvGrpSpPr>
              <p:nvPr/>
            </p:nvGrpSpPr>
            <p:grpSpPr bwMode="auto">
              <a:xfrm>
                <a:off x="1249" y="3460"/>
                <a:ext cx="234" cy="247"/>
                <a:chOff x="1249" y="3460"/>
                <a:chExt cx="234" cy="247"/>
              </a:xfrm>
            </p:grpSpPr>
            <p:sp>
              <p:nvSpPr>
                <p:cNvPr id="50" name="Oval 23">
                  <a:extLst>
                    <a:ext uri="{FF2B5EF4-FFF2-40B4-BE49-F238E27FC236}">
                      <a16:creationId xmlns:a16="http://schemas.microsoft.com/office/drawing/2014/main" id="{CAE9B504-8BB0-49EC-9994-01F724322F53}"/>
                    </a:ext>
                  </a:extLst>
                </p:cNvPr>
                <p:cNvSpPr>
                  <a:spLocks noChangeArrowheads="1"/>
                </p:cNvSpPr>
                <p:nvPr/>
              </p:nvSpPr>
              <p:spPr bwMode="auto">
                <a:xfrm>
                  <a:off x="1249" y="3460"/>
                  <a:ext cx="234" cy="247"/>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1" name="Oval 24">
                  <a:extLst>
                    <a:ext uri="{FF2B5EF4-FFF2-40B4-BE49-F238E27FC236}">
                      <a16:creationId xmlns:a16="http://schemas.microsoft.com/office/drawing/2014/main" id="{CD8D415E-B2A3-4CB4-92B4-A501855A2483}"/>
                    </a:ext>
                  </a:extLst>
                </p:cNvPr>
                <p:cNvSpPr>
                  <a:spLocks noChangeArrowheads="1"/>
                </p:cNvSpPr>
                <p:nvPr/>
              </p:nvSpPr>
              <p:spPr bwMode="auto">
                <a:xfrm>
                  <a:off x="1278" y="3502"/>
                  <a:ext cx="177" cy="162"/>
                </a:xfrm>
                <a:prstGeom prst="ellipse">
                  <a:avLst/>
                </a:prstGeom>
                <a:solidFill>
                  <a:srgbClr val="C0C0C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28" name="Group 47">
                <a:extLst>
                  <a:ext uri="{FF2B5EF4-FFF2-40B4-BE49-F238E27FC236}">
                    <a16:creationId xmlns:a16="http://schemas.microsoft.com/office/drawing/2014/main" id="{4ED56924-1CDD-42BC-9EEF-A2F25A0F3588}"/>
                  </a:ext>
                </a:extLst>
              </p:cNvPr>
              <p:cNvGrpSpPr>
                <a:grpSpLocks/>
              </p:cNvGrpSpPr>
              <p:nvPr/>
            </p:nvGrpSpPr>
            <p:grpSpPr bwMode="auto">
              <a:xfrm>
                <a:off x="1188" y="3512"/>
                <a:ext cx="371" cy="541"/>
                <a:chOff x="1188" y="3512"/>
                <a:chExt cx="371" cy="541"/>
              </a:xfrm>
            </p:grpSpPr>
            <p:sp>
              <p:nvSpPr>
                <p:cNvPr id="29" name="Freeform 26">
                  <a:extLst>
                    <a:ext uri="{FF2B5EF4-FFF2-40B4-BE49-F238E27FC236}">
                      <a16:creationId xmlns:a16="http://schemas.microsoft.com/office/drawing/2014/main" id="{10FC4559-C24C-4772-A51E-EFB5A9446F9A}"/>
                    </a:ext>
                  </a:extLst>
                </p:cNvPr>
                <p:cNvSpPr>
                  <a:spLocks/>
                </p:cNvSpPr>
                <p:nvPr/>
              </p:nvSpPr>
              <p:spPr bwMode="auto">
                <a:xfrm>
                  <a:off x="1259" y="3512"/>
                  <a:ext cx="201" cy="129"/>
                </a:xfrm>
                <a:custGeom>
                  <a:avLst/>
                  <a:gdLst>
                    <a:gd name="T0" fmla="*/ 43 w 201"/>
                    <a:gd name="T1" fmla="*/ 128 h 129"/>
                    <a:gd name="T2" fmla="*/ 200 w 201"/>
                    <a:gd name="T3" fmla="*/ 0 h 129"/>
                    <a:gd name="T4" fmla="*/ 157 w 201"/>
                    <a:gd name="T5" fmla="*/ 0 h 129"/>
                    <a:gd name="T6" fmla="*/ 0 w 201"/>
                    <a:gd name="T7" fmla="*/ 114 h 129"/>
                    <a:gd name="T8" fmla="*/ 43 w 201"/>
                    <a:gd name="T9" fmla="*/ 128 h 129"/>
                    <a:gd name="T10" fmla="*/ 0 60000 65536"/>
                    <a:gd name="T11" fmla="*/ 0 60000 65536"/>
                    <a:gd name="T12" fmla="*/ 0 60000 65536"/>
                    <a:gd name="T13" fmla="*/ 0 60000 65536"/>
                    <a:gd name="T14" fmla="*/ 0 60000 65536"/>
                    <a:gd name="T15" fmla="*/ 0 w 201"/>
                    <a:gd name="T16" fmla="*/ 0 h 129"/>
                    <a:gd name="T17" fmla="*/ 201 w 201"/>
                    <a:gd name="T18" fmla="*/ 129 h 129"/>
                  </a:gdLst>
                  <a:ahLst/>
                  <a:cxnLst>
                    <a:cxn ang="T10">
                      <a:pos x="T0" y="T1"/>
                    </a:cxn>
                    <a:cxn ang="T11">
                      <a:pos x="T2" y="T3"/>
                    </a:cxn>
                    <a:cxn ang="T12">
                      <a:pos x="T4" y="T5"/>
                    </a:cxn>
                    <a:cxn ang="T13">
                      <a:pos x="T6" y="T7"/>
                    </a:cxn>
                    <a:cxn ang="T14">
                      <a:pos x="T8" y="T9"/>
                    </a:cxn>
                  </a:cxnLst>
                  <a:rect l="T15" t="T16" r="T17" b="T18"/>
                  <a:pathLst>
                    <a:path w="201" h="129">
                      <a:moveTo>
                        <a:pt x="43" y="128"/>
                      </a:moveTo>
                      <a:lnTo>
                        <a:pt x="200" y="0"/>
                      </a:lnTo>
                      <a:lnTo>
                        <a:pt x="157" y="0"/>
                      </a:lnTo>
                      <a:lnTo>
                        <a:pt x="0" y="114"/>
                      </a:lnTo>
                      <a:lnTo>
                        <a:pt x="43" y="128"/>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30" name="Freeform 27">
                  <a:extLst>
                    <a:ext uri="{FF2B5EF4-FFF2-40B4-BE49-F238E27FC236}">
                      <a16:creationId xmlns:a16="http://schemas.microsoft.com/office/drawing/2014/main" id="{CCBEF34A-1E01-4633-AB15-66773087B56D}"/>
                    </a:ext>
                  </a:extLst>
                </p:cNvPr>
                <p:cNvSpPr>
                  <a:spLocks/>
                </p:cNvSpPr>
                <p:nvPr/>
              </p:nvSpPr>
              <p:spPr bwMode="auto">
                <a:xfrm>
                  <a:off x="1259" y="3626"/>
                  <a:ext cx="72" cy="72"/>
                </a:xfrm>
                <a:custGeom>
                  <a:avLst/>
                  <a:gdLst>
                    <a:gd name="T0" fmla="*/ 0 w 72"/>
                    <a:gd name="T1" fmla="*/ 0 h 72"/>
                    <a:gd name="T2" fmla="*/ 43 w 72"/>
                    <a:gd name="T3" fmla="*/ 0 h 72"/>
                    <a:gd name="T4" fmla="*/ 71 w 72"/>
                    <a:gd name="T5" fmla="*/ 71 h 72"/>
                    <a:gd name="T6" fmla="*/ 29 w 72"/>
                    <a:gd name="T7" fmla="*/ 71 h 72"/>
                    <a:gd name="T8" fmla="*/ 0 w 72"/>
                    <a:gd name="T9" fmla="*/ 0 h 72"/>
                    <a:gd name="T10" fmla="*/ 0 60000 65536"/>
                    <a:gd name="T11" fmla="*/ 0 60000 65536"/>
                    <a:gd name="T12" fmla="*/ 0 60000 65536"/>
                    <a:gd name="T13" fmla="*/ 0 60000 65536"/>
                    <a:gd name="T14" fmla="*/ 0 60000 65536"/>
                    <a:gd name="T15" fmla="*/ 0 w 72"/>
                    <a:gd name="T16" fmla="*/ 0 h 72"/>
                    <a:gd name="T17" fmla="*/ 72 w 72"/>
                    <a:gd name="T18" fmla="*/ 72 h 72"/>
                  </a:gdLst>
                  <a:ahLst/>
                  <a:cxnLst>
                    <a:cxn ang="T10">
                      <a:pos x="T0" y="T1"/>
                    </a:cxn>
                    <a:cxn ang="T11">
                      <a:pos x="T2" y="T3"/>
                    </a:cxn>
                    <a:cxn ang="T12">
                      <a:pos x="T4" y="T5"/>
                    </a:cxn>
                    <a:cxn ang="T13">
                      <a:pos x="T6" y="T7"/>
                    </a:cxn>
                    <a:cxn ang="T14">
                      <a:pos x="T8" y="T9"/>
                    </a:cxn>
                  </a:cxnLst>
                  <a:rect l="T15" t="T16" r="T17" b="T18"/>
                  <a:pathLst>
                    <a:path w="72" h="72">
                      <a:moveTo>
                        <a:pt x="0" y="0"/>
                      </a:moveTo>
                      <a:lnTo>
                        <a:pt x="43" y="0"/>
                      </a:lnTo>
                      <a:lnTo>
                        <a:pt x="71" y="71"/>
                      </a:lnTo>
                      <a:lnTo>
                        <a:pt x="29" y="71"/>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31" name="Freeform 28">
                  <a:extLst>
                    <a:ext uri="{FF2B5EF4-FFF2-40B4-BE49-F238E27FC236}">
                      <a16:creationId xmlns:a16="http://schemas.microsoft.com/office/drawing/2014/main" id="{E5B14EE0-1BB6-4BFB-AA5A-908BC4ADB38A}"/>
                    </a:ext>
                  </a:extLst>
                </p:cNvPr>
                <p:cNvSpPr>
                  <a:spLocks/>
                </p:cNvSpPr>
                <p:nvPr/>
              </p:nvSpPr>
              <p:spPr bwMode="auto">
                <a:xfrm>
                  <a:off x="1188" y="3697"/>
                  <a:ext cx="143" cy="356"/>
                </a:xfrm>
                <a:custGeom>
                  <a:avLst/>
                  <a:gdLst>
                    <a:gd name="T0" fmla="*/ 100 w 143"/>
                    <a:gd name="T1" fmla="*/ 0 h 356"/>
                    <a:gd name="T2" fmla="*/ 142 w 143"/>
                    <a:gd name="T3" fmla="*/ 0 h 356"/>
                    <a:gd name="T4" fmla="*/ 43 w 143"/>
                    <a:gd name="T5" fmla="*/ 355 h 356"/>
                    <a:gd name="T6" fmla="*/ 0 w 143"/>
                    <a:gd name="T7" fmla="*/ 340 h 356"/>
                    <a:gd name="T8" fmla="*/ 100 w 143"/>
                    <a:gd name="T9" fmla="*/ 0 h 356"/>
                    <a:gd name="T10" fmla="*/ 0 60000 65536"/>
                    <a:gd name="T11" fmla="*/ 0 60000 65536"/>
                    <a:gd name="T12" fmla="*/ 0 60000 65536"/>
                    <a:gd name="T13" fmla="*/ 0 60000 65536"/>
                    <a:gd name="T14" fmla="*/ 0 60000 65536"/>
                    <a:gd name="T15" fmla="*/ 0 w 143"/>
                    <a:gd name="T16" fmla="*/ 0 h 356"/>
                    <a:gd name="T17" fmla="*/ 143 w 143"/>
                    <a:gd name="T18" fmla="*/ 356 h 356"/>
                  </a:gdLst>
                  <a:ahLst/>
                  <a:cxnLst>
                    <a:cxn ang="T10">
                      <a:pos x="T0" y="T1"/>
                    </a:cxn>
                    <a:cxn ang="T11">
                      <a:pos x="T2" y="T3"/>
                    </a:cxn>
                    <a:cxn ang="T12">
                      <a:pos x="T4" y="T5"/>
                    </a:cxn>
                    <a:cxn ang="T13">
                      <a:pos x="T6" y="T7"/>
                    </a:cxn>
                    <a:cxn ang="T14">
                      <a:pos x="T8" y="T9"/>
                    </a:cxn>
                  </a:cxnLst>
                  <a:rect l="T15" t="T16" r="T17" b="T18"/>
                  <a:pathLst>
                    <a:path w="143" h="356">
                      <a:moveTo>
                        <a:pt x="100" y="0"/>
                      </a:moveTo>
                      <a:lnTo>
                        <a:pt x="142" y="0"/>
                      </a:lnTo>
                      <a:lnTo>
                        <a:pt x="43" y="355"/>
                      </a:lnTo>
                      <a:lnTo>
                        <a:pt x="0" y="340"/>
                      </a:lnTo>
                      <a:lnTo>
                        <a:pt x="100" y="0"/>
                      </a:lnTo>
                    </a:path>
                  </a:pathLst>
                </a:custGeom>
                <a:solidFill>
                  <a:srgbClr val="E0E0E0"/>
                </a:solidFill>
                <a:ln w="12699" cap="rnd" cmpd="sng">
                  <a:solidFill>
                    <a:srgbClr val="000000"/>
                  </a:solidFill>
                  <a:prstDash val="solid"/>
                  <a:round/>
                  <a:headEnd/>
                  <a:tailEnd/>
                </a:ln>
              </p:spPr>
              <p:txBody>
                <a:bodyPr/>
                <a:lstStyle/>
                <a:p>
                  <a:endParaRPr lang="en-US"/>
                </a:p>
              </p:txBody>
            </p:sp>
            <p:grpSp>
              <p:nvGrpSpPr>
                <p:cNvPr id="32" name="Group 46">
                  <a:extLst>
                    <a:ext uri="{FF2B5EF4-FFF2-40B4-BE49-F238E27FC236}">
                      <a16:creationId xmlns:a16="http://schemas.microsoft.com/office/drawing/2014/main" id="{744A2573-9E20-47F9-A2C6-54E60E054351}"/>
                    </a:ext>
                  </a:extLst>
                </p:cNvPr>
                <p:cNvGrpSpPr>
                  <a:grpSpLocks/>
                </p:cNvGrpSpPr>
                <p:nvPr/>
              </p:nvGrpSpPr>
              <p:grpSpPr bwMode="auto">
                <a:xfrm>
                  <a:off x="1231" y="3512"/>
                  <a:ext cx="328" cy="541"/>
                  <a:chOff x="1231" y="3512"/>
                  <a:chExt cx="328" cy="541"/>
                </a:xfrm>
              </p:grpSpPr>
              <p:sp>
                <p:nvSpPr>
                  <p:cNvPr id="33" name="Freeform 29">
                    <a:extLst>
                      <a:ext uri="{FF2B5EF4-FFF2-40B4-BE49-F238E27FC236}">
                        <a16:creationId xmlns:a16="http://schemas.microsoft.com/office/drawing/2014/main" id="{1F6D5B6B-BF82-4158-8FBD-AEED733B91FE}"/>
                      </a:ext>
                    </a:extLst>
                  </p:cNvPr>
                  <p:cNvSpPr>
                    <a:spLocks/>
                  </p:cNvSpPr>
                  <p:nvPr/>
                </p:nvSpPr>
                <p:spPr bwMode="auto">
                  <a:xfrm>
                    <a:off x="1231" y="3512"/>
                    <a:ext cx="328" cy="541"/>
                  </a:xfrm>
                  <a:custGeom>
                    <a:avLst/>
                    <a:gdLst>
                      <a:gd name="T0" fmla="*/ 71 w 328"/>
                      <a:gd name="T1" fmla="*/ 114 h 541"/>
                      <a:gd name="T2" fmla="*/ 99 w 328"/>
                      <a:gd name="T3" fmla="*/ 185 h 541"/>
                      <a:gd name="T4" fmla="*/ 0 w 328"/>
                      <a:gd name="T5" fmla="*/ 540 h 541"/>
                      <a:gd name="T6" fmla="*/ 327 w 328"/>
                      <a:gd name="T7" fmla="*/ 497 h 541"/>
                      <a:gd name="T8" fmla="*/ 171 w 328"/>
                      <a:gd name="T9" fmla="*/ 171 h 541"/>
                      <a:gd name="T10" fmla="*/ 270 w 328"/>
                      <a:gd name="T11" fmla="*/ 71 h 541"/>
                      <a:gd name="T12" fmla="*/ 228 w 328"/>
                      <a:gd name="T13" fmla="*/ 0 h 541"/>
                      <a:gd name="T14" fmla="*/ 71 w 328"/>
                      <a:gd name="T15" fmla="*/ 114 h 541"/>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1"/>
                      <a:gd name="T26" fmla="*/ 328 w 328"/>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1">
                        <a:moveTo>
                          <a:pt x="71" y="114"/>
                        </a:moveTo>
                        <a:lnTo>
                          <a:pt x="99" y="185"/>
                        </a:lnTo>
                        <a:lnTo>
                          <a:pt x="0" y="540"/>
                        </a:lnTo>
                        <a:lnTo>
                          <a:pt x="327" y="497"/>
                        </a:lnTo>
                        <a:lnTo>
                          <a:pt x="171" y="171"/>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grpSp>
                <p:nvGrpSpPr>
                  <p:cNvPr id="34" name="Group 37">
                    <a:extLst>
                      <a:ext uri="{FF2B5EF4-FFF2-40B4-BE49-F238E27FC236}">
                        <a16:creationId xmlns:a16="http://schemas.microsoft.com/office/drawing/2014/main" id="{512794E0-FB74-454B-A0E6-1D5A39310879}"/>
                      </a:ext>
                    </a:extLst>
                  </p:cNvPr>
                  <p:cNvGrpSpPr>
                    <a:grpSpLocks/>
                  </p:cNvGrpSpPr>
                  <p:nvPr/>
                </p:nvGrpSpPr>
                <p:grpSpPr bwMode="auto">
                  <a:xfrm>
                    <a:off x="1345" y="3626"/>
                    <a:ext cx="42" cy="42"/>
                    <a:chOff x="1345" y="3626"/>
                    <a:chExt cx="42" cy="42"/>
                  </a:xfrm>
                </p:grpSpPr>
                <p:grpSp>
                  <p:nvGrpSpPr>
                    <p:cNvPr id="43" name="Group 33">
                      <a:extLst>
                        <a:ext uri="{FF2B5EF4-FFF2-40B4-BE49-F238E27FC236}">
                          <a16:creationId xmlns:a16="http://schemas.microsoft.com/office/drawing/2014/main" id="{0C31850B-2371-475C-9663-B4A49E1C60D3}"/>
                        </a:ext>
                      </a:extLst>
                    </p:cNvPr>
                    <p:cNvGrpSpPr>
                      <a:grpSpLocks/>
                    </p:cNvGrpSpPr>
                    <p:nvPr/>
                  </p:nvGrpSpPr>
                  <p:grpSpPr bwMode="auto">
                    <a:xfrm>
                      <a:off x="1345" y="3626"/>
                      <a:ext cx="42" cy="42"/>
                      <a:chOff x="1345" y="3626"/>
                      <a:chExt cx="42" cy="42"/>
                    </a:xfrm>
                  </p:grpSpPr>
                  <p:sp>
                    <p:nvSpPr>
                      <p:cNvPr id="47" name="Oval 30">
                        <a:extLst>
                          <a:ext uri="{FF2B5EF4-FFF2-40B4-BE49-F238E27FC236}">
                            <a16:creationId xmlns:a16="http://schemas.microsoft.com/office/drawing/2014/main" id="{17EE45AA-7756-4FAE-86FC-213C9AC63FA0}"/>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8" name="Oval 31">
                        <a:extLst>
                          <a:ext uri="{FF2B5EF4-FFF2-40B4-BE49-F238E27FC236}">
                            <a16:creationId xmlns:a16="http://schemas.microsoft.com/office/drawing/2014/main" id="{A6B07A3D-4809-45E8-A115-979405FC9C8E}"/>
                          </a:ext>
                        </a:extLst>
                      </p:cNvPr>
                      <p:cNvSpPr>
                        <a:spLocks noChangeArrowheads="1"/>
                      </p:cNvSpPr>
                      <p:nvPr/>
                    </p:nvSpPr>
                    <p:spPr bwMode="auto">
                      <a:xfrm>
                        <a:off x="1345" y="3626"/>
                        <a:ext cx="42" cy="42"/>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9" name="Oval 32">
                        <a:extLst>
                          <a:ext uri="{FF2B5EF4-FFF2-40B4-BE49-F238E27FC236}">
                            <a16:creationId xmlns:a16="http://schemas.microsoft.com/office/drawing/2014/main" id="{24AF29B7-6BF9-43DE-A9D3-F4CB31C58084}"/>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44" name="Oval 34">
                      <a:extLst>
                        <a:ext uri="{FF2B5EF4-FFF2-40B4-BE49-F238E27FC236}">
                          <a16:creationId xmlns:a16="http://schemas.microsoft.com/office/drawing/2014/main" id="{1B296FF1-3CAC-4366-8CEB-E66FE16EB892}"/>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5" name="Oval 35">
                      <a:extLst>
                        <a:ext uri="{FF2B5EF4-FFF2-40B4-BE49-F238E27FC236}">
                          <a16:creationId xmlns:a16="http://schemas.microsoft.com/office/drawing/2014/main" id="{9406689D-94AD-40BE-ABB9-E5AEB59E65D6}"/>
                        </a:ext>
                      </a:extLst>
                    </p:cNvPr>
                    <p:cNvSpPr>
                      <a:spLocks noChangeArrowheads="1"/>
                    </p:cNvSpPr>
                    <p:nvPr/>
                  </p:nvSpPr>
                  <p:spPr bwMode="auto">
                    <a:xfrm>
                      <a:off x="1345" y="3626"/>
                      <a:ext cx="28"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6" name="Oval 36">
                      <a:extLst>
                        <a:ext uri="{FF2B5EF4-FFF2-40B4-BE49-F238E27FC236}">
                          <a16:creationId xmlns:a16="http://schemas.microsoft.com/office/drawing/2014/main" id="{74405CB2-3713-48D3-AFED-B2520AEE8DA2}"/>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5" name="Group 45">
                    <a:extLst>
                      <a:ext uri="{FF2B5EF4-FFF2-40B4-BE49-F238E27FC236}">
                        <a16:creationId xmlns:a16="http://schemas.microsoft.com/office/drawing/2014/main" id="{058DE6EA-A9FD-4AA9-8518-0F74701E26BF}"/>
                      </a:ext>
                    </a:extLst>
                  </p:cNvPr>
                  <p:cNvGrpSpPr>
                    <a:grpSpLocks/>
                  </p:cNvGrpSpPr>
                  <p:nvPr/>
                </p:nvGrpSpPr>
                <p:grpSpPr bwMode="auto">
                  <a:xfrm>
                    <a:off x="1416" y="3569"/>
                    <a:ext cx="57" cy="43"/>
                    <a:chOff x="1416" y="3569"/>
                    <a:chExt cx="57" cy="43"/>
                  </a:xfrm>
                </p:grpSpPr>
                <p:grpSp>
                  <p:nvGrpSpPr>
                    <p:cNvPr id="36" name="Group 41">
                      <a:extLst>
                        <a:ext uri="{FF2B5EF4-FFF2-40B4-BE49-F238E27FC236}">
                          <a16:creationId xmlns:a16="http://schemas.microsoft.com/office/drawing/2014/main" id="{6540CAFF-5F43-4A26-95C6-5FD811C52714}"/>
                        </a:ext>
                      </a:extLst>
                    </p:cNvPr>
                    <p:cNvGrpSpPr>
                      <a:grpSpLocks/>
                    </p:cNvGrpSpPr>
                    <p:nvPr/>
                  </p:nvGrpSpPr>
                  <p:grpSpPr bwMode="auto">
                    <a:xfrm>
                      <a:off x="1416" y="3569"/>
                      <a:ext cx="57" cy="43"/>
                      <a:chOff x="1416" y="3569"/>
                      <a:chExt cx="57" cy="43"/>
                    </a:xfrm>
                  </p:grpSpPr>
                  <p:sp>
                    <p:nvSpPr>
                      <p:cNvPr id="40" name="Oval 38">
                        <a:extLst>
                          <a:ext uri="{FF2B5EF4-FFF2-40B4-BE49-F238E27FC236}">
                            <a16:creationId xmlns:a16="http://schemas.microsoft.com/office/drawing/2014/main" id="{99D75317-2973-4841-9824-28D90A79A290}"/>
                          </a:ext>
                        </a:extLst>
                      </p:cNvPr>
                      <p:cNvSpPr>
                        <a:spLocks noChangeArrowheads="1"/>
                      </p:cNvSpPr>
                      <p:nvPr/>
                    </p:nvSpPr>
                    <p:spPr bwMode="auto">
                      <a:xfrm>
                        <a:off x="1416" y="3569"/>
                        <a:ext cx="57"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1" name="Oval 39">
                        <a:extLst>
                          <a:ext uri="{FF2B5EF4-FFF2-40B4-BE49-F238E27FC236}">
                            <a16:creationId xmlns:a16="http://schemas.microsoft.com/office/drawing/2014/main" id="{34857D7F-AB4E-44AD-B25D-79DAE8880455}"/>
                          </a:ext>
                        </a:extLst>
                      </p:cNvPr>
                      <p:cNvSpPr>
                        <a:spLocks noChangeArrowheads="1"/>
                      </p:cNvSpPr>
                      <p:nvPr/>
                    </p:nvSpPr>
                    <p:spPr bwMode="auto">
                      <a:xfrm>
                        <a:off x="1416" y="3569"/>
                        <a:ext cx="57" cy="43"/>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2" name="Oval 40">
                        <a:extLst>
                          <a:ext uri="{FF2B5EF4-FFF2-40B4-BE49-F238E27FC236}">
                            <a16:creationId xmlns:a16="http://schemas.microsoft.com/office/drawing/2014/main" id="{28A311A5-61AA-4107-80E6-8BC18FA7336E}"/>
                          </a:ext>
                        </a:extLst>
                      </p:cNvPr>
                      <p:cNvSpPr>
                        <a:spLocks noChangeArrowheads="1"/>
                      </p:cNvSpPr>
                      <p:nvPr/>
                    </p:nvSpPr>
                    <p:spPr bwMode="auto">
                      <a:xfrm>
                        <a:off x="1416" y="3569"/>
                        <a:ext cx="57"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37" name="Oval 42">
                      <a:extLst>
                        <a:ext uri="{FF2B5EF4-FFF2-40B4-BE49-F238E27FC236}">
                          <a16:creationId xmlns:a16="http://schemas.microsoft.com/office/drawing/2014/main" id="{BADA5E04-10FA-48AF-8DC6-0C4AD799D790}"/>
                        </a:ext>
                      </a:extLst>
                    </p:cNvPr>
                    <p:cNvSpPr>
                      <a:spLocks noChangeArrowheads="1"/>
                    </p:cNvSpPr>
                    <p:nvPr/>
                  </p:nvSpPr>
                  <p:spPr bwMode="auto">
                    <a:xfrm>
                      <a:off x="1430" y="3569"/>
                      <a:ext cx="29"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38" name="Oval 43">
                      <a:extLst>
                        <a:ext uri="{FF2B5EF4-FFF2-40B4-BE49-F238E27FC236}">
                          <a16:creationId xmlns:a16="http://schemas.microsoft.com/office/drawing/2014/main" id="{5D9E2027-EF2A-4ECF-B85B-B11E65FAE055}"/>
                        </a:ext>
                      </a:extLst>
                    </p:cNvPr>
                    <p:cNvSpPr>
                      <a:spLocks noChangeArrowheads="1"/>
                    </p:cNvSpPr>
                    <p:nvPr/>
                  </p:nvSpPr>
                  <p:spPr bwMode="auto">
                    <a:xfrm>
                      <a:off x="1430" y="3569"/>
                      <a:ext cx="29"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39" name="Oval 44">
                      <a:extLst>
                        <a:ext uri="{FF2B5EF4-FFF2-40B4-BE49-F238E27FC236}">
                          <a16:creationId xmlns:a16="http://schemas.microsoft.com/office/drawing/2014/main" id="{3F8F93FE-2018-45E3-AA3F-412531CA6267}"/>
                        </a:ext>
                      </a:extLst>
                    </p:cNvPr>
                    <p:cNvSpPr>
                      <a:spLocks noChangeArrowheads="1"/>
                    </p:cNvSpPr>
                    <p:nvPr/>
                  </p:nvSpPr>
                  <p:spPr bwMode="auto">
                    <a:xfrm>
                      <a:off x="1430" y="3569"/>
                      <a:ext cx="29"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grpSp>
        </p:grpSp>
      </p:grpSp>
      <p:sp>
        <p:nvSpPr>
          <p:cNvPr id="64" name="Espace réservé du pied de page 5">
            <a:extLst>
              <a:ext uri="{FF2B5EF4-FFF2-40B4-BE49-F238E27FC236}">
                <a16:creationId xmlns:a16="http://schemas.microsoft.com/office/drawing/2014/main" id="{EFDDCAB3-C98A-436E-9CB6-E4962361C930}"/>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1758805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500"/>
                                        <p:tgtEl>
                                          <p:spTgt spid="63"/>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2050"/>
                                        </p:tgtEl>
                                        <p:attrNameLst>
                                          <p:attrName>style.visibility</p:attrName>
                                        </p:attrNameLst>
                                      </p:cBhvr>
                                      <p:to>
                                        <p:strVal val="visible"/>
                                      </p:to>
                                    </p:set>
                                    <p:animEffect transition="in" filter="fade">
                                      <p:cBhvr>
                                        <p:cTn id="33" dur="500"/>
                                        <p:tgtEl>
                                          <p:spTgt spid="2050"/>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2052"/>
                                        </p:tgtEl>
                                        <p:attrNameLst>
                                          <p:attrName>style.visibility</p:attrName>
                                        </p:attrNameLst>
                                      </p:cBhvr>
                                      <p:to>
                                        <p:strVal val="visible"/>
                                      </p:to>
                                    </p:set>
                                    <p:animEffect transition="in" filter="fade">
                                      <p:cBhvr>
                                        <p:cTn id="37" dur="500"/>
                                        <p:tgtEl>
                                          <p:spTgt spid="2052"/>
                                        </p:tgtEl>
                                      </p:cBhvr>
                                    </p:animEffect>
                                  </p:childTnLst>
                                </p:cTn>
                              </p:par>
                            </p:childTnLst>
                          </p:cTn>
                        </p:par>
                        <p:par>
                          <p:cTn id="38" fill="hold">
                            <p:stCondLst>
                              <p:cond delay="2000"/>
                            </p:stCondLst>
                            <p:childTnLst>
                              <p:par>
                                <p:cTn id="39" presetID="10" presetClass="entr" presetSubtype="0" fill="hold" nodeType="afterEffect">
                                  <p:stCondLst>
                                    <p:cond delay="0"/>
                                  </p:stCondLst>
                                  <p:childTnLst>
                                    <p:set>
                                      <p:cBhvr>
                                        <p:cTn id="40" dur="1" fill="hold">
                                          <p:stCondLst>
                                            <p:cond delay="0"/>
                                          </p:stCondLst>
                                        </p:cTn>
                                        <p:tgtEl>
                                          <p:spTgt spid="2054"/>
                                        </p:tgtEl>
                                        <p:attrNameLst>
                                          <p:attrName>style.visibility</p:attrName>
                                        </p:attrNameLst>
                                      </p:cBhvr>
                                      <p:to>
                                        <p:strVal val="visible"/>
                                      </p:to>
                                    </p:set>
                                    <p:animEffect transition="in" filter="fade">
                                      <p:cBhvr>
                                        <p:cTn id="41" dur="500"/>
                                        <p:tgtEl>
                                          <p:spTgt spid="2054"/>
                                        </p:tgtEl>
                                      </p:cBhvr>
                                    </p:animEffect>
                                  </p:childTnLst>
                                </p:cTn>
                              </p:par>
                            </p:childTnLst>
                          </p:cTn>
                        </p:par>
                        <p:par>
                          <p:cTn id="42" fill="hold">
                            <p:stCondLst>
                              <p:cond delay="2500"/>
                            </p:stCondLst>
                            <p:childTnLst>
                              <p:par>
                                <p:cTn id="43" presetID="10" presetClass="entr" presetSubtype="0" fill="hold" nodeType="afterEffect">
                                  <p:stCondLst>
                                    <p:cond delay="0"/>
                                  </p:stCondLst>
                                  <p:childTnLst>
                                    <p:set>
                                      <p:cBhvr>
                                        <p:cTn id="44" dur="1" fill="hold">
                                          <p:stCondLst>
                                            <p:cond delay="0"/>
                                          </p:stCondLst>
                                        </p:cTn>
                                        <p:tgtEl>
                                          <p:spTgt spid="2058"/>
                                        </p:tgtEl>
                                        <p:attrNameLst>
                                          <p:attrName>style.visibility</p:attrName>
                                        </p:attrNameLst>
                                      </p:cBhvr>
                                      <p:to>
                                        <p:strVal val="visible"/>
                                      </p:to>
                                    </p:set>
                                    <p:animEffect transition="in" filter="fade">
                                      <p:cBhvr>
                                        <p:cTn id="45" dur="500"/>
                                        <p:tgtEl>
                                          <p:spTgt spid="2058"/>
                                        </p:tgtEl>
                                      </p:cBhvr>
                                    </p:animEffect>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2060"/>
                                        </p:tgtEl>
                                        <p:attrNameLst>
                                          <p:attrName>style.visibility</p:attrName>
                                        </p:attrNameLst>
                                      </p:cBhvr>
                                      <p:to>
                                        <p:strVal val="visible"/>
                                      </p:to>
                                    </p:set>
                                    <p:animEffect transition="in" filter="fade">
                                      <p:cBhvr>
                                        <p:cTn id="49" dur="5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18" grpId="0" animBg="1"/>
      <p:bldP spid="12" grpId="0" animBg="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4">
            <a:extLst>
              <a:ext uri="{FF2B5EF4-FFF2-40B4-BE49-F238E27FC236}">
                <a16:creationId xmlns:a16="http://schemas.microsoft.com/office/drawing/2014/main" id="{1DE9D1F3-9C39-4A38-8DB6-E7CC38FDBF11}"/>
              </a:ext>
            </a:extLst>
          </p:cNvPr>
          <p:cNvSpPr>
            <a:spLocks/>
          </p:cNvSpPr>
          <p:nvPr/>
        </p:nvSpPr>
        <p:spPr bwMode="auto">
          <a:xfrm rot="19982665">
            <a:off x="2953694" y="2194010"/>
            <a:ext cx="1908446" cy="1572154"/>
          </a:xfrm>
          <a:custGeom>
            <a:avLst/>
            <a:gdLst>
              <a:gd name="T0" fmla="*/ 0 w 2791"/>
              <a:gd name="T1" fmla="*/ 2147483646 h 2385"/>
              <a:gd name="T2" fmla="*/ 2147483646 w 2791"/>
              <a:gd name="T3" fmla="*/ 0 h 2385"/>
              <a:gd name="T4" fmla="*/ 2147483646 w 2791"/>
              <a:gd name="T5" fmla="*/ 2147483646 h 2385"/>
              <a:gd name="T6" fmla="*/ 2147483646 w 2791"/>
              <a:gd name="T7" fmla="*/ 2147483646 h 2385"/>
              <a:gd name="T8" fmla="*/ 0 w 2791"/>
              <a:gd name="T9" fmla="*/ 2147483646 h 2385"/>
              <a:gd name="T10" fmla="*/ 0 60000 65536"/>
              <a:gd name="T11" fmla="*/ 0 60000 65536"/>
              <a:gd name="T12" fmla="*/ 0 60000 65536"/>
              <a:gd name="T13" fmla="*/ 0 60000 65536"/>
              <a:gd name="T14" fmla="*/ 0 60000 65536"/>
              <a:gd name="T15" fmla="*/ 0 w 2791"/>
              <a:gd name="T16" fmla="*/ 0 h 2385"/>
              <a:gd name="T17" fmla="*/ 2791 w 2791"/>
              <a:gd name="T18" fmla="*/ 2385 h 2385"/>
            </a:gdLst>
            <a:ahLst/>
            <a:cxnLst>
              <a:cxn ang="T10">
                <a:pos x="T0" y="T1"/>
              </a:cxn>
              <a:cxn ang="T11">
                <a:pos x="T2" y="T3"/>
              </a:cxn>
              <a:cxn ang="T12">
                <a:pos x="T4" y="T5"/>
              </a:cxn>
              <a:cxn ang="T13">
                <a:pos x="T6" y="T7"/>
              </a:cxn>
              <a:cxn ang="T14">
                <a:pos x="T8" y="T9"/>
              </a:cxn>
            </a:cxnLst>
            <a:rect l="T15" t="T16" r="T17" b="T18"/>
            <a:pathLst>
              <a:path w="2791" h="2385">
                <a:moveTo>
                  <a:pt x="0" y="2043"/>
                </a:moveTo>
                <a:lnTo>
                  <a:pt x="1580" y="0"/>
                </a:lnTo>
                <a:lnTo>
                  <a:pt x="2790" y="2072"/>
                </a:lnTo>
                <a:lnTo>
                  <a:pt x="328" y="2384"/>
                </a:lnTo>
                <a:lnTo>
                  <a:pt x="0" y="2043"/>
                </a:lnTo>
              </a:path>
            </a:pathLst>
          </a:custGeom>
          <a:solidFill>
            <a:srgbClr val="FFFF99"/>
          </a:solidFill>
          <a:ln w="12699" cap="rnd" cmpd="sng">
            <a:solidFill>
              <a:srgbClr val="FFFF99"/>
            </a:solidFill>
            <a:prstDash val="solid"/>
            <a:round/>
            <a:headEnd/>
            <a:tailEnd/>
          </a:ln>
        </p:spPr>
        <p:txBody>
          <a:bodyPr/>
          <a:lstStyle/>
          <a:p>
            <a:endParaRPr lang="en-US"/>
          </a:p>
        </p:txBody>
      </p:sp>
      <p:sp>
        <p:nvSpPr>
          <p:cNvPr id="20" name="Oval 5">
            <a:extLst>
              <a:ext uri="{FF2B5EF4-FFF2-40B4-BE49-F238E27FC236}">
                <a16:creationId xmlns:a16="http://schemas.microsoft.com/office/drawing/2014/main" id="{229A8BD3-9FE8-4FEB-B4F0-9E29770D31AB}"/>
              </a:ext>
            </a:extLst>
          </p:cNvPr>
          <p:cNvSpPr>
            <a:spLocks noChangeArrowheads="1"/>
          </p:cNvSpPr>
          <p:nvPr/>
        </p:nvSpPr>
        <p:spPr bwMode="auto">
          <a:xfrm>
            <a:off x="3658788" y="1166620"/>
            <a:ext cx="5077086" cy="2019117"/>
          </a:xfrm>
          <a:prstGeom prst="ellipse">
            <a:avLst/>
          </a:prstGeom>
          <a:solidFill>
            <a:srgbClr val="FEF930"/>
          </a:solidFill>
          <a:ln w="12699">
            <a:solidFill>
              <a:srgbClr val="FFFF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buNone/>
            </a:pPr>
            <a:endParaRPr lang="fr-FR" sz="1200" b="0" i="0" dirty="0">
              <a:solidFill>
                <a:srgbClr val="000000"/>
              </a:solidFill>
              <a:effectLst/>
            </a:endParaRPr>
          </a:p>
        </p:txBody>
      </p:sp>
      <p:pic>
        <p:nvPicPr>
          <p:cNvPr id="4" name="Image 3">
            <a:extLst>
              <a:ext uri="{FF2B5EF4-FFF2-40B4-BE49-F238E27FC236}">
                <a16:creationId xmlns:a16="http://schemas.microsoft.com/office/drawing/2014/main" id="{5F406C10-D6D4-4E67-8E8E-1CF92E478F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96701" y="1231389"/>
            <a:ext cx="2328664" cy="2004892"/>
          </a:xfrm>
          <a:prstGeom prst="rect">
            <a:avLst/>
          </a:prstGeom>
        </p:spPr>
      </p:pic>
      <p:sp>
        <p:nvSpPr>
          <p:cNvPr id="8" name="ZoneTexte 7">
            <a:extLst>
              <a:ext uri="{FF2B5EF4-FFF2-40B4-BE49-F238E27FC236}">
                <a16:creationId xmlns:a16="http://schemas.microsoft.com/office/drawing/2014/main" id="{623352CF-8A75-46D0-B438-4C8BE9EC7FD8}"/>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pic>
        <p:nvPicPr>
          <p:cNvPr id="9" name="Image 8">
            <a:extLst>
              <a:ext uri="{FF2B5EF4-FFF2-40B4-BE49-F238E27FC236}">
                <a16:creationId xmlns:a16="http://schemas.microsoft.com/office/drawing/2014/main" id="{3BC91FD9-44C3-414E-92D5-42671937AD53}"/>
              </a:ext>
            </a:extLst>
          </p:cNvPr>
          <p:cNvPicPr>
            <a:picLocks noChangeAspect="1"/>
          </p:cNvPicPr>
          <p:nvPr/>
        </p:nvPicPr>
        <p:blipFill>
          <a:blip r:embed="rId4"/>
          <a:stretch>
            <a:fillRect/>
          </a:stretch>
        </p:blipFill>
        <p:spPr>
          <a:xfrm>
            <a:off x="1283823" y="608129"/>
            <a:ext cx="383032" cy="600274"/>
          </a:xfrm>
          <a:prstGeom prst="rect">
            <a:avLst/>
          </a:prstGeom>
        </p:spPr>
      </p:pic>
      <p:pic>
        <p:nvPicPr>
          <p:cNvPr id="10" name="Image 9">
            <a:extLst>
              <a:ext uri="{FF2B5EF4-FFF2-40B4-BE49-F238E27FC236}">
                <a16:creationId xmlns:a16="http://schemas.microsoft.com/office/drawing/2014/main" id="{6612E899-937F-4AB0-82A0-2F89B6DE5635}"/>
              </a:ext>
            </a:extLst>
          </p:cNvPr>
          <p:cNvPicPr>
            <a:picLocks noChangeAspect="1"/>
          </p:cNvPicPr>
          <p:nvPr/>
        </p:nvPicPr>
        <p:blipFill>
          <a:blip r:embed="rId5"/>
          <a:stretch>
            <a:fillRect/>
          </a:stretch>
        </p:blipFill>
        <p:spPr>
          <a:xfrm>
            <a:off x="8197225" y="592534"/>
            <a:ext cx="445078" cy="557831"/>
          </a:xfrm>
          <a:prstGeom prst="rect">
            <a:avLst/>
          </a:prstGeom>
        </p:spPr>
      </p:pic>
      <p:sp>
        <p:nvSpPr>
          <p:cNvPr id="11" name="ZoneTexte 10">
            <a:extLst>
              <a:ext uri="{FF2B5EF4-FFF2-40B4-BE49-F238E27FC236}">
                <a16:creationId xmlns:a16="http://schemas.microsoft.com/office/drawing/2014/main" id="{92A8FCDC-0ABD-414E-8A69-E71C58750A92}"/>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C1.1</a:t>
            </a:r>
          </a:p>
        </p:txBody>
      </p:sp>
      <p:sp>
        <p:nvSpPr>
          <p:cNvPr id="12" name="Rectangle : carré corné 11">
            <a:extLst>
              <a:ext uri="{FF2B5EF4-FFF2-40B4-BE49-F238E27FC236}">
                <a16:creationId xmlns:a16="http://schemas.microsoft.com/office/drawing/2014/main" id="{4E30CBE2-CA88-491D-95E1-12589F22A79E}"/>
              </a:ext>
            </a:extLst>
          </p:cNvPr>
          <p:cNvSpPr/>
          <p:nvPr/>
        </p:nvSpPr>
        <p:spPr>
          <a:xfrm rot="21097482">
            <a:off x="437443" y="2896390"/>
            <a:ext cx="2195776" cy="122413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Savoir C1.S14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communication professionnelle orale et écrite</a:t>
            </a:r>
          </a:p>
        </p:txBody>
      </p:sp>
      <p:sp>
        <p:nvSpPr>
          <p:cNvPr id="14" name="ZoneTexte 13">
            <a:extLst>
              <a:ext uri="{FF2B5EF4-FFF2-40B4-BE49-F238E27FC236}">
                <a16:creationId xmlns:a16="http://schemas.microsoft.com/office/drawing/2014/main" id="{EEDE729F-9F81-4AF3-8C68-F3AAEED12B68}"/>
              </a:ext>
            </a:extLst>
          </p:cNvPr>
          <p:cNvSpPr txBox="1"/>
          <p:nvPr/>
        </p:nvSpPr>
        <p:spPr>
          <a:xfrm>
            <a:off x="4099436" y="1516812"/>
            <a:ext cx="4663281" cy="13542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sng"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Limites</a:t>
            </a:r>
            <a:r>
              <a:rPr kumimoji="0" lang="fr-F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Les composantes de la communication (acteurs, canal)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 contexte de la communication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Le contenu du message (qualité, argumentation)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p>
        </p:txBody>
      </p:sp>
      <p:pic>
        <p:nvPicPr>
          <p:cNvPr id="15" name="Image 14">
            <a:extLst>
              <a:ext uri="{FF2B5EF4-FFF2-40B4-BE49-F238E27FC236}">
                <a16:creationId xmlns:a16="http://schemas.microsoft.com/office/drawing/2014/main" id="{F06D6FFA-7B6E-4C1F-99A4-C3914B6C5F45}"/>
              </a:ext>
            </a:extLst>
          </p:cNvPr>
          <p:cNvPicPr>
            <a:picLocks noChangeAspect="1"/>
          </p:cNvPicPr>
          <p:nvPr/>
        </p:nvPicPr>
        <p:blipFill>
          <a:blip r:embed="rId6"/>
          <a:stretch>
            <a:fillRect/>
          </a:stretch>
        </p:blipFill>
        <p:spPr>
          <a:xfrm>
            <a:off x="4155347" y="1981444"/>
            <a:ext cx="285748" cy="180974"/>
          </a:xfrm>
          <a:prstGeom prst="rect">
            <a:avLst/>
          </a:prstGeom>
        </p:spPr>
      </p:pic>
      <p:pic>
        <p:nvPicPr>
          <p:cNvPr id="16" name="Image 15">
            <a:extLst>
              <a:ext uri="{FF2B5EF4-FFF2-40B4-BE49-F238E27FC236}">
                <a16:creationId xmlns:a16="http://schemas.microsoft.com/office/drawing/2014/main" id="{602745BC-BF8A-4BD3-833D-80530C9D2B01}"/>
              </a:ext>
            </a:extLst>
          </p:cNvPr>
          <p:cNvPicPr>
            <a:picLocks noChangeAspect="1"/>
          </p:cNvPicPr>
          <p:nvPr/>
        </p:nvPicPr>
        <p:blipFill>
          <a:blip r:embed="rId6"/>
          <a:stretch>
            <a:fillRect/>
          </a:stretch>
        </p:blipFill>
        <p:spPr>
          <a:xfrm>
            <a:off x="4155347" y="2203146"/>
            <a:ext cx="285748" cy="180974"/>
          </a:xfrm>
          <a:prstGeom prst="rect">
            <a:avLst/>
          </a:prstGeom>
        </p:spPr>
      </p:pic>
      <p:pic>
        <p:nvPicPr>
          <p:cNvPr id="17" name="Image 16">
            <a:extLst>
              <a:ext uri="{FF2B5EF4-FFF2-40B4-BE49-F238E27FC236}">
                <a16:creationId xmlns:a16="http://schemas.microsoft.com/office/drawing/2014/main" id="{9BDC0C7D-3CEB-4C5D-A497-C3747A0D0762}"/>
              </a:ext>
            </a:extLst>
          </p:cNvPr>
          <p:cNvPicPr>
            <a:picLocks noChangeAspect="1"/>
          </p:cNvPicPr>
          <p:nvPr/>
        </p:nvPicPr>
        <p:blipFill>
          <a:blip r:embed="rId6"/>
          <a:stretch>
            <a:fillRect/>
          </a:stretch>
        </p:blipFill>
        <p:spPr>
          <a:xfrm>
            <a:off x="4155347" y="2431690"/>
            <a:ext cx="285748" cy="180974"/>
          </a:xfrm>
          <a:prstGeom prst="rect">
            <a:avLst/>
          </a:prstGeom>
        </p:spPr>
      </p:pic>
      <p:pic>
        <p:nvPicPr>
          <p:cNvPr id="18" name="Image 17">
            <a:extLst>
              <a:ext uri="{FF2B5EF4-FFF2-40B4-BE49-F238E27FC236}">
                <a16:creationId xmlns:a16="http://schemas.microsoft.com/office/drawing/2014/main" id="{2ADD2826-0851-4DC6-A557-85C5C2E8F1CA}"/>
              </a:ext>
            </a:extLst>
          </p:cNvPr>
          <p:cNvPicPr>
            <a:picLocks noChangeAspect="1"/>
          </p:cNvPicPr>
          <p:nvPr/>
        </p:nvPicPr>
        <p:blipFill>
          <a:blip r:embed="rId6"/>
          <a:stretch>
            <a:fillRect/>
          </a:stretch>
        </p:blipFill>
        <p:spPr>
          <a:xfrm>
            <a:off x="4155347" y="2662228"/>
            <a:ext cx="285748" cy="180974"/>
          </a:xfrm>
          <a:prstGeom prst="rect">
            <a:avLst/>
          </a:prstGeom>
        </p:spPr>
      </p:pic>
      <p:pic>
        <p:nvPicPr>
          <p:cNvPr id="3074" name="Picture 2" descr="5 astuces pour une communication orale convaincante et naturelle. (5/6)">
            <a:extLst>
              <a:ext uri="{FF2B5EF4-FFF2-40B4-BE49-F238E27FC236}">
                <a16:creationId xmlns:a16="http://schemas.microsoft.com/office/drawing/2014/main" id="{00D48ABC-B5A0-4EC9-BB50-235F6421D0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4550" y="3512605"/>
            <a:ext cx="1732661" cy="11551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ommunication écrite | Leadership et Communication">
            <a:extLst>
              <a:ext uri="{FF2B5EF4-FFF2-40B4-BE49-F238E27FC236}">
                <a16:creationId xmlns:a16="http://schemas.microsoft.com/office/drawing/2014/main" id="{9363AF6B-3E80-411B-BC1C-7DFBF52861F6}"/>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73117">
            <a:off x="6451748" y="3206951"/>
            <a:ext cx="2672506" cy="928094"/>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avec coins rognés en diagonale 10">
            <a:extLst>
              <a:ext uri="{FF2B5EF4-FFF2-40B4-BE49-F238E27FC236}">
                <a16:creationId xmlns:a16="http://schemas.microsoft.com/office/drawing/2014/main" id="{D6FD0E9F-D8DE-4EB0-A51E-754404A64ED3}"/>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a:t>
            </a:r>
          </a:p>
        </p:txBody>
      </p:sp>
      <p:grpSp>
        <p:nvGrpSpPr>
          <p:cNvPr id="22" name="Group 49">
            <a:extLst>
              <a:ext uri="{FF2B5EF4-FFF2-40B4-BE49-F238E27FC236}">
                <a16:creationId xmlns:a16="http://schemas.microsoft.com/office/drawing/2014/main" id="{97E0A44B-6E91-47D0-A615-C327E06A5EEE}"/>
              </a:ext>
            </a:extLst>
          </p:cNvPr>
          <p:cNvGrpSpPr>
            <a:grpSpLocks/>
          </p:cNvGrpSpPr>
          <p:nvPr/>
        </p:nvGrpSpPr>
        <p:grpSpPr bwMode="auto">
          <a:xfrm>
            <a:off x="2857864" y="3879128"/>
            <a:ext cx="994074" cy="640905"/>
            <a:chOff x="462" y="3119"/>
            <a:chExt cx="1553" cy="1104"/>
          </a:xfrm>
        </p:grpSpPr>
        <p:grpSp>
          <p:nvGrpSpPr>
            <p:cNvPr id="23" name="Group 9">
              <a:extLst>
                <a:ext uri="{FF2B5EF4-FFF2-40B4-BE49-F238E27FC236}">
                  <a16:creationId xmlns:a16="http://schemas.microsoft.com/office/drawing/2014/main" id="{8DC3DDC3-F5C1-451A-A840-634E23F000DB}"/>
                </a:ext>
              </a:extLst>
            </p:cNvPr>
            <p:cNvGrpSpPr>
              <a:grpSpLocks/>
            </p:cNvGrpSpPr>
            <p:nvPr/>
          </p:nvGrpSpPr>
          <p:grpSpPr bwMode="auto">
            <a:xfrm>
              <a:off x="462" y="3867"/>
              <a:ext cx="1553" cy="356"/>
              <a:chOff x="462" y="3867"/>
              <a:chExt cx="1553" cy="356"/>
            </a:xfrm>
          </p:grpSpPr>
          <p:sp>
            <p:nvSpPr>
              <p:cNvPr id="63" name="Freeform 6">
                <a:extLst>
                  <a:ext uri="{FF2B5EF4-FFF2-40B4-BE49-F238E27FC236}">
                    <a16:creationId xmlns:a16="http://schemas.microsoft.com/office/drawing/2014/main" id="{E1C07F53-A408-42C9-8428-AB707993578F}"/>
                  </a:ext>
                </a:extLst>
              </p:cNvPr>
              <p:cNvSpPr>
                <a:spLocks/>
              </p:cNvSpPr>
              <p:nvPr/>
            </p:nvSpPr>
            <p:spPr bwMode="auto">
              <a:xfrm>
                <a:off x="462" y="3867"/>
                <a:ext cx="1553" cy="256"/>
              </a:xfrm>
              <a:custGeom>
                <a:avLst/>
                <a:gdLst>
                  <a:gd name="T0" fmla="*/ 0 w 1553"/>
                  <a:gd name="T1" fmla="*/ 85 h 256"/>
                  <a:gd name="T2" fmla="*/ 812 w 1553"/>
                  <a:gd name="T3" fmla="*/ 0 h 256"/>
                  <a:gd name="T4" fmla="*/ 1552 w 1553"/>
                  <a:gd name="T5" fmla="*/ 128 h 256"/>
                  <a:gd name="T6" fmla="*/ 669 w 1553"/>
                  <a:gd name="T7" fmla="*/ 255 h 256"/>
                  <a:gd name="T8" fmla="*/ 0 w 1553"/>
                  <a:gd name="T9" fmla="*/ 85 h 256"/>
                  <a:gd name="T10" fmla="*/ 0 60000 65536"/>
                  <a:gd name="T11" fmla="*/ 0 60000 65536"/>
                  <a:gd name="T12" fmla="*/ 0 60000 65536"/>
                  <a:gd name="T13" fmla="*/ 0 60000 65536"/>
                  <a:gd name="T14" fmla="*/ 0 60000 65536"/>
                  <a:gd name="T15" fmla="*/ 0 w 1553"/>
                  <a:gd name="T16" fmla="*/ 0 h 256"/>
                  <a:gd name="T17" fmla="*/ 1553 w 1553"/>
                  <a:gd name="T18" fmla="*/ 256 h 256"/>
                </a:gdLst>
                <a:ahLst/>
                <a:cxnLst>
                  <a:cxn ang="T10">
                    <a:pos x="T0" y="T1"/>
                  </a:cxn>
                  <a:cxn ang="T11">
                    <a:pos x="T2" y="T3"/>
                  </a:cxn>
                  <a:cxn ang="T12">
                    <a:pos x="T4" y="T5"/>
                  </a:cxn>
                  <a:cxn ang="T13">
                    <a:pos x="T6" y="T7"/>
                  </a:cxn>
                  <a:cxn ang="T14">
                    <a:pos x="T8" y="T9"/>
                  </a:cxn>
                </a:cxnLst>
                <a:rect l="T15" t="T16" r="T17" b="T18"/>
                <a:pathLst>
                  <a:path w="1553" h="256">
                    <a:moveTo>
                      <a:pt x="0" y="85"/>
                    </a:moveTo>
                    <a:lnTo>
                      <a:pt x="812" y="0"/>
                    </a:lnTo>
                    <a:lnTo>
                      <a:pt x="1552" y="128"/>
                    </a:lnTo>
                    <a:lnTo>
                      <a:pt x="669" y="255"/>
                    </a:lnTo>
                    <a:lnTo>
                      <a:pt x="0" y="85"/>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64" name="Freeform 7">
                <a:extLst>
                  <a:ext uri="{FF2B5EF4-FFF2-40B4-BE49-F238E27FC236}">
                    <a16:creationId xmlns:a16="http://schemas.microsoft.com/office/drawing/2014/main" id="{1852182C-9EEE-486C-B645-51065BFB75BA}"/>
                  </a:ext>
                </a:extLst>
              </p:cNvPr>
              <p:cNvSpPr>
                <a:spLocks/>
              </p:cNvSpPr>
              <p:nvPr/>
            </p:nvSpPr>
            <p:spPr bwMode="auto">
              <a:xfrm>
                <a:off x="462" y="3952"/>
                <a:ext cx="670" cy="271"/>
              </a:xfrm>
              <a:custGeom>
                <a:avLst/>
                <a:gdLst>
                  <a:gd name="T0" fmla="*/ 0 w 670"/>
                  <a:gd name="T1" fmla="*/ 0 h 271"/>
                  <a:gd name="T2" fmla="*/ 669 w 670"/>
                  <a:gd name="T3" fmla="*/ 170 h 271"/>
                  <a:gd name="T4" fmla="*/ 669 w 670"/>
                  <a:gd name="T5" fmla="*/ 270 h 271"/>
                  <a:gd name="T6" fmla="*/ 0 w 670"/>
                  <a:gd name="T7" fmla="*/ 71 h 271"/>
                  <a:gd name="T8" fmla="*/ 0 w 670"/>
                  <a:gd name="T9" fmla="*/ 0 h 271"/>
                  <a:gd name="T10" fmla="*/ 0 60000 65536"/>
                  <a:gd name="T11" fmla="*/ 0 60000 65536"/>
                  <a:gd name="T12" fmla="*/ 0 60000 65536"/>
                  <a:gd name="T13" fmla="*/ 0 60000 65536"/>
                  <a:gd name="T14" fmla="*/ 0 60000 65536"/>
                  <a:gd name="T15" fmla="*/ 0 w 670"/>
                  <a:gd name="T16" fmla="*/ 0 h 271"/>
                  <a:gd name="T17" fmla="*/ 670 w 670"/>
                  <a:gd name="T18" fmla="*/ 271 h 271"/>
                </a:gdLst>
                <a:ahLst/>
                <a:cxnLst>
                  <a:cxn ang="T10">
                    <a:pos x="T0" y="T1"/>
                  </a:cxn>
                  <a:cxn ang="T11">
                    <a:pos x="T2" y="T3"/>
                  </a:cxn>
                  <a:cxn ang="T12">
                    <a:pos x="T4" y="T5"/>
                  </a:cxn>
                  <a:cxn ang="T13">
                    <a:pos x="T6" y="T7"/>
                  </a:cxn>
                  <a:cxn ang="T14">
                    <a:pos x="T8" y="T9"/>
                  </a:cxn>
                </a:cxnLst>
                <a:rect l="T15" t="T16" r="T17" b="T18"/>
                <a:pathLst>
                  <a:path w="670" h="271">
                    <a:moveTo>
                      <a:pt x="0" y="0"/>
                    </a:moveTo>
                    <a:lnTo>
                      <a:pt x="669" y="170"/>
                    </a:lnTo>
                    <a:lnTo>
                      <a:pt x="669" y="270"/>
                    </a:lnTo>
                    <a:lnTo>
                      <a:pt x="0" y="71"/>
                    </a:lnTo>
                    <a:lnTo>
                      <a:pt x="0" y="0"/>
                    </a:lnTo>
                  </a:path>
                </a:pathLst>
              </a:custGeom>
              <a:solidFill>
                <a:srgbClr val="808080"/>
              </a:solidFill>
              <a:ln w="12699" cap="rnd" cmpd="sng">
                <a:solidFill>
                  <a:srgbClr val="000000"/>
                </a:solidFill>
                <a:prstDash val="solid"/>
                <a:round/>
                <a:headEnd/>
                <a:tailEnd/>
              </a:ln>
            </p:spPr>
            <p:txBody>
              <a:bodyPr/>
              <a:lstStyle/>
              <a:p>
                <a:endParaRPr lang="en-US"/>
              </a:p>
            </p:txBody>
          </p:sp>
          <p:sp>
            <p:nvSpPr>
              <p:cNvPr id="65" name="Freeform 8">
                <a:extLst>
                  <a:ext uri="{FF2B5EF4-FFF2-40B4-BE49-F238E27FC236}">
                    <a16:creationId xmlns:a16="http://schemas.microsoft.com/office/drawing/2014/main" id="{6E0AEC32-D29A-4422-B661-F11BA770D715}"/>
                  </a:ext>
                </a:extLst>
              </p:cNvPr>
              <p:cNvSpPr>
                <a:spLocks/>
              </p:cNvSpPr>
              <p:nvPr/>
            </p:nvSpPr>
            <p:spPr bwMode="auto">
              <a:xfrm>
                <a:off x="1131" y="3995"/>
                <a:ext cx="884" cy="228"/>
              </a:xfrm>
              <a:custGeom>
                <a:avLst/>
                <a:gdLst>
                  <a:gd name="T0" fmla="*/ 0 w 884"/>
                  <a:gd name="T1" fmla="*/ 227 h 228"/>
                  <a:gd name="T2" fmla="*/ 0 w 884"/>
                  <a:gd name="T3" fmla="*/ 127 h 228"/>
                  <a:gd name="T4" fmla="*/ 883 w 884"/>
                  <a:gd name="T5" fmla="*/ 0 h 228"/>
                  <a:gd name="T6" fmla="*/ 883 w 884"/>
                  <a:gd name="T7" fmla="*/ 71 h 228"/>
                  <a:gd name="T8" fmla="*/ 0 w 884"/>
                  <a:gd name="T9" fmla="*/ 227 h 228"/>
                  <a:gd name="T10" fmla="*/ 0 60000 65536"/>
                  <a:gd name="T11" fmla="*/ 0 60000 65536"/>
                  <a:gd name="T12" fmla="*/ 0 60000 65536"/>
                  <a:gd name="T13" fmla="*/ 0 60000 65536"/>
                  <a:gd name="T14" fmla="*/ 0 60000 65536"/>
                  <a:gd name="T15" fmla="*/ 0 w 884"/>
                  <a:gd name="T16" fmla="*/ 0 h 228"/>
                  <a:gd name="T17" fmla="*/ 884 w 884"/>
                  <a:gd name="T18" fmla="*/ 228 h 228"/>
                </a:gdLst>
                <a:ahLst/>
                <a:cxnLst>
                  <a:cxn ang="T10">
                    <a:pos x="T0" y="T1"/>
                  </a:cxn>
                  <a:cxn ang="T11">
                    <a:pos x="T2" y="T3"/>
                  </a:cxn>
                  <a:cxn ang="T12">
                    <a:pos x="T4" y="T5"/>
                  </a:cxn>
                  <a:cxn ang="T13">
                    <a:pos x="T6" y="T7"/>
                  </a:cxn>
                  <a:cxn ang="T14">
                    <a:pos x="T8" y="T9"/>
                  </a:cxn>
                </a:cxnLst>
                <a:rect l="T15" t="T16" r="T17" b="T18"/>
                <a:pathLst>
                  <a:path w="884" h="228">
                    <a:moveTo>
                      <a:pt x="0" y="227"/>
                    </a:moveTo>
                    <a:lnTo>
                      <a:pt x="0" y="127"/>
                    </a:lnTo>
                    <a:lnTo>
                      <a:pt x="883" y="0"/>
                    </a:lnTo>
                    <a:lnTo>
                      <a:pt x="883" y="71"/>
                    </a:lnTo>
                    <a:lnTo>
                      <a:pt x="0" y="227"/>
                    </a:lnTo>
                  </a:path>
                </a:pathLst>
              </a:custGeom>
              <a:solidFill>
                <a:srgbClr val="A0A0A0"/>
              </a:solidFill>
              <a:ln w="12699" cap="rnd" cmpd="sng">
                <a:solidFill>
                  <a:srgbClr val="000000"/>
                </a:solidFill>
                <a:prstDash val="solid"/>
                <a:round/>
                <a:headEnd/>
                <a:tailEnd/>
              </a:ln>
            </p:spPr>
            <p:txBody>
              <a:bodyPr/>
              <a:lstStyle/>
              <a:p>
                <a:endParaRPr lang="en-US"/>
              </a:p>
            </p:txBody>
          </p:sp>
        </p:grpSp>
        <p:sp>
          <p:nvSpPr>
            <p:cNvPr id="24" name="Oval 10">
              <a:extLst>
                <a:ext uri="{FF2B5EF4-FFF2-40B4-BE49-F238E27FC236}">
                  <a16:creationId xmlns:a16="http://schemas.microsoft.com/office/drawing/2014/main" id="{B0E6B59C-2AE7-4CD5-ACA4-F3C77AD9DBF2}"/>
                </a:ext>
              </a:extLst>
            </p:cNvPr>
            <p:cNvSpPr>
              <a:spLocks noChangeArrowheads="1"/>
            </p:cNvSpPr>
            <p:nvPr/>
          </p:nvSpPr>
          <p:spPr bwMode="auto">
            <a:xfrm>
              <a:off x="1107" y="3119"/>
              <a:ext cx="533" cy="517"/>
            </a:xfrm>
            <a:prstGeom prst="ellipse">
              <a:avLst/>
            </a:prstGeom>
            <a:solidFill>
              <a:srgbClr val="FFFFFF"/>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nvGrpSpPr>
            <p:cNvPr id="25" name="Group 19">
              <a:extLst>
                <a:ext uri="{FF2B5EF4-FFF2-40B4-BE49-F238E27FC236}">
                  <a16:creationId xmlns:a16="http://schemas.microsoft.com/office/drawing/2014/main" id="{3E3AAE63-6722-4FBC-8DF8-C5694D3839A2}"/>
                </a:ext>
              </a:extLst>
            </p:cNvPr>
            <p:cNvGrpSpPr>
              <a:grpSpLocks/>
            </p:cNvGrpSpPr>
            <p:nvPr/>
          </p:nvGrpSpPr>
          <p:grpSpPr bwMode="auto">
            <a:xfrm>
              <a:off x="818" y="3427"/>
              <a:ext cx="385" cy="540"/>
              <a:chOff x="818" y="3427"/>
              <a:chExt cx="385" cy="540"/>
            </a:xfrm>
          </p:grpSpPr>
          <p:sp>
            <p:nvSpPr>
              <p:cNvPr id="55" name="Freeform 11">
                <a:extLst>
                  <a:ext uri="{FF2B5EF4-FFF2-40B4-BE49-F238E27FC236}">
                    <a16:creationId xmlns:a16="http://schemas.microsoft.com/office/drawing/2014/main" id="{B9983239-9D77-4770-ACBA-095A634F9AE0}"/>
                  </a:ext>
                </a:extLst>
              </p:cNvPr>
              <p:cNvSpPr>
                <a:spLocks/>
              </p:cNvSpPr>
              <p:nvPr/>
            </p:nvSpPr>
            <p:spPr bwMode="auto">
              <a:xfrm>
                <a:off x="875" y="3427"/>
                <a:ext cx="328" cy="540"/>
              </a:xfrm>
              <a:custGeom>
                <a:avLst/>
                <a:gdLst>
                  <a:gd name="T0" fmla="*/ 71 w 328"/>
                  <a:gd name="T1" fmla="*/ 114 h 540"/>
                  <a:gd name="T2" fmla="*/ 100 w 328"/>
                  <a:gd name="T3" fmla="*/ 185 h 540"/>
                  <a:gd name="T4" fmla="*/ 0 w 328"/>
                  <a:gd name="T5" fmla="*/ 539 h 540"/>
                  <a:gd name="T6" fmla="*/ 327 w 328"/>
                  <a:gd name="T7" fmla="*/ 497 h 540"/>
                  <a:gd name="T8" fmla="*/ 171 w 328"/>
                  <a:gd name="T9" fmla="*/ 156 h 540"/>
                  <a:gd name="T10" fmla="*/ 270 w 328"/>
                  <a:gd name="T11" fmla="*/ 71 h 540"/>
                  <a:gd name="T12" fmla="*/ 228 w 328"/>
                  <a:gd name="T13" fmla="*/ 0 h 540"/>
                  <a:gd name="T14" fmla="*/ 71 w 328"/>
                  <a:gd name="T15" fmla="*/ 114 h 540"/>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0"/>
                  <a:gd name="T26" fmla="*/ 328 w 328"/>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0">
                    <a:moveTo>
                      <a:pt x="71" y="114"/>
                    </a:moveTo>
                    <a:lnTo>
                      <a:pt x="100" y="185"/>
                    </a:lnTo>
                    <a:lnTo>
                      <a:pt x="0" y="539"/>
                    </a:lnTo>
                    <a:lnTo>
                      <a:pt x="327" y="497"/>
                    </a:lnTo>
                    <a:lnTo>
                      <a:pt x="171" y="156"/>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sp>
            <p:nvSpPr>
              <p:cNvPr id="56" name="Oval 12">
                <a:extLst>
                  <a:ext uri="{FF2B5EF4-FFF2-40B4-BE49-F238E27FC236}">
                    <a16:creationId xmlns:a16="http://schemas.microsoft.com/office/drawing/2014/main" id="{518EFDFC-3B30-4F04-A69B-B7AEABDE5E44}"/>
                  </a:ext>
                </a:extLst>
              </p:cNvPr>
              <p:cNvSpPr>
                <a:spLocks noChangeArrowheads="1"/>
              </p:cNvSpPr>
              <p:nvPr/>
            </p:nvSpPr>
            <p:spPr bwMode="auto">
              <a:xfrm>
                <a:off x="989" y="3527"/>
                <a:ext cx="43" cy="56"/>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7" name="Oval 13">
                <a:extLst>
                  <a:ext uri="{FF2B5EF4-FFF2-40B4-BE49-F238E27FC236}">
                    <a16:creationId xmlns:a16="http://schemas.microsoft.com/office/drawing/2014/main" id="{61DC53E7-6B9D-4720-8AAB-91F92D08D680}"/>
                  </a:ext>
                </a:extLst>
              </p:cNvPr>
              <p:cNvSpPr>
                <a:spLocks noChangeArrowheads="1"/>
              </p:cNvSpPr>
              <p:nvPr/>
            </p:nvSpPr>
            <p:spPr bwMode="auto">
              <a:xfrm>
                <a:off x="1060" y="3470"/>
                <a:ext cx="43" cy="57"/>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8" name="Freeform 14">
                <a:extLst>
                  <a:ext uri="{FF2B5EF4-FFF2-40B4-BE49-F238E27FC236}">
                    <a16:creationId xmlns:a16="http://schemas.microsoft.com/office/drawing/2014/main" id="{B7ED7FB2-EC60-48AB-970C-DB512039401E}"/>
                  </a:ext>
                </a:extLst>
              </p:cNvPr>
              <p:cNvSpPr>
                <a:spLocks/>
              </p:cNvSpPr>
              <p:nvPr/>
            </p:nvSpPr>
            <p:spPr bwMode="auto">
              <a:xfrm>
                <a:off x="889" y="3427"/>
                <a:ext cx="215" cy="115"/>
              </a:xfrm>
              <a:custGeom>
                <a:avLst/>
                <a:gdLst>
                  <a:gd name="T0" fmla="*/ 57 w 215"/>
                  <a:gd name="T1" fmla="*/ 114 h 115"/>
                  <a:gd name="T2" fmla="*/ 214 w 215"/>
                  <a:gd name="T3" fmla="*/ 0 h 115"/>
                  <a:gd name="T4" fmla="*/ 157 w 215"/>
                  <a:gd name="T5" fmla="*/ 0 h 115"/>
                  <a:gd name="T6" fmla="*/ 0 w 215"/>
                  <a:gd name="T7" fmla="*/ 114 h 115"/>
                  <a:gd name="T8" fmla="*/ 57 w 215"/>
                  <a:gd name="T9" fmla="*/ 114 h 115"/>
                  <a:gd name="T10" fmla="*/ 0 60000 65536"/>
                  <a:gd name="T11" fmla="*/ 0 60000 65536"/>
                  <a:gd name="T12" fmla="*/ 0 60000 65536"/>
                  <a:gd name="T13" fmla="*/ 0 60000 65536"/>
                  <a:gd name="T14" fmla="*/ 0 60000 65536"/>
                  <a:gd name="T15" fmla="*/ 0 w 215"/>
                  <a:gd name="T16" fmla="*/ 0 h 115"/>
                  <a:gd name="T17" fmla="*/ 215 w 215"/>
                  <a:gd name="T18" fmla="*/ 115 h 115"/>
                </a:gdLst>
                <a:ahLst/>
                <a:cxnLst>
                  <a:cxn ang="T10">
                    <a:pos x="T0" y="T1"/>
                  </a:cxn>
                  <a:cxn ang="T11">
                    <a:pos x="T2" y="T3"/>
                  </a:cxn>
                  <a:cxn ang="T12">
                    <a:pos x="T4" y="T5"/>
                  </a:cxn>
                  <a:cxn ang="T13">
                    <a:pos x="T6" y="T7"/>
                  </a:cxn>
                  <a:cxn ang="T14">
                    <a:pos x="T8" y="T9"/>
                  </a:cxn>
                </a:cxnLst>
                <a:rect l="T15" t="T16" r="T17" b="T18"/>
                <a:pathLst>
                  <a:path w="215" h="115">
                    <a:moveTo>
                      <a:pt x="57" y="114"/>
                    </a:moveTo>
                    <a:lnTo>
                      <a:pt x="214" y="0"/>
                    </a:lnTo>
                    <a:lnTo>
                      <a:pt x="157" y="0"/>
                    </a:lnTo>
                    <a:lnTo>
                      <a:pt x="0" y="114"/>
                    </a:lnTo>
                    <a:lnTo>
                      <a:pt x="57" y="114"/>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9" name="Freeform 15">
                <a:extLst>
                  <a:ext uri="{FF2B5EF4-FFF2-40B4-BE49-F238E27FC236}">
                    <a16:creationId xmlns:a16="http://schemas.microsoft.com/office/drawing/2014/main" id="{AF98D728-753B-463C-80E2-91E49B6EF879}"/>
                  </a:ext>
                </a:extLst>
              </p:cNvPr>
              <p:cNvSpPr>
                <a:spLocks/>
              </p:cNvSpPr>
              <p:nvPr/>
            </p:nvSpPr>
            <p:spPr bwMode="auto">
              <a:xfrm>
                <a:off x="889" y="3541"/>
                <a:ext cx="87" cy="72"/>
              </a:xfrm>
              <a:custGeom>
                <a:avLst/>
                <a:gdLst>
                  <a:gd name="T0" fmla="*/ 0 w 87"/>
                  <a:gd name="T1" fmla="*/ 0 h 72"/>
                  <a:gd name="T2" fmla="*/ 57 w 87"/>
                  <a:gd name="T3" fmla="*/ 0 h 72"/>
                  <a:gd name="T4" fmla="*/ 86 w 87"/>
                  <a:gd name="T5" fmla="*/ 71 h 72"/>
                  <a:gd name="T6" fmla="*/ 43 w 87"/>
                  <a:gd name="T7" fmla="*/ 56 h 72"/>
                  <a:gd name="T8" fmla="*/ 0 w 87"/>
                  <a:gd name="T9" fmla="*/ 0 h 72"/>
                  <a:gd name="T10" fmla="*/ 0 60000 65536"/>
                  <a:gd name="T11" fmla="*/ 0 60000 65536"/>
                  <a:gd name="T12" fmla="*/ 0 60000 65536"/>
                  <a:gd name="T13" fmla="*/ 0 60000 65536"/>
                  <a:gd name="T14" fmla="*/ 0 60000 65536"/>
                  <a:gd name="T15" fmla="*/ 0 w 87"/>
                  <a:gd name="T16" fmla="*/ 0 h 72"/>
                  <a:gd name="T17" fmla="*/ 87 w 87"/>
                  <a:gd name="T18" fmla="*/ 72 h 72"/>
                </a:gdLst>
                <a:ahLst/>
                <a:cxnLst>
                  <a:cxn ang="T10">
                    <a:pos x="T0" y="T1"/>
                  </a:cxn>
                  <a:cxn ang="T11">
                    <a:pos x="T2" y="T3"/>
                  </a:cxn>
                  <a:cxn ang="T12">
                    <a:pos x="T4" y="T5"/>
                  </a:cxn>
                  <a:cxn ang="T13">
                    <a:pos x="T6" y="T7"/>
                  </a:cxn>
                  <a:cxn ang="T14">
                    <a:pos x="T8" y="T9"/>
                  </a:cxn>
                </a:cxnLst>
                <a:rect l="T15" t="T16" r="T17" b="T18"/>
                <a:pathLst>
                  <a:path w="87" h="72">
                    <a:moveTo>
                      <a:pt x="0" y="0"/>
                    </a:moveTo>
                    <a:lnTo>
                      <a:pt x="57" y="0"/>
                    </a:lnTo>
                    <a:lnTo>
                      <a:pt x="86" y="71"/>
                    </a:lnTo>
                    <a:lnTo>
                      <a:pt x="43" y="56"/>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60" name="Freeform 16">
                <a:extLst>
                  <a:ext uri="{FF2B5EF4-FFF2-40B4-BE49-F238E27FC236}">
                    <a16:creationId xmlns:a16="http://schemas.microsoft.com/office/drawing/2014/main" id="{5B4462BF-D4A6-4141-AF1B-ECC5A5AB9B44}"/>
                  </a:ext>
                </a:extLst>
              </p:cNvPr>
              <p:cNvSpPr>
                <a:spLocks/>
              </p:cNvSpPr>
              <p:nvPr/>
            </p:nvSpPr>
            <p:spPr bwMode="auto">
              <a:xfrm>
                <a:off x="818" y="3597"/>
                <a:ext cx="158" cy="370"/>
              </a:xfrm>
              <a:custGeom>
                <a:avLst/>
                <a:gdLst>
                  <a:gd name="T0" fmla="*/ 114 w 158"/>
                  <a:gd name="T1" fmla="*/ 0 h 370"/>
                  <a:gd name="T2" fmla="*/ 157 w 158"/>
                  <a:gd name="T3" fmla="*/ 15 h 370"/>
                  <a:gd name="T4" fmla="*/ 57 w 158"/>
                  <a:gd name="T5" fmla="*/ 369 h 370"/>
                  <a:gd name="T6" fmla="*/ 0 w 158"/>
                  <a:gd name="T7" fmla="*/ 341 h 370"/>
                  <a:gd name="T8" fmla="*/ 114 w 158"/>
                  <a:gd name="T9" fmla="*/ 0 h 370"/>
                  <a:gd name="T10" fmla="*/ 0 60000 65536"/>
                  <a:gd name="T11" fmla="*/ 0 60000 65536"/>
                  <a:gd name="T12" fmla="*/ 0 60000 65536"/>
                  <a:gd name="T13" fmla="*/ 0 60000 65536"/>
                  <a:gd name="T14" fmla="*/ 0 60000 65536"/>
                  <a:gd name="T15" fmla="*/ 0 w 158"/>
                  <a:gd name="T16" fmla="*/ 0 h 370"/>
                  <a:gd name="T17" fmla="*/ 158 w 158"/>
                  <a:gd name="T18" fmla="*/ 370 h 370"/>
                </a:gdLst>
                <a:ahLst/>
                <a:cxnLst>
                  <a:cxn ang="T10">
                    <a:pos x="T0" y="T1"/>
                  </a:cxn>
                  <a:cxn ang="T11">
                    <a:pos x="T2" y="T3"/>
                  </a:cxn>
                  <a:cxn ang="T12">
                    <a:pos x="T4" y="T5"/>
                  </a:cxn>
                  <a:cxn ang="T13">
                    <a:pos x="T6" y="T7"/>
                  </a:cxn>
                  <a:cxn ang="T14">
                    <a:pos x="T8" y="T9"/>
                  </a:cxn>
                </a:cxnLst>
                <a:rect l="T15" t="T16" r="T17" b="T18"/>
                <a:pathLst>
                  <a:path w="158" h="370">
                    <a:moveTo>
                      <a:pt x="114" y="0"/>
                    </a:moveTo>
                    <a:lnTo>
                      <a:pt x="157" y="15"/>
                    </a:lnTo>
                    <a:lnTo>
                      <a:pt x="57" y="369"/>
                    </a:lnTo>
                    <a:lnTo>
                      <a:pt x="0" y="341"/>
                    </a:lnTo>
                    <a:lnTo>
                      <a:pt x="114" y="0"/>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61" name="Oval 17">
                <a:extLst>
                  <a:ext uri="{FF2B5EF4-FFF2-40B4-BE49-F238E27FC236}">
                    <a16:creationId xmlns:a16="http://schemas.microsoft.com/office/drawing/2014/main" id="{A8A39C18-9BEC-49F0-A3B7-9A91F75F4BDD}"/>
                  </a:ext>
                </a:extLst>
              </p:cNvPr>
              <p:cNvSpPr>
                <a:spLocks noChangeArrowheads="1"/>
              </p:cNvSpPr>
              <p:nvPr/>
            </p:nvSpPr>
            <p:spPr bwMode="auto">
              <a:xfrm>
                <a:off x="989" y="3527"/>
                <a:ext cx="43" cy="56"/>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62" name="Oval 18">
                <a:extLst>
                  <a:ext uri="{FF2B5EF4-FFF2-40B4-BE49-F238E27FC236}">
                    <a16:creationId xmlns:a16="http://schemas.microsoft.com/office/drawing/2014/main" id="{DFAD6CCF-84F8-4D7B-A258-FC7263DFE225}"/>
                  </a:ext>
                </a:extLst>
              </p:cNvPr>
              <p:cNvSpPr>
                <a:spLocks noChangeArrowheads="1"/>
              </p:cNvSpPr>
              <p:nvPr/>
            </p:nvSpPr>
            <p:spPr bwMode="auto">
              <a:xfrm>
                <a:off x="1060" y="3470"/>
                <a:ext cx="43" cy="42"/>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26" name="Freeform 20">
              <a:extLst>
                <a:ext uri="{FF2B5EF4-FFF2-40B4-BE49-F238E27FC236}">
                  <a16:creationId xmlns:a16="http://schemas.microsoft.com/office/drawing/2014/main" id="{9F771A35-B7D3-4456-BEC4-15179BD7C4FE}"/>
                </a:ext>
              </a:extLst>
            </p:cNvPr>
            <p:cNvSpPr>
              <a:spLocks/>
            </p:cNvSpPr>
            <p:nvPr/>
          </p:nvSpPr>
          <p:spPr bwMode="auto">
            <a:xfrm>
              <a:off x="861" y="3441"/>
              <a:ext cx="414" cy="441"/>
            </a:xfrm>
            <a:custGeom>
              <a:avLst/>
              <a:gdLst>
                <a:gd name="T0" fmla="*/ 398 w 414"/>
                <a:gd name="T1" fmla="*/ 440 h 441"/>
                <a:gd name="T2" fmla="*/ 356 w 414"/>
                <a:gd name="T3" fmla="*/ 440 h 441"/>
                <a:gd name="T4" fmla="*/ 299 w 414"/>
                <a:gd name="T5" fmla="*/ 440 h 441"/>
                <a:gd name="T6" fmla="*/ 242 w 414"/>
                <a:gd name="T7" fmla="*/ 412 h 441"/>
                <a:gd name="T8" fmla="*/ 199 w 414"/>
                <a:gd name="T9" fmla="*/ 383 h 441"/>
                <a:gd name="T10" fmla="*/ 142 w 414"/>
                <a:gd name="T11" fmla="*/ 355 h 441"/>
                <a:gd name="T12" fmla="*/ 99 w 414"/>
                <a:gd name="T13" fmla="*/ 313 h 441"/>
                <a:gd name="T14" fmla="*/ 57 w 414"/>
                <a:gd name="T15" fmla="*/ 270 h 441"/>
                <a:gd name="T16" fmla="*/ 28 w 414"/>
                <a:gd name="T17" fmla="*/ 213 h 441"/>
                <a:gd name="T18" fmla="*/ 0 w 414"/>
                <a:gd name="T19" fmla="*/ 156 h 441"/>
                <a:gd name="T20" fmla="*/ 0 w 414"/>
                <a:gd name="T21" fmla="*/ 100 h 441"/>
                <a:gd name="T22" fmla="*/ 0 w 414"/>
                <a:gd name="T23" fmla="*/ 43 h 441"/>
                <a:gd name="T24" fmla="*/ 14 w 414"/>
                <a:gd name="T25" fmla="*/ 0 h 441"/>
                <a:gd name="T26" fmla="*/ 171 w 414"/>
                <a:gd name="T27" fmla="*/ 29 h 441"/>
                <a:gd name="T28" fmla="*/ 341 w 414"/>
                <a:gd name="T29" fmla="*/ 100 h 441"/>
                <a:gd name="T30" fmla="*/ 413 w 414"/>
                <a:gd name="T31" fmla="*/ 298 h 441"/>
                <a:gd name="T32" fmla="*/ 398 w 414"/>
                <a:gd name="T33" fmla="*/ 44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4"/>
                <a:gd name="T52" fmla="*/ 0 h 441"/>
                <a:gd name="T53" fmla="*/ 414 w 414"/>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4" h="441">
                  <a:moveTo>
                    <a:pt x="398" y="440"/>
                  </a:moveTo>
                  <a:lnTo>
                    <a:pt x="356" y="440"/>
                  </a:lnTo>
                  <a:lnTo>
                    <a:pt x="299" y="440"/>
                  </a:lnTo>
                  <a:lnTo>
                    <a:pt x="242" y="412"/>
                  </a:lnTo>
                  <a:lnTo>
                    <a:pt x="199" y="383"/>
                  </a:lnTo>
                  <a:lnTo>
                    <a:pt x="142" y="355"/>
                  </a:lnTo>
                  <a:lnTo>
                    <a:pt x="99" y="313"/>
                  </a:lnTo>
                  <a:lnTo>
                    <a:pt x="57" y="270"/>
                  </a:lnTo>
                  <a:lnTo>
                    <a:pt x="28" y="213"/>
                  </a:lnTo>
                  <a:lnTo>
                    <a:pt x="0" y="156"/>
                  </a:lnTo>
                  <a:lnTo>
                    <a:pt x="0" y="100"/>
                  </a:lnTo>
                  <a:lnTo>
                    <a:pt x="0" y="43"/>
                  </a:lnTo>
                  <a:lnTo>
                    <a:pt x="14" y="0"/>
                  </a:lnTo>
                  <a:lnTo>
                    <a:pt x="171" y="29"/>
                  </a:lnTo>
                  <a:lnTo>
                    <a:pt x="341" y="100"/>
                  </a:lnTo>
                  <a:lnTo>
                    <a:pt x="413" y="298"/>
                  </a:lnTo>
                  <a:lnTo>
                    <a:pt x="398" y="440"/>
                  </a:lnTo>
                </a:path>
              </a:pathLst>
            </a:custGeom>
            <a:solidFill>
              <a:srgbClr val="606060"/>
            </a:solidFill>
            <a:ln w="12699" cap="rnd" cmpd="sng">
              <a:solidFill>
                <a:srgbClr val="000000"/>
              </a:solidFill>
              <a:prstDash val="solid"/>
              <a:round/>
              <a:headEnd/>
              <a:tailEnd/>
            </a:ln>
          </p:spPr>
          <p:txBody>
            <a:bodyPr/>
            <a:lstStyle/>
            <a:p>
              <a:endParaRPr lang="en-US"/>
            </a:p>
          </p:txBody>
        </p:sp>
        <p:sp>
          <p:nvSpPr>
            <p:cNvPr id="27" name="Oval 21">
              <a:extLst>
                <a:ext uri="{FF2B5EF4-FFF2-40B4-BE49-F238E27FC236}">
                  <a16:creationId xmlns:a16="http://schemas.microsoft.com/office/drawing/2014/main" id="{86903613-A1B2-4828-990C-601BD424DD3E}"/>
                </a:ext>
              </a:extLst>
            </p:cNvPr>
            <p:cNvSpPr>
              <a:spLocks noChangeArrowheads="1"/>
            </p:cNvSpPr>
            <p:nvPr/>
          </p:nvSpPr>
          <p:spPr bwMode="auto">
            <a:xfrm>
              <a:off x="907" y="3289"/>
              <a:ext cx="533" cy="546"/>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28" name="Freeform 22">
              <a:extLst>
                <a:ext uri="{FF2B5EF4-FFF2-40B4-BE49-F238E27FC236}">
                  <a16:creationId xmlns:a16="http://schemas.microsoft.com/office/drawing/2014/main" id="{D6BDFE4C-38CD-4B7B-8069-5FBDBE6732C3}"/>
                </a:ext>
              </a:extLst>
            </p:cNvPr>
            <p:cNvSpPr>
              <a:spLocks/>
            </p:cNvSpPr>
            <p:nvPr/>
          </p:nvSpPr>
          <p:spPr bwMode="auto">
            <a:xfrm>
              <a:off x="875" y="3143"/>
              <a:ext cx="727" cy="739"/>
            </a:xfrm>
            <a:custGeom>
              <a:avLst/>
              <a:gdLst>
                <a:gd name="T0" fmla="*/ 356 w 727"/>
                <a:gd name="T1" fmla="*/ 0 h 739"/>
                <a:gd name="T2" fmla="*/ 441 w 727"/>
                <a:gd name="T3" fmla="*/ 0 h 739"/>
                <a:gd name="T4" fmla="*/ 527 w 727"/>
                <a:gd name="T5" fmla="*/ 29 h 739"/>
                <a:gd name="T6" fmla="*/ 598 w 727"/>
                <a:gd name="T7" fmla="*/ 57 h 739"/>
                <a:gd name="T8" fmla="*/ 655 w 727"/>
                <a:gd name="T9" fmla="*/ 114 h 739"/>
                <a:gd name="T10" fmla="*/ 697 w 727"/>
                <a:gd name="T11" fmla="*/ 171 h 739"/>
                <a:gd name="T12" fmla="*/ 712 w 727"/>
                <a:gd name="T13" fmla="*/ 242 h 739"/>
                <a:gd name="T14" fmla="*/ 726 w 727"/>
                <a:gd name="T15" fmla="*/ 313 h 739"/>
                <a:gd name="T16" fmla="*/ 726 w 727"/>
                <a:gd name="T17" fmla="*/ 384 h 739"/>
                <a:gd name="T18" fmla="*/ 384 w 727"/>
                <a:gd name="T19" fmla="*/ 738 h 739"/>
                <a:gd name="T20" fmla="*/ 370 w 727"/>
                <a:gd name="T21" fmla="*/ 653 h 739"/>
                <a:gd name="T22" fmla="*/ 356 w 727"/>
                <a:gd name="T23" fmla="*/ 596 h 739"/>
                <a:gd name="T24" fmla="*/ 327 w 727"/>
                <a:gd name="T25" fmla="*/ 511 h 739"/>
                <a:gd name="T26" fmla="*/ 285 w 727"/>
                <a:gd name="T27" fmla="*/ 454 h 739"/>
                <a:gd name="T28" fmla="*/ 213 w 727"/>
                <a:gd name="T29" fmla="*/ 398 h 739"/>
                <a:gd name="T30" fmla="*/ 142 w 727"/>
                <a:gd name="T31" fmla="*/ 341 h 739"/>
                <a:gd name="T32" fmla="*/ 71 w 727"/>
                <a:gd name="T33" fmla="*/ 313 h 739"/>
                <a:gd name="T34" fmla="*/ 0 w 727"/>
                <a:gd name="T35" fmla="*/ 298 h 739"/>
                <a:gd name="T36" fmla="*/ 356 w 727"/>
                <a:gd name="T37" fmla="*/ 0 h 7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7"/>
                <a:gd name="T58" fmla="*/ 0 h 739"/>
                <a:gd name="T59" fmla="*/ 727 w 727"/>
                <a:gd name="T60" fmla="*/ 739 h 7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7" h="739">
                  <a:moveTo>
                    <a:pt x="356" y="0"/>
                  </a:moveTo>
                  <a:lnTo>
                    <a:pt x="441" y="0"/>
                  </a:lnTo>
                  <a:lnTo>
                    <a:pt x="527" y="29"/>
                  </a:lnTo>
                  <a:lnTo>
                    <a:pt x="598" y="57"/>
                  </a:lnTo>
                  <a:lnTo>
                    <a:pt x="655" y="114"/>
                  </a:lnTo>
                  <a:lnTo>
                    <a:pt x="697" y="171"/>
                  </a:lnTo>
                  <a:lnTo>
                    <a:pt x="712" y="242"/>
                  </a:lnTo>
                  <a:lnTo>
                    <a:pt x="726" y="313"/>
                  </a:lnTo>
                  <a:lnTo>
                    <a:pt x="726" y="384"/>
                  </a:lnTo>
                  <a:lnTo>
                    <a:pt x="384" y="738"/>
                  </a:lnTo>
                  <a:lnTo>
                    <a:pt x="370" y="653"/>
                  </a:lnTo>
                  <a:lnTo>
                    <a:pt x="356" y="596"/>
                  </a:lnTo>
                  <a:lnTo>
                    <a:pt x="327" y="511"/>
                  </a:lnTo>
                  <a:lnTo>
                    <a:pt x="285" y="454"/>
                  </a:lnTo>
                  <a:lnTo>
                    <a:pt x="213" y="398"/>
                  </a:lnTo>
                  <a:lnTo>
                    <a:pt x="142" y="341"/>
                  </a:lnTo>
                  <a:lnTo>
                    <a:pt x="71" y="313"/>
                  </a:lnTo>
                  <a:lnTo>
                    <a:pt x="0" y="298"/>
                  </a:lnTo>
                  <a:lnTo>
                    <a:pt x="356" y="0"/>
                  </a:lnTo>
                </a:path>
              </a:pathLst>
            </a:custGeom>
            <a:solidFill>
              <a:srgbClr val="C0C0C0"/>
            </a:solidFill>
            <a:ln w="12699" cap="rnd" cmpd="sng">
              <a:solidFill>
                <a:srgbClr val="000000"/>
              </a:solidFill>
              <a:prstDash val="solid"/>
              <a:round/>
              <a:headEnd/>
              <a:tailEnd/>
            </a:ln>
          </p:spPr>
          <p:txBody>
            <a:bodyPr/>
            <a:lstStyle/>
            <a:p>
              <a:endParaRPr lang="en-US"/>
            </a:p>
          </p:txBody>
        </p:sp>
        <p:grpSp>
          <p:nvGrpSpPr>
            <p:cNvPr id="29" name="Group 48">
              <a:extLst>
                <a:ext uri="{FF2B5EF4-FFF2-40B4-BE49-F238E27FC236}">
                  <a16:creationId xmlns:a16="http://schemas.microsoft.com/office/drawing/2014/main" id="{85ECDAE5-6D23-400D-98F0-ADD1B476C014}"/>
                </a:ext>
              </a:extLst>
            </p:cNvPr>
            <p:cNvGrpSpPr>
              <a:grpSpLocks/>
            </p:cNvGrpSpPr>
            <p:nvPr/>
          </p:nvGrpSpPr>
          <p:grpSpPr bwMode="auto">
            <a:xfrm>
              <a:off x="1188" y="3460"/>
              <a:ext cx="371" cy="593"/>
              <a:chOff x="1188" y="3460"/>
              <a:chExt cx="371" cy="593"/>
            </a:xfrm>
          </p:grpSpPr>
          <p:grpSp>
            <p:nvGrpSpPr>
              <p:cNvPr id="30" name="Group 25">
                <a:extLst>
                  <a:ext uri="{FF2B5EF4-FFF2-40B4-BE49-F238E27FC236}">
                    <a16:creationId xmlns:a16="http://schemas.microsoft.com/office/drawing/2014/main" id="{872159A4-ED8E-494D-9A3E-88BB70214704}"/>
                  </a:ext>
                </a:extLst>
              </p:cNvPr>
              <p:cNvGrpSpPr>
                <a:grpSpLocks/>
              </p:cNvGrpSpPr>
              <p:nvPr/>
            </p:nvGrpSpPr>
            <p:grpSpPr bwMode="auto">
              <a:xfrm>
                <a:off x="1249" y="3460"/>
                <a:ext cx="234" cy="247"/>
                <a:chOff x="1249" y="3460"/>
                <a:chExt cx="234" cy="247"/>
              </a:xfrm>
            </p:grpSpPr>
            <p:sp>
              <p:nvSpPr>
                <p:cNvPr id="53" name="Oval 23">
                  <a:extLst>
                    <a:ext uri="{FF2B5EF4-FFF2-40B4-BE49-F238E27FC236}">
                      <a16:creationId xmlns:a16="http://schemas.microsoft.com/office/drawing/2014/main" id="{A8C3B44C-0CA7-4CE5-9536-6170CA87DD39}"/>
                    </a:ext>
                  </a:extLst>
                </p:cNvPr>
                <p:cNvSpPr>
                  <a:spLocks noChangeArrowheads="1"/>
                </p:cNvSpPr>
                <p:nvPr/>
              </p:nvSpPr>
              <p:spPr bwMode="auto">
                <a:xfrm>
                  <a:off x="1249" y="3460"/>
                  <a:ext cx="234" cy="247"/>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4" name="Oval 24">
                  <a:extLst>
                    <a:ext uri="{FF2B5EF4-FFF2-40B4-BE49-F238E27FC236}">
                      <a16:creationId xmlns:a16="http://schemas.microsoft.com/office/drawing/2014/main" id="{9819EA0E-321A-4A17-899F-4651D076071F}"/>
                    </a:ext>
                  </a:extLst>
                </p:cNvPr>
                <p:cNvSpPr>
                  <a:spLocks noChangeArrowheads="1"/>
                </p:cNvSpPr>
                <p:nvPr/>
              </p:nvSpPr>
              <p:spPr bwMode="auto">
                <a:xfrm>
                  <a:off x="1278" y="3502"/>
                  <a:ext cx="177" cy="162"/>
                </a:xfrm>
                <a:prstGeom prst="ellipse">
                  <a:avLst/>
                </a:prstGeom>
                <a:solidFill>
                  <a:srgbClr val="C0C0C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1" name="Group 47">
                <a:extLst>
                  <a:ext uri="{FF2B5EF4-FFF2-40B4-BE49-F238E27FC236}">
                    <a16:creationId xmlns:a16="http://schemas.microsoft.com/office/drawing/2014/main" id="{E3F104A8-2708-4B94-AC4B-4D145AB81871}"/>
                  </a:ext>
                </a:extLst>
              </p:cNvPr>
              <p:cNvGrpSpPr>
                <a:grpSpLocks/>
              </p:cNvGrpSpPr>
              <p:nvPr/>
            </p:nvGrpSpPr>
            <p:grpSpPr bwMode="auto">
              <a:xfrm>
                <a:off x="1188" y="3512"/>
                <a:ext cx="371" cy="541"/>
                <a:chOff x="1188" y="3512"/>
                <a:chExt cx="371" cy="541"/>
              </a:xfrm>
            </p:grpSpPr>
            <p:sp>
              <p:nvSpPr>
                <p:cNvPr id="32" name="Freeform 26">
                  <a:extLst>
                    <a:ext uri="{FF2B5EF4-FFF2-40B4-BE49-F238E27FC236}">
                      <a16:creationId xmlns:a16="http://schemas.microsoft.com/office/drawing/2014/main" id="{0E082A31-83CD-4B06-9907-C60F96BF7FA0}"/>
                    </a:ext>
                  </a:extLst>
                </p:cNvPr>
                <p:cNvSpPr>
                  <a:spLocks/>
                </p:cNvSpPr>
                <p:nvPr/>
              </p:nvSpPr>
              <p:spPr bwMode="auto">
                <a:xfrm>
                  <a:off x="1259" y="3512"/>
                  <a:ext cx="201" cy="129"/>
                </a:xfrm>
                <a:custGeom>
                  <a:avLst/>
                  <a:gdLst>
                    <a:gd name="T0" fmla="*/ 43 w 201"/>
                    <a:gd name="T1" fmla="*/ 128 h 129"/>
                    <a:gd name="T2" fmla="*/ 200 w 201"/>
                    <a:gd name="T3" fmla="*/ 0 h 129"/>
                    <a:gd name="T4" fmla="*/ 157 w 201"/>
                    <a:gd name="T5" fmla="*/ 0 h 129"/>
                    <a:gd name="T6" fmla="*/ 0 w 201"/>
                    <a:gd name="T7" fmla="*/ 114 h 129"/>
                    <a:gd name="T8" fmla="*/ 43 w 201"/>
                    <a:gd name="T9" fmla="*/ 128 h 129"/>
                    <a:gd name="T10" fmla="*/ 0 60000 65536"/>
                    <a:gd name="T11" fmla="*/ 0 60000 65536"/>
                    <a:gd name="T12" fmla="*/ 0 60000 65536"/>
                    <a:gd name="T13" fmla="*/ 0 60000 65536"/>
                    <a:gd name="T14" fmla="*/ 0 60000 65536"/>
                    <a:gd name="T15" fmla="*/ 0 w 201"/>
                    <a:gd name="T16" fmla="*/ 0 h 129"/>
                    <a:gd name="T17" fmla="*/ 201 w 201"/>
                    <a:gd name="T18" fmla="*/ 129 h 129"/>
                  </a:gdLst>
                  <a:ahLst/>
                  <a:cxnLst>
                    <a:cxn ang="T10">
                      <a:pos x="T0" y="T1"/>
                    </a:cxn>
                    <a:cxn ang="T11">
                      <a:pos x="T2" y="T3"/>
                    </a:cxn>
                    <a:cxn ang="T12">
                      <a:pos x="T4" y="T5"/>
                    </a:cxn>
                    <a:cxn ang="T13">
                      <a:pos x="T6" y="T7"/>
                    </a:cxn>
                    <a:cxn ang="T14">
                      <a:pos x="T8" y="T9"/>
                    </a:cxn>
                  </a:cxnLst>
                  <a:rect l="T15" t="T16" r="T17" b="T18"/>
                  <a:pathLst>
                    <a:path w="201" h="129">
                      <a:moveTo>
                        <a:pt x="43" y="128"/>
                      </a:moveTo>
                      <a:lnTo>
                        <a:pt x="200" y="0"/>
                      </a:lnTo>
                      <a:lnTo>
                        <a:pt x="157" y="0"/>
                      </a:lnTo>
                      <a:lnTo>
                        <a:pt x="0" y="114"/>
                      </a:lnTo>
                      <a:lnTo>
                        <a:pt x="43" y="128"/>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33" name="Freeform 27">
                  <a:extLst>
                    <a:ext uri="{FF2B5EF4-FFF2-40B4-BE49-F238E27FC236}">
                      <a16:creationId xmlns:a16="http://schemas.microsoft.com/office/drawing/2014/main" id="{8F4E7775-EE9B-4CAE-8E8F-D88295772FB1}"/>
                    </a:ext>
                  </a:extLst>
                </p:cNvPr>
                <p:cNvSpPr>
                  <a:spLocks/>
                </p:cNvSpPr>
                <p:nvPr/>
              </p:nvSpPr>
              <p:spPr bwMode="auto">
                <a:xfrm>
                  <a:off x="1259" y="3626"/>
                  <a:ext cx="72" cy="72"/>
                </a:xfrm>
                <a:custGeom>
                  <a:avLst/>
                  <a:gdLst>
                    <a:gd name="T0" fmla="*/ 0 w 72"/>
                    <a:gd name="T1" fmla="*/ 0 h 72"/>
                    <a:gd name="T2" fmla="*/ 43 w 72"/>
                    <a:gd name="T3" fmla="*/ 0 h 72"/>
                    <a:gd name="T4" fmla="*/ 71 w 72"/>
                    <a:gd name="T5" fmla="*/ 71 h 72"/>
                    <a:gd name="T6" fmla="*/ 29 w 72"/>
                    <a:gd name="T7" fmla="*/ 71 h 72"/>
                    <a:gd name="T8" fmla="*/ 0 w 72"/>
                    <a:gd name="T9" fmla="*/ 0 h 72"/>
                    <a:gd name="T10" fmla="*/ 0 60000 65536"/>
                    <a:gd name="T11" fmla="*/ 0 60000 65536"/>
                    <a:gd name="T12" fmla="*/ 0 60000 65536"/>
                    <a:gd name="T13" fmla="*/ 0 60000 65536"/>
                    <a:gd name="T14" fmla="*/ 0 60000 65536"/>
                    <a:gd name="T15" fmla="*/ 0 w 72"/>
                    <a:gd name="T16" fmla="*/ 0 h 72"/>
                    <a:gd name="T17" fmla="*/ 72 w 72"/>
                    <a:gd name="T18" fmla="*/ 72 h 72"/>
                  </a:gdLst>
                  <a:ahLst/>
                  <a:cxnLst>
                    <a:cxn ang="T10">
                      <a:pos x="T0" y="T1"/>
                    </a:cxn>
                    <a:cxn ang="T11">
                      <a:pos x="T2" y="T3"/>
                    </a:cxn>
                    <a:cxn ang="T12">
                      <a:pos x="T4" y="T5"/>
                    </a:cxn>
                    <a:cxn ang="T13">
                      <a:pos x="T6" y="T7"/>
                    </a:cxn>
                    <a:cxn ang="T14">
                      <a:pos x="T8" y="T9"/>
                    </a:cxn>
                  </a:cxnLst>
                  <a:rect l="T15" t="T16" r="T17" b="T18"/>
                  <a:pathLst>
                    <a:path w="72" h="72">
                      <a:moveTo>
                        <a:pt x="0" y="0"/>
                      </a:moveTo>
                      <a:lnTo>
                        <a:pt x="43" y="0"/>
                      </a:lnTo>
                      <a:lnTo>
                        <a:pt x="71" y="71"/>
                      </a:lnTo>
                      <a:lnTo>
                        <a:pt x="29" y="71"/>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34" name="Freeform 28">
                  <a:extLst>
                    <a:ext uri="{FF2B5EF4-FFF2-40B4-BE49-F238E27FC236}">
                      <a16:creationId xmlns:a16="http://schemas.microsoft.com/office/drawing/2014/main" id="{4DB26E3F-B7FD-4AFB-AA68-41C2DF4CD336}"/>
                    </a:ext>
                  </a:extLst>
                </p:cNvPr>
                <p:cNvSpPr>
                  <a:spLocks/>
                </p:cNvSpPr>
                <p:nvPr/>
              </p:nvSpPr>
              <p:spPr bwMode="auto">
                <a:xfrm>
                  <a:off x="1188" y="3697"/>
                  <a:ext cx="143" cy="356"/>
                </a:xfrm>
                <a:custGeom>
                  <a:avLst/>
                  <a:gdLst>
                    <a:gd name="T0" fmla="*/ 100 w 143"/>
                    <a:gd name="T1" fmla="*/ 0 h 356"/>
                    <a:gd name="T2" fmla="*/ 142 w 143"/>
                    <a:gd name="T3" fmla="*/ 0 h 356"/>
                    <a:gd name="T4" fmla="*/ 43 w 143"/>
                    <a:gd name="T5" fmla="*/ 355 h 356"/>
                    <a:gd name="T6" fmla="*/ 0 w 143"/>
                    <a:gd name="T7" fmla="*/ 340 h 356"/>
                    <a:gd name="T8" fmla="*/ 100 w 143"/>
                    <a:gd name="T9" fmla="*/ 0 h 356"/>
                    <a:gd name="T10" fmla="*/ 0 60000 65536"/>
                    <a:gd name="T11" fmla="*/ 0 60000 65536"/>
                    <a:gd name="T12" fmla="*/ 0 60000 65536"/>
                    <a:gd name="T13" fmla="*/ 0 60000 65536"/>
                    <a:gd name="T14" fmla="*/ 0 60000 65536"/>
                    <a:gd name="T15" fmla="*/ 0 w 143"/>
                    <a:gd name="T16" fmla="*/ 0 h 356"/>
                    <a:gd name="T17" fmla="*/ 143 w 143"/>
                    <a:gd name="T18" fmla="*/ 356 h 356"/>
                  </a:gdLst>
                  <a:ahLst/>
                  <a:cxnLst>
                    <a:cxn ang="T10">
                      <a:pos x="T0" y="T1"/>
                    </a:cxn>
                    <a:cxn ang="T11">
                      <a:pos x="T2" y="T3"/>
                    </a:cxn>
                    <a:cxn ang="T12">
                      <a:pos x="T4" y="T5"/>
                    </a:cxn>
                    <a:cxn ang="T13">
                      <a:pos x="T6" y="T7"/>
                    </a:cxn>
                    <a:cxn ang="T14">
                      <a:pos x="T8" y="T9"/>
                    </a:cxn>
                  </a:cxnLst>
                  <a:rect l="T15" t="T16" r="T17" b="T18"/>
                  <a:pathLst>
                    <a:path w="143" h="356">
                      <a:moveTo>
                        <a:pt x="100" y="0"/>
                      </a:moveTo>
                      <a:lnTo>
                        <a:pt x="142" y="0"/>
                      </a:lnTo>
                      <a:lnTo>
                        <a:pt x="43" y="355"/>
                      </a:lnTo>
                      <a:lnTo>
                        <a:pt x="0" y="340"/>
                      </a:lnTo>
                      <a:lnTo>
                        <a:pt x="100" y="0"/>
                      </a:lnTo>
                    </a:path>
                  </a:pathLst>
                </a:custGeom>
                <a:solidFill>
                  <a:srgbClr val="E0E0E0"/>
                </a:solidFill>
                <a:ln w="12699" cap="rnd" cmpd="sng">
                  <a:solidFill>
                    <a:srgbClr val="000000"/>
                  </a:solidFill>
                  <a:prstDash val="solid"/>
                  <a:round/>
                  <a:headEnd/>
                  <a:tailEnd/>
                </a:ln>
              </p:spPr>
              <p:txBody>
                <a:bodyPr/>
                <a:lstStyle/>
                <a:p>
                  <a:endParaRPr lang="en-US"/>
                </a:p>
              </p:txBody>
            </p:sp>
            <p:grpSp>
              <p:nvGrpSpPr>
                <p:cNvPr id="35" name="Group 46">
                  <a:extLst>
                    <a:ext uri="{FF2B5EF4-FFF2-40B4-BE49-F238E27FC236}">
                      <a16:creationId xmlns:a16="http://schemas.microsoft.com/office/drawing/2014/main" id="{3F8AA9FB-C761-4578-98C0-D5D9EBD17AEC}"/>
                    </a:ext>
                  </a:extLst>
                </p:cNvPr>
                <p:cNvGrpSpPr>
                  <a:grpSpLocks/>
                </p:cNvGrpSpPr>
                <p:nvPr/>
              </p:nvGrpSpPr>
              <p:grpSpPr bwMode="auto">
                <a:xfrm>
                  <a:off x="1231" y="3512"/>
                  <a:ext cx="328" cy="541"/>
                  <a:chOff x="1231" y="3512"/>
                  <a:chExt cx="328" cy="541"/>
                </a:xfrm>
              </p:grpSpPr>
              <p:sp>
                <p:nvSpPr>
                  <p:cNvPr id="36" name="Freeform 29">
                    <a:extLst>
                      <a:ext uri="{FF2B5EF4-FFF2-40B4-BE49-F238E27FC236}">
                        <a16:creationId xmlns:a16="http://schemas.microsoft.com/office/drawing/2014/main" id="{9BC4DF4C-8043-4CBD-8D7C-5432E00D2B4C}"/>
                      </a:ext>
                    </a:extLst>
                  </p:cNvPr>
                  <p:cNvSpPr>
                    <a:spLocks/>
                  </p:cNvSpPr>
                  <p:nvPr/>
                </p:nvSpPr>
                <p:spPr bwMode="auto">
                  <a:xfrm>
                    <a:off x="1231" y="3512"/>
                    <a:ext cx="328" cy="541"/>
                  </a:xfrm>
                  <a:custGeom>
                    <a:avLst/>
                    <a:gdLst>
                      <a:gd name="T0" fmla="*/ 71 w 328"/>
                      <a:gd name="T1" fmla="*/ 114 h 541"/>
                      <a:gd name="T2" fmla="*/ 99 w 328"/>
                      <a:gd name="T3" fmla="*/ 185 h 541"/>
                      <a:gd name="T4" fmla="*/ 0 w 328"/>
                      <a:gd name="T5" fmla="*/ 540 h 541"/>
                      <a:gd name="T6" fmla="*/ 327 w 328"/>
                      <a:gd name="T7" fmla="*/ 497 h 541"/>
                      <a:gd name="T8" fmla="*/ 171 w 328"/>
                      <a:gd name="T9" fmla="*/ 171 h 541"/>
                      <a:gd name="T10" fmla="*/ 270 w 328"/>
                      <a:gd name="T11" fmla="*/ 71 h 541"/>
                      <a:gd name="T12" fmla="*/ 228 w 328"/>
                      <a:gd name="T13" fmla="*/ 0 h 541"/>
                      <a:gd name="T14" fmla="*/ 71 w 328"/>
                      <a:gd name="T15" fmla="*/ 114 h 541"/>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1"/>
                      <a:gd name="T26" fmla="*/ 328 w 328"/>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1">
                        <a:moveTo>
                          <a:pt x="71" y="114"/>
                        </a:moveTo>
                        <a:lnTo>
                          <a:pt x="99" y="185"/>
                        </a:lnTo>
                        <a:lnTo>
                          <a:pt x="0" y="540"/>
                        </a:lnTo>
                        <a:lnTo>
                          <a:pt x="327" y="497"/>
                        </a:lnTo>
                        <a:lnTo>
                          <a:pt x="171" y="171"/>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grpSp>
                <p:nvGrpSpPr>
                  <p:cNvPr id="37" name="Group 37">
                    <a:extLst>
                      <a:ext uri="{FF2B5EF4-FFF2-40B4-BE49-F238E27FC236}">
                        <a16:creationId xmlns:a16="http://schemas.microsoft.com/office/drawing/2014/main" id="{4C483818-0FAE-4E1F-BDAA-836EA8DF776C}"/>
                      </a:ext>
                    </a:extLst>
                  </p:cNvPr>
                  <p:cNvGrpSpPr>
                    <a:grpSpLocks/>
                  </p:cNvGrpSpPr>
                  <p:nvPr/>
                </p:nvGrpSpPr>
                <p:grpSpPr bwMode="auto">
                  <a:xfrm>
                    <a:off x="1345" y="3626"/>
                    <a:ext cx="42" cy="42"/>
                    <a:chOff x="1345" y="3626"/>
                    <a:chExt cx="42" cy="42"/>
                  </a:xfrm>
                </p:grpSpPr>
                <p:grpSp>
                  <p:nvGrpSpPr>
                    <p:cNvPr id="46" name="Group 33">
                      <a:extLst>
                        <a:ext uri="{FF2B5EF4-FFF2-40B4-BE49-F238E27FC236}">
                          <a16:creationId xmlns:a16="http://schemas.microsoft.com/office/drawing/2014/main" id="{C2F28BE3-983C-4ABB-ACCC-406570E0F865}"/>
                        </a:ext>
                      </a:extLst>
                    </p:cNvPr>
                    <p:cNvGrpSpPr>
                      <a:grpSpLocks/>
                    </p:cNvGrpSpPr>
                    <p:nvPr/>
                  </p:nvGrpSpPr>
                  <p:grpSpPr bwMode="auto">
                    <a:xfrm>
                      <a:off x="1345" y="3626"/>
                      <a:ext cx="42" cy="42"/>
                      <a:chOff x="1345" y="3626"/>
                      <a:chExt cx="42" cy="42"/>
                    </a:xfrm>
                  </p:grpSpPr>
                  <p:sp>
                    <p:nvSpPr>
                      <p:cNvPr id="50" name="Oval 30">
                        <a:extLst>
                          <a:ext uri="{FF2B5EF4-FFF2-40B4-BE49-F238E27FC236}">
                            <a16:creationId xmlns:a16="http://schemas.microsoft.com/office/drawing/2014/main" id="{0536E3C9-8464-4C19-BA63-F36DB99BA9E4}"/>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1" name="Oval 31">
                        <a:extLst>
                          <a:ext uri="{FF2B5EF4-FFF2-40B4-BE49-F238E27FC236}">
                            <a16:creationId xmlns:a16="http://schemas.microsoft.com/office/drawing/2014/main" id="{8A8B2DED-2B3C-4F38-86E0-D7F6CC6BABEA}"/>
                          </a:ext>
                        </a:extLst>
                      </p:cNvPr>
                      <p:cNvSpPr>
                        <a:spLocks noChangeArrowheads="1"/>
                      </p:cNvSpPr>
                      <p:nvPr/>
                    </p:nvSpPr>
                    <p:spPr bwMode="auto">
                      <a:xfrm>
                        <a:off x="1345" y="3626"/>
                        <a:ext cx="42" cy="42"/>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2" name="Oval 32">
                        <a:extLst>
                          <a:ext uri="{FF2B5EF4-FFF2-40B4-BE49-F238E27FC236}">
                            <a16:creationId xmlns:a16="http://schemas.microsoft.com/office/drawing/2014/main" id="{B304B545-ED59-4C2F-A2E4-9969D9D2DBF6}"/>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47" name="Oval 34">
                      <a:extLst>
                        <a:ext uri="{FF2B5EF4-FFF2-40B4-BE49-F238E27FC236}">
                          <a16:creationId xmlns:a16="http://schemas.microsoft.com/office/drawing/2014/main" id="{A7C5F684-237B-4701-96D6-A71286C7891F}"/>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8" name="Oval 35">
                      <a:extLst>
                        <a:ext uri="{FF2B5EF4-FFF2-40B4-BE49-F238E27FC236}">
                          <a16:creationId xmlns:a16="http://schemas.microsoft.com/office/drawing/2014/main" id="{574DEA22-403E-4C27-8AB2-3ADD9602A394}"/>
                        </a:ext>
                      </a:extLst>
                    </p:cNvPr>
                    <p:cNvSpPr>
                      <a:spLocks noChangeArrowheads="1"/>
                    </p:cNvSpPr>
                    <p:nvPr/>
                  </p:nvSpPr>
                  <p:spPr bwMode="auto">
                    <a:xfrm>
                      <a:off x="1345" y="3626"/>
                      <a:ext cx="28"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9" name="Oval 36">
                      <a:extLst>
                        <a:ext uri="{FF2B5EF4-FFF2-40B4-BE49-F238E27FC236}">
                          <a16:creationId xmlns:a16="http://schemas.microsoft.com/office/drawing/2014/main" id="{94F33E0D-E598-443B-8440-C06E76451E0E}"/>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8" name="Group 45">
                    <a:extLst>
                      <a:ext uri="{FF2B5EF4-FFF2-40B4-BE49-F238E27FC236}">
                        <a16:creationId xmlns:a16="http://schemas.microsoft.com/office/drawing/2014/main" id="{287E34C2-0AC4-4F82-A9C3-A977C442F9F5}"/>
                      </a:ext>
                    </a:extLst>
                  </p:cNvPr>
                  <p:cNvGrpSpPr>
                    <a:grpSpLocks/>
                  </p:cNvGrpSpPr>
                  <p:nvPr/>
                </p:nvGrpSpPr>
                <p:grpSpPr bwMode="auto">
                  <a:xfrm>
                    <a:off x="1416" y="3569"/>
                    <a:ext cx="57" cy="43"/>
                    <a:chOff x="1416" y="3569"/>
                    <a:chExt cx="57" cy="43"/>
                  </a:xfrm>
                </p:grpSpPr>
                <p:grpSp>
                  <p:nvGrpSpPr>
                    <p:cNvPr id="39" name="Group 41">
                      <a:extLst>
                        <a:ext uri="{FF2B5EF4-FFF2-40B4-BE49-F238E27FC236}">
                          <a16:creationId xmlns:a16="http://schemas.microsoft.com/office/drawing/2014/main" id="{828CA3CB-BC94-4E55-A396-6F4D403D75E4}"/>
                        </a:ext>
                      </a:extLst>
                    </p:cNvPr>
                    <p:cNvGrpSpPr>
                      <a:grpSpLocks/>
                    </p:cNvGrpSpPr>
                    <p:nvPr/>
                  </p:nvGrpSpPr>
                  <p:grpSpPr bwMode="auto">
                    <a:xfrm>
                      <a:off x="1416" y="3569"/>
                      <a:ext cx="57" cy="43"/>
                      <a:chOff x="1416" y="3569"/>
                      <a:chExt cx="57" cy="43"/>
                    </a:xfrm>
                  </p:grpSpPr>
                  <p:sp>
                    <p:nvSpPr>
                      <p:cNvPr id="43" name="Oval 38">
                        <a:extLst>
                          <a:ext uri="{FF2B5EF4-FFF2-40B4-BE49-F238E27FC236}">
                            <a16:creationId xmlns:a16="http://schemas.microsoft.com/office/drawing/2014/main" id="{0BD77E98-928D-423B-AA3B-FB4B408A52E7}"/>
                          </a:ext>
                        </a:extLst>
                      </p:cNvPr>
                      <p:cNvSpPr>
                        <a:spLocks noChangeArrowheads="1"/>
                      </p:cNvSpPr>
                      <p:nvPr/>
                    </p:nvSpPr>
                    <p:spPr bwMode="auto">
                      <a:xfrm>
                        <a:off x="1416" y="3569"/>
                        <a:ext cx="57"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4" name="Oval 39">
                        <a:extLst>
                          <a:ext uri="{FF2B5EF4-FFF2-40B4-BE49-F238E27FC236}">
                            <a16:creationId xmlns:a16="http://schemas.microsoft.com/office/drawing/2014/main" id="{FC8C2A73-C769-4BE3-A7AE-751BED1072FB}"/>
                          </a:ext>
                        </a:extLst>
                      </p:cNvPr>
                      <p:cNvSpPr>
                        <a:spLocks noChangeArrowheads="1"/>
                      </p:cNvSpPr>
                      <p:nvPr/>
                    </p:nvSpPr>
                    <p:spPr bwMode="auto">
                      <a:xfrm>
                        <a:off x="1416" y="3569"/>
                        <a:ext cx="57" cy="43"/>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5" name="Oval 40">
                        <a:extLst>
                          <a:ext uri="{FF2B5EF4-FFF2-40B4-BE49-F238E27FC236}">
                            <a16:creationId xmlns:a16="http://schemas.microsoft.com/office/drawing/2014/main" id="{28A03549-9BBF-496F-A610-BB5AD3C60F26}"/>
                          </a:ext>
                        </a:extLst>
                      </p:cNvPr>
                      <p:cNvSpPr>
                        <a:spLocks noChangeArrowheads="1"/>
                      </p:cNvSpPr>
                      <p:nvPr/>
                    </p:nvSpPr>
                    <p:spPr bwMode="auto">
                      <a:xfrm>
                        <a:off x="1416" y="3569"/>
                        <a:ext cx="57"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40" name="Oval 42">
                      <a:extLst>
                        <a:ext uri="{FF2B5EF4-FFF2-40B4-BE49-F238E27FC236}">
                          <a16:creationId xmlns:a16="http://schemas.microsoft.com/office/drawing/2014/main" id="{129CB2B5-FF3A-4D9E-8B2E-2F05202BC22A}"/>
                        </a:ext>
                      </a:extLst>
                    </p:cNvPr>
                    <p:cNvSpPr>
                      <a:spLocks noChangeArrowheads="1"/>
                    </p:cNvSpPr>
                    <p:nvPr/>
                  </p:nvSpPr>
                  <p:spPr bwMode="auto">
                    <a:xfrm>
                      <a:off x="1430" y="3569"/>
                      <a:ext cx="29"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1" name="Oval 43">
                      <a:extLst>
                        <a:ext uri="{FF2B5EF4-FFF2-40B4-BE49-F238E27FC236}">
                          <a16:creationId xmlns:a16="http://schemas.microsoft.com/office/drawing/2014/main" id="{50032AE9-473F-4542-9942-443E38EA5237}"/>
                        </a:ext>
                      </a:extLst>
                    </p:cNvPr>
                    <p:cNvSpPr>
                      <a:spLocks noChangeArrowheads="1"/>
                    </p:cNvSpPr>
                    <p:nvPr/>
                  </p:nvSpPr>
                  <p:spPr bwMode="auto">
                    <a:xfrm>
                      <a:off x="1430" y="3569"/>
                      <a:ext cx="29"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2" name="Oval 44">
                      <a:extLst>
                        <a:ext uri="{FF2B5EF4-FFF2-40B4-BE49-F238E27FC236}">
                          <a16:creationId xmlns:a16="http://schemas.microsoft.com/office/drawing/2014/main" id="{5E959AAC-96C0-4F09-83C7-1E0A7A2A03D6}"/>
                        </a:ext>
                      </a:extLst>
                    </p:cNvPr>
                    <p:cNvSpPr>
                      <a:spLocks noChangeArrowheads="1"/>
                    </p:cNvSpPr>
                    <p:nvPr/>
                  </p:nvSpPr>
                  <p:spPr bwMode="auto">
                    <a:xfrm>
                      <a:off x="1430" y="3569"/>
                      <a:ext cx="29"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grpSp>
        </p:grpSp>
      </p:grpSp>
      <p:sp>
        <p:nvSpPr>
          <p:cNvPr id="66" name="Espace réservé du pied de page 5">
            <a:extLst>
              <a:ext uri="{FF2B5EF4-FFF2-40B4-BE49-F238E27FC236}">
                <a16:creationId xmlns:a16="http://schemas.microsoft.com/office/drawing/2014/main" id="{3D3946FC-3B34-421B-9116-3AE9317D07D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963816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3074"/>
                                        </p:tgtEl>
                                        <p:attrNameLst>
                                          <p:attrName>style.visibility</p:attrName>
                                        </p:attrNameLst>
                                      </p:cBhvr>
                                      <p:to>
                                        <p:strVal val="visible"/>
                                      </p:to>
                                    </p:set>
                                    <p:animEffect transition="in" filter="fade">
                                      <p:cBhvr>
                                        <p:cTn id="39" dur="500"/>
                                        <p:tgtEl>
                                          <p:spTgt spid="3074"/>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3076"/>
                                        </p:tgtEl>
                                        <p:attrNameLst>
                                          <p:attrName>style.visibility</p:attrName>
                                        </p:attrNameLst>
                                      </p:cBhvr>
                                      <p:to>
                                        <p:strVal val="visible"/>
                                      </p:to>
                                    </p:set>
                                    <p:animEffect transition="in" filter="fade">
                                      <p:cBhvr>
                                        <p:cTn id="43"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2" grpId="0" animBg="1"/>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B97B8D6-EEB1-48B2-B320-F4EA3A1F2CAF}"/>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sp>
        <p:nvSpPr>
          <p:cNvPr id="8" name="ZoneTexte 7">
            <a:extLst>
              <a:ext uri="{FF2B5EF4-FFF2-40B4-BE49-F238E27FC236}">
                <a16:creationId xmlns:a16="http://schemas.microsoft.com/office/drawing/2014/main" id="{E6F78645-1E1E-4644-BE4F-BC3CD79BA9E2}"/>
              </a:ext>
            </a:extLst>
          </p:cNvPr>
          <p:cNvSpPr txBox="1"/>
          <p:nvPr/>
        </p:nvSpPr>
        <p:spPr>
          <a:xfrm>
            <a:off x="1259632" y="633928"/>
            <a:ext cx="7344816"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 C1.2 – Choisir les modalités de l’opération du transport</a:t>
            </a:r>
          </a:p>
        </p:txBody>
      </p:sp>
      <p:sp>
        <p:nvSpPr>
          <p:cNvPr id="10" name="Légende : flèche vers le bas 9">
            <a:extLst>
              <a:ext uri="{FF2B5EF4-FFF2-40B4-BE49-F238E27FC236}">
                <a16:creationId xmlns:a16="http://schemas.microsoft.com/office/drawing/2014/main" id="{60B5811A-0F7E-49F7-A19F-3DE8984BE9B6}"/>
              </a:ext>
            </a:extLst>
          </p:cNvPr>
          <p:cNvSpPr/>
          <p:nvPr/>
        </p:nvSpPr>
        <p:spPr>
          <a:xfrm>
            <a:off x="360000" y="1275606"/>
            <a:ext cx="3419912" cy="100311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A1.2C1</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Sélectionner le ou les mode(s) et/ou la technique de transport en tenant compte des contraintes et des impératifs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p:txBody>
      </p:sp>
      <p:sp>
        <p:nvSpPr>
          <p:cNvPr id="11" name="Légende : flèche vers le bas 10">
            <a:extLst>
              <a:ext uri="{FF2B5EF4-FFF2-40B4-BE49-F238E27FC236}">
                <a16:creationId xmlns:a16="http://schemas.microsoft.com/office/drawing/2014/main" id="{FEAC79CF-ED76-454B-9D03-EB8A3A78BF3B}"/>
              </a:ext>
            </a:extLst>
          </p:cNvPr>
          <p:cNvSpPr/>
          <p:nvPr/>
        </p:nvSpPr>
        <p:spPr>
          <a:xfrm>
            <a:off x="360000" y="2346434"/>
            <a:ext cx="3419912"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A1.2C2</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 Choisir les moyens humains et matériels</a:t>
            </a:r>
          </a:p>
        </p:txBody>
      </p:sp>
      <p:sp>
        <p:nvSpPr>
          <p:cNvPr id="12" name="Légende : flèche vers le bas 11">
            <a:extLst>
              <a:ext uri="{FF2B5EF4-FFF2-40B4-BE49-F238E27FC236}">
                <a16:creationId xmlns:a16="http://schemas.microsoft.com/office/drawing/2014/main" id="{3010CB71-82B2-41FE-8BBC-FEDCF9C5994D}"/>
              </a:ext>
            </a:extLst>
          </p:cNvPr>
          <p:cNvSpPr/>
          <p:nvPr/>
        </p:nvSpPr>
        <p:spPr>
          <a:xfrm>
            <a:off x="360000" y="3147814"/>
            <a:ext cx="3419912" cy="86409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A1.2C3</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Prendre en compte les prestations associées à effectuer</a:t>
            </a:r>
          </a:p>
        </p:txBody>
      </p:sp>
      <p:sp>
        <p:nvSpPr>
          <p:cNvPr id="14" name="Rectangle 13">
            <a:extLst>
              <a:ext uri="{FF2B5EF4-FFF2-40B4-BE49-F238E27FC236}">
                <a16:creationId xmlns:a16="http://schemas.microsoft.com/office/drawing/2014/main" id="{F18000AB-98B0-4308-B650-480987C703FA}"/>
              </a:ext>
            </a:extLst>
          </p:cNvPr>
          <p:cNvSpPr/>
          <p:nvPr/>
        </p:nvSpPr>
        <p:spPr>
          <a:xfrm>
            <a:off x="361788" y="4079622"/>
            <a:ext cx="3419911" cy="54978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A1.2C4</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Sélectionner le ou les opérateur(s) de transport et/ou les sous-traitants</a:t>
            </a:r>
          </a:p>
        </p:txBody>
      </p:sp>
      <p:pic>
        <p:nvPicPr>
          <p:cNvPr id="2050" name="Picture 2" descr="Femme D'affaires De Dessin Animé En Costume D'entreprise Assis Au Bureau De  Travail En Tapant Sur Ordinateur Portable | Vecteur Premium">
            <a:extLst>
              <a:ext uri="{FF2B5EF4-FFF2-40B4-BE49-F238E27FC236}">
                <a16:creationId xmlns:a16="http://schemas.microsoft.com/office/drawing/2014/main" id="{C9F92B6B-A5A7-405D-A74A-4BA42C6C67AE}"/>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9400" t="6601" r="15001" b="6999"/>
          <a:stretch/>
        </p:blipFill>
        <p:spPr bwMode="auto">
          <a:xfrm>
            <a:off x="5652120" y="2364942"/>
            <a:ext cx="1485205" cy="1697406"/>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B93F1641-03D4-4FA2-AA8A-788F8E989CEB}"/>
              </a:ext>
            </a:extLst>
          </p:cNvPr>
          <p:cNvSpPr txBox="1"/>
          <p:nvPr/>
        </p:nvSpPr>
        <p:spPr>
          <a:xfrm>
            <a:off x="5868144" y="4139392"/>
            <a:ext cx="1152128" cy="27699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Exploitation</a:t>
            </a:r>
          </a:p>
        </p:txBody>
      </p:sp>
      <p:pic>
        <p:nvPicPr>
          <p:cNvPr id="16" name="Image 15">
            <a:extLst>
              <a:ext uri="{FF2B5EF4-FFF2-40B4-BE49-F238E27FC236}">
                <a16:creationId xmlns:a16="http://schemas.microsoft.com/office/drawing/2014/main" id="{A24B9481-D925-4795-B8B5-1A6BB1B96839}"/>
              </a:ext>
            </a:extLst>
          </p:cNvPr>
          <p:cNvPicPr>
            <a:picLocks noChangeAspect="1"/>
          </p:cNvPicPr>
          <p:nvPr/>
        </p:nvPicPr>
        <p:blipFill>
          <a:blip r:embed="rId4"/>
          <a:stretch>
            <a:fillRect/>
          </a:stretch>
        </p:blipFill>
        <p:spPr>
          <a:xfrm>
            <a:off x="6084168" y="1340707"/>
            <a:ext cx="792088" cy="998192"/>
          </a:xfrm>
          <a:prstGeom prst="rect">
            <a:avLst/>
          </a:prstGeom>
        </p:spPr>
      </p:pic>
      <p:pic>
        <p:nvPicPr>
          <p:cNvPr id="4" name="Image 3">
            <a:extLst>
              <a:ext uri="{FF2B5EF4-FFF2-40B4-BE49-F238E27FC236}">
                <a16:creationId xmlns:a16="http://schemas.microsoft.com/office/drawing/2014/main" id="{6132AAA2-9E80-43B6-AC93-0F6B47C19D09}"/>
              </a:ext>
            </a:extLst>
          </p:cNvPr>
          <p:cNvPicPr>
            <a:picLocks noChangeAspect="1"/>
          </p:cNvPicPr>
          <p:nvPr/>
        </p:nvPicPr>
        <p:blipFill rotWithShape="1">
          <a:blip r:embed="rId5"/>
          <a:srcRect t="24768" r="31353"/>
          <a:stretch/>
        </p:blipFill>
        <p:spPr>
          <a:xfrm>
            <a:off x="4185359" y="1951253"/>
            <a:ext cx="1709386" cy="740578"/>
          </a:xfrm>
          <a:prstGeom prst="rect">
            <a:avLst/>
          </a:prstGeom>
        </p:spPr>
      </p:pic>
      <p:pic>
        <p:nvPicPr>
          <p:cNvPr id="1026" name="Picture 2" descr="35 687 postes de conducteurs routiers à pourvoir en France (Pôle emploi) -  FranceRoutes">
            <a:extLst>
              <a:ext uri="{FF2B5EF4-FFF2-40B4-BE49-F238E27FC236}">
                <a16:creationId xmlns:a16="http://schemas.microsoft.com/office/drawing/2014/main" id="{BE045628-638D-4A74-AFD2-F2107745D9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5936" y="1500771"/>
            <a:ext cx="869344" cy="5785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nsport Des Marchandises International Avec Le Globe Sur Le Fond Photo  stock - Image du avec, globe: 47476776">
            <a:extLst>
              <a:ext uri="{FF2B5EF4-FFF2-40B4-BE49-F238E27FC236}">
                <a16:creationId xmlns:a16="http://schemas.microsoft.com/office/drawing/2014/main" id="{4FDA9F70-738C-46D6-B802-500FB7D001FC}"/>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738" t="3800" r="4766" b="2400"/>
          <a:stretch/>
        </p:blipFill>
        <p:spPr bwMode="auto">
          <a:xfrm>
            <a:off x="7065679" y="1389055"/>
            <a:ext cx="1872208" cy="14418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oint d interrogation - Direct Infos Gabon">
            <a:extLst>
              <a:ext uri="{FF2B5EF4-FFF2-40B4-BE49-F238E27FC236}">
                <a16:creationId xmlns:a16="http://schemas.microsoft.com/office/drawing/2014/main" id="{BA8AFE49-E94E-42D6-B364-16FEAB31E5F6}"/>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9201" t="8000" r="14310" b="6602"/>
          <a:stretch/>
        </p:blipFill>
        <p:spPr bwMode="auto">
          <a:xfrm>
            <a:off x="6987932" y="1222963"/>
            <a:ext cx="487528" cy="62617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745E1EFB-6216-4A05-9B3C-3F0B34C8EE0E}"/>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5081304" y="1174202"/>
            <a:ext cx="1164620" cy="738585"/>
          </a:xfrm>
          <a:prstGeom prst="rect">
            <a:avLst/>
          </a:prstGeom>
        </p:spPr>
      </p:pic>
      <p:pic>
        <p:nvPicPr>
          <p:cNvPr id="1034" name="Picture 10" descr="Comment choisir son transporteur pour exporter ses produits ?">
            <a:extLst>
              <a:ext uri="{FF2B5EF4-FFF2-40B4-BE49-F238E27FC236}">
                <a16:creationId xmlns:a16="http://schemas.microsoft.com/office/drawing/2014/main" id="{6804051E-461B-4273-A4C2-ABFAD945654D}"/>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07254" y="3269773"/>
            <a:ext cx="1929242" cy="1286161"/>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CA34D2E5-E546-42A7-8369-262F817F80FF}"/>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7475460" y="3504098"/>
            <a:ext cx="896184" cy="612551"/>
          </a:xfrm>
          <a:prstGeom prst="rect">
            <a:avLst/>
          </a:prstGeom>
        </p:spPr>
      </p:pic>
      <p:pic>
        <p:nvPicPr>
          <p:cNvPr id="1040" name="Picture 16" descr="Votre marchandise est-elle bien assurée ? - OLNAFRET">
            <a:extLst>
              <a:ext uri="{FF2B5EF4-FFF2-40B4-BE49-F238E27FC236}">
                <a16:creationId xmlns:a16="http://schemas.microsoft.com/office/drawing/2014/main" id="{0BED79DB-0977-44DC-8E1E-04AAAB0A11F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26504" y="2919397"/>
            <a:ext cx="1320169" cy="74618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ssurance transport de marchandises – ProActif Assurances">
            <a:extLst>
              <a:ext uri="{FF2B5EF4-FFF2-40B4-BE49-F238E27FC236}">
                <a16:creationId xmlns:a16="http://schemas.microsoft.com/office/drawing/2014/main" id="{8A85A438-7E58-4A42-8082-1C0AD741B7F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05931" y="3434099"/>
            <a:ext cx="1879019" cy="1365099"/>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avec coins rognés en diagonale 10">
            <a:extLst>
              <a:ext uri="{FF2B5EF4-FFF2-40B4-BE49-F238E27FC236}">
                <a16:creationId xmlns:a16="http://schemas.microsoft.com/office/drawing/2014/main" id="{7F3B3E4C-C87A-47BA-9622-CC758D8F52CE}"/>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C1.2</a:t>
            </a:r>
          </a:p>
        </p:txBody>
      </p:sp>
      <p:sp>
        <p:nvSpPr>
          <p:cNvPr id="22" name="Espace réservé du pied de page 5">
            <a:extLst>
              <a:ext uri="{FF2B5EF4-FFF2-40B4-BE49-F238E27FC236}">
                <a16:creationId xmlns:a16="http://schemas.microsoft.com/office/drawing/2014/main" id="{FB09BA0B-56F4-4D09-82FE-A1ED575C33E9}"/>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665786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par>
                                <p:cTn id="17" presetID="53" presetClass="entr" presetSubtype="16"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p:cTn id="19" dur="500" fill="hold"/>
                                        <p:tgtEl>
                                          <p:spTgt spid="2050"/>
                                        </p:tgtEl>
                                        <p:attrNameLst>
                                          <p:attrName>ppt_w</p:attrName>
                                        </p:attrNameLst>
                                      </p:cBhvr>
                                      <p:tavLst>
                                        <p:tav tm="0">
                                          <p:val>
                                            <p:fltVal val="0"/>
                                          </p:val>
                                        </p:tav>
                                        <p:tav tm="100000">
                                          <p:val>
                                            <p:strVal val="#ppt_w"/>
                                          </p:val>
                                        </p:tav>
                                      </p:tavLst>
                                    </p:anim>
                                    <p:anim calcmode="lin" valueType="num">
                                      <p:cBhvr>
                                        <p:cTn id="20" dur="500" fill="hold"/>
                                        <p:tgtEl>
                                          <p:spTgt spid="2050"/>
                                        </p:tgtEl>
                                        <p:attrNameLst>
                                          <p:attrName>ppt_h</p:attrName>
                                        </p:attrNameLst>
                                      </p:cBhvr>
                                      <p:tavLst>
                                        <p:tav tm="0">
                                          <p:val>
                                            <p:fltVal val="0"/>
                                          </p:val>
                                        </p:tav>
                                        <p:tav tm="100000">
                                          <p:val>
                                            <p:strVal val="#ppt_h"/>
                                          </p:val>
                                        </p:tav>
                                      </p:tavLst>
                                    </p:anim>
                                    <p:animEffect transition="in" filter="fade">
                                      <p:cBhvr>
                                        <p:cTn id="21" dur="500"/>
                                        <p:tgtEl>
                                          <p:spTgt spid="205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10" presetClass="entr" presetSubtype="0" fill="hold" nodeType="withEffect">
                                  <p:stCondLst>
                                    <p:cond delay="0"/>
                                  </p:stCondLst>
                                  <p:childTnLst>
                                    <p:set>
                                      <p:cBhvr>
                                        <p:cTn id="35" dur="1" fill="hold">
                                          <p:stCondLst>
                                            <p:cond delay="0"/>
                                          </p:stCondLst>
                                        </p:cTn>
                                        <p:tgtEl>
                                          <p:spTgt spid="1030"/>
                                        </p:tgtEl>
                                        <p:attrNameLst>
                                          <p:attrName>style.visibility</p:attrName>
                                        </p:attrNameLst>
                                      </p:cBhvr>
                                      <p:to>
                                        <p:strVal val="visible"/>
                                      </p:to>
                                    </p:set>
                                    <p:animEffect transition="in" filter="fade">
                                      <p:cBhvr>
                                        <p:cTn id="36" dur="500"/>
                                        <p:tgtEl>
                                          <p:spTgt spid="1030"/>
                                        </p:tgtEl>
                                      </p:cBhvr>
                                    </p:animEffect>
                                  </p:childTnLst>
                                </p:cTn>
                              </p:par>
                              <p:par>
                                <p:cTn id="37" presetID="10" presetClass="entr" presetSubtype="0" fill="hold" nodeType="withEffect">
                                  <p:stCondLst>
                                    <p:cond delay="0"/>
                                  </p:stCondLst>
                                  <p:childTnLst>
                                    <p:set>
                                      <p:cBhvr>
                                        <p:cTn id="38" dur="1" fill="hold">
                                          <p:stCondLst>
                                            <p:cond delay="0"/>
                                          </p:stCondLst>
                                        </p:cTn>
                                        <p:tgtEl>
                                          <p:spTgt spid="1032"/>
                                        </p:tgtEl>
                                        <p:attrNameLst>
                                          <p:attrName>style.visibility</p:attrName>
                                        </p:attrNameLst>
                                      </p:cBhvr>
                                      <p:to>
                                        <p:strVal val="visible"/>
                                      </p:to>
                                    </p:set>
                                    <p:animEffect transition="in" filter="fade">
                                      <p:cBhvr>
                                        <p:cTn id="39" dur="500"/>
                                        <p:tgtEl>
                                          <p:spTgt spid="1032"/>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par>
                                <p:cTn id="47" presetID="10" presetClass="entr" presetSubtype="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childTnLst>
                                </p:cTn>
                              </p:par>
                              <p:par>
                                <p:cTn id="50" presetID="10" presetClass="entr" presetSubtype="0" fill="hold" nodeType="withEffect">
                                  <p:stCondLst>
                                    <p:cond delay="0"/>
                                  </p:stCondLst>
                                  <p:childTnLst>
                                    <p:set>
                                      <p:cBhvr>
                                        <p:cTn id="51" dur="1" fill="hold">
                                          <p:stCondLst>
                                            <p:cond delay="0"/>
                                          </p:stCondLst>
                                        </p:cTn>
                                        <p:tgtEl>
                                          <p:spTgt spid="1026"/>
                                        </p:tgtEl>
                                        <p:attrNameLst>
                                          <p:attrName>style.visibility</p:attrName>
                                        </p:attrNameLst>
                                      </p:cBhvr>
                                      <p:to>
                                        <p:strVal val="visible"/>
                                      </p:to>
                                    </p:set>
                                    <p:animEffect transition="in" filter="fade">
                                      <p:cBhvr>
                                        <p:cTn id="52" dur="500"/>
                                        <p:tgtEl>
                                          <p:spTgt spid="1026"/>
                                        </p:tgtEl>
                                      </p:cBhvr>
                                    </p:animEffect>
                                  </p:childTnLst>
                                </p:cTn>
                              </p:par>
                              <p:par>
                                <p:cTn id="53" presetID="10" presetClass="entr" presetSubtype="0"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5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1000"/>
                                        <p:tgtEl>
                                          <p:spTgt spid="12"/>
                                        </p:tgtEl>
                                      </p:cBhvr>
                                    </p:animEffect>
                                    <p:anim calcmode="lin" valueType="num">
                                      <p:cBhvr>
                                        <p:cTn id="61" dur="1000" fill="hold"/>
                                        <p:tgtEl>
                                          <p:spTgt spid="12"/>
                                        </p:tgtEl>
                                        <p:attrNameLst>
                                          <p:attrName>ppt_x</p:attrName>
                                        </p:attrNameLst>
                                      </p:cBhvr>
                                      <p:tavLst>
                                        <p:tav tm="0">
                                          <p:val>
                                            <p:strVal val="#ppt_x"/>
                                          </p:val>
                                        </p:tav>
                                        <p:tav tm="100000">
                                          <p:val>
                                            <p:strVal val="#ppt_x"/>
                                          </p:val>
                                        </p:tav>
                                      </p:tavLst>
                                    </p:anim>
                                    <p:anim calcmode="lin" valueType="num">
                                      <p:cBhvr>
                                        <p:cTn id="62" dur="1000" fill="hold"/>
                                        <p:tgtEl>
                                          <p:spTgt spid="12"/>
                                        </p:tgtEl>
                                        <p:attrNameLst>
                                          <p:attrName>ppt_y</p:attrName>
                                        </p:attrNameLst>
                                      </p:cBhvr>
                                      <p:tavLst>
                                        <p:tav tm="0">
                                          <p:val>
                                            <p:strVal val="#ppt_y+.1"/>
                                          </p:val>
                                        </p:tav>
                                        <p:tav tm="100000">
                                          <p:val>
                                            <p:strVal val="#ppt_y"/>
                                          </p:val>
                                        </p:tav>
                                      </p:tavLst>
                                    </p:anim>
                                  </p:childTnLst>
                                </p:cTn>
                              </p:par>
                              <p:par>
                                <p:cTn id="63" presetID="10" presetClass="entr" presetSubtype="0" fill="hold" nodeType="withEffect">
                                  <p:stCondLst>
                                    <p:cond delay="0"/>
                                  </p:stCondLst>
                                  <p:childTnLst>
                                    <p:set>
                                      <p:cBhvr>
                                        <p:cTn id="64" dur="1" fill="hold">
                                          <p:stCondLst>
                                            <p:cond delay="0"/>
                                          </p:stCondLst>
                                        </p:cTn>
                                        <p:tgtEl>
                                          <p:spTgt spid="1040"/>
                                        </p:tgtEl>
                                        <p:attrNameLst>
                                          <p:attrName>style.visibility</p:attrName>
                                        </p:attrNameLst>
                                      </p:cBhvr>
                                      <p:to>
                                        <p:strVal val="visible"/>
                                      </p:to>
                                    </p:set>
                                    <p:animEffect transition="in" filter="fade">
                                      <p:cBhvr>
                                        <p:cTn id="65" dur="500"/>
                                        <p:tgtEl>
                                          <p:spTgt spid="1040"/>
                                        </p:tgtEl>
                                      </p:cBhvr>
                                    </p:animEffect>
                                  </p:childTnLst>
                                </p:cTn>
                              </p:par>
                              <p:par>
                                <p:cTn id="66" presetID="10" presetClass="entr" presetSubtype="0" fill="hold" nodeType="withEffect">
                                  <p:stCondLst>
                                    <p:cond delay="0"/>
                                  </p:stCondLst>
                                  <p:childTnLst>
                                    <p:set>
                                      <p:cBhvr>
                                        <p:cTn id="67" dur="1" fill="hold">
                                          <p:stCondLst>
                                            <p:cond delay="0"/>
                                          </p:stCondLst>
                                        </p:cTn>
                                        <p:tgtEl>
                                          <p:spTgt spid="1038"/>
                                        </p:tgtEl>
                                        <p:attrNameLst>
                                          <p:attrName>style.visibility</p:attrName>
                                        </p:attrNameLst>
                                      </p:cBhvr>
                                      <p:to>
                                        <p:strVal val="visible"/>
                                      </p:to>
                                    </p:set>
                                    <p:animEffect transition="in" filter="fade">
                                      <p:cBhvr>
                                        <p:cTn id="68" dur="500"/>
                                        <p:tgtEl>
                                          <p:spTgt spid="1038"/>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1000"/>
                                        <p:tgtEl>
                                          <p:spTgt spid="14"/>
                                        </p:tgtEl>
                                      </p:cBhvr>
                                    </p:animEffect>
                                    <p:anim calcmode="lin" valueType="num">
                                      <p:cBhvr>
                                        <p:cTn id="74" dur="1000" fill="hold"/>
                                        <p:tgtEl>
                                          <p:spTgt spid="14"/>
                                        </p:tgtEl>
                                        <p:attrNameLst>
                                          <p:attrName>ppt_x</p:attrName>
                                        </p:attrNameLst>
                                      </p:cBhvr>
                                      <p:tavLst>
                                        <p:tav tm="0">
                                          <p:val>
                                            <p:strVal val="#ppt_x"/>
                                          </p:val>
                                        </p:tav>
                                        <p:tav tm="100000">
                                          <p:val>
                                            <p:strVal val="#ppt_x"/>
                                          </p:val>
                                        </p:tav>
                                      </p:tavLst>
                                    </p:anim>
                                    <p:anim calcmode="lin" valueType="num">
                                      <p:cBhvr>
                                        <p:cTn id="75" dur="1000" fill="hold"/>
                                        <p:tgtEl>
                                          <p:spTgt spid="14"/>
                                        </p:tgtEl>
                                        <p:attrNameLst>
                                          <p:attrName>ppt_y</p:attrName>
                                        </p:attrNameLst>
                                      </p:cBhvr>
                                      <p:tavLst>
                                        <p:tav tm="0">
                                          <p:val>
                                            <p:strVal val="#ppt_y+.1"/>
                                          </p:val>
                                        </p:tav>
                                        <p:tav tm="100000">
                                          <p:val>
                                            <p:strVal val="#ppt_y"/>
                                          </p:val>
                                        </p:tav>
                                      </p:tavLst>
                                    </p:anim>
                                  </p:childTnLst>
                                </p:cTn>
                              </p:par>
                              <p:par>
                                <p:cTn id="76" presetID="10" presetClass="entr" presetSubtype="0" fill="hold" nodeType="withEffect">
                                  <p:stCondLst>
                                    <p:cond delay="0"/>
                                  </p:stCondLst>
                                  <p:childTnLst>
                                    <p:set>
                                      <p:cBhvr>
                                        <p:cTn id="77" dur="1" fill="hold">
                                          <p:stCondLst>
                                            <p:cond delay="0"/>
                                          </p:stCondLst>
                                        </p:cTn>
                                        <p:tgtEl>
                                          <p:spTgt spid="1034"/>
                                        </p:tgtEl>
                                        <p:attrNameLst>
                                          <p:attrName>style.visibility</p:attrName>
                                        </p:attrNameLst>
                                      </p:cBhvr>
                                      <p:to>
                                        <p:strVal val="visible"/>
                                      </p:to>
                                    </p:set>
                                    <p:animEffect transition="in" filter="fade">
                                      <p:cBhvr>
                                        <p:cTn id="78" dur="500"/>
                                        <p:tgtEl>
                                          <p:spTgt spid="1034"/>
                                        </p:tgtEl>
                                      </p:cBhvr>
                                    </p:animEffect>
                                  </p:childTnLst>
                                </p:cTn>
                              </p:par>
                              <p:par>
                                <p:cTn id="79" presetID="10" presetClass="entr" presetSubtype="0" fill="hold" nodeType="withEffect">
                                  <p:stCondLst>
                                    <p:cond delay="0"/>
                                  </p:stCondLst>
                                  <p:childTnLst>
                                    <p:set>
                                      <p:cBhvr>
                                        <p:cTn id="80" dur="1" fill="hold">
                                          <p:stCondLst>
                                            <p:cond delay="0"/>
                                          </p:stCondLst>
                                        </p:cTn>
                                        <p:tgtEl>
                                          <p:spTgt spid="13"/>
                                        </p:tgtEl>
                                        <p:attrNameLst>
                                          <p:attrName>style.visibility</p:attrName>
                                        </p:attrNameLst>
                                      </p:cBhvr>
                                      <p:to>
                                        <p:strVal val="visible"/>
                                      </p:to>
                                    </p:set>
                                    <p:animEffect transition="in" filter="fade">
                                      <p:cBhvr>
                                        <p:cTn id="8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4" grpId="0" animBg="1"/>
      <p:bldP spid="15"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NOUVELLE CERTIFICATION CACES® SUR LES FAMILLES : R 482, R 485, R 486, R 489  - Formation Caces® cariste Marseille, formation SST Aix en Provence - AST  Formation">
            <a:extLst>
              <a:ext uri="{FF2B5EF4-FFF2-40B4-BE49-F238E27FC236}">
                <a16:creationId xmlns:a16="http://schemas.microsoft.com/office/drawing/2014/main" id="{622D89B2-8D09-45CB-A996-79A2A9276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7042" y="3930121"/>
            <a:ext cx="613753" cy="85750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ccueil | Portail de la Direction Générale des Douanes et Droits Indirects">
            <a:extLst>
              <a:ext uri="{FF2B5EF4-FFF2-40B4-BE49-F238E27FC236}">
                <a16:creationId xmlns:a16="http://schemas.microsoft.com/office/drawing/2014/main" id="{DF1DED19-02A8-4AA3-887E-4337AF65C0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70865">
            <a:off x="8134242" y="3103498"/>
            <a:ext cx="861839" cy="1062541"/>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 26">
            <a:extLst>
              <a:ext uri="{FF2B5EF4-FFF2-40B4-BE49-F238E27FC236}">
                <a16:creationId xmlns:a16="http://schemas.microsoft.com/office/drawing/2014/main" id="{E7AA2ED6-2EAD-4D43-9A83-57854EA3E113}"/>
              </a:ext>
            </a:extLst>
          </p:cNvPr>
          <p:cNvPicPr>
            <a:picLocks noChangeAspect="1"/>
          </p:cNvPicPr>
          <p:nvPr/>
        </p:nvPicPr>
        <p:blipFill rotWithShape="1">
          <a:blip r:embed="rId5"/>
          <a:srcRect t="24768" r="31353"/>
          <a:stretch/>
        </p:blipFill>
        <p:spPr>
          <a:xfrm>
            <a:off x="243908" y="3817401"/>
            <a:ext cx="1709386" cy="740578"/>
          </a:xfrm>
          <a:prstGeom prst="rect">
            <a:avLst/>
          </a:prstGeom>
        </p:spPr>
      </p:pic>
      <p:pic>
        <p:nvPicPr>
          <p:cNvPr id="2050" name="Picture 2" descr="Fiche métier : Affréteur aérien">
            <a:extLst>
              <a:ext uri="{FF2B5EF4-FFF2-40B4-BE49-F238E27FC236}">
                <a16:creationId xmlns:a16="http://schemas.microsoft.com/office/drawing/2014/main" id="{A9AEF21D-09D7-46BF-99B0-1AF23DF380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6256" y="1310858"/>
            <a:ext cx="1415588" cy="84935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Transport Des Marchandises International Avec Le Globe Sur Le Fond Photo  stock - Image du avec, globe: 47476776">
            <a:extLst>
              <a:ext uri="{FF2B5EF4-FFF2-40B4-BE49-F238E27FC236}">
                <a16:creationId xmlns:a16="http://schemas.microsoft.com/office/drawing/2014/main" id="{BCF87AB4-A76B-4C21-80C9-EC001DFFD185}"/>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738" t="3800" r="4766" b="2400"/>
          <a:stretch/>
        </p:blipFill>
        <p:spPr bwMode="auto">
          <a:xfrm>
            <a:off x="3177371" y="1561939"/>
            <a:ext cx="1872208" cy="144181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Votre marchandise est-elle bien assurée ? - OLNAFRET">
            <a:extLst>
              <a:ext uri="{FF2B5EF4-FFF2-40B4-BE49-F238E27FC236}">
                <a16:creationId xmlns:a16="http://schemas.microsoft.com/office/drawing/2014/main" id="{74F1D3CD-2199-44FA-8C01-7505B708E3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403" y="1924613"/>
            <a:ext cx="1320169" cy="74618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B3E16E-763C-4FFA-939E-6FC14E88B667}"/>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sp>
        <p:nvSpPr>
          <p:cNvPr id="9" name="Rectangle : carré corné 8">
            <a:extLst>
              <a:ext uri="{FF2B5EF4-FFF2-40B4-BE49-F238E27FC236}">
                <a16:creationId xmlns:a16="http://schemas.microsoft.com/office/drawing/2014/main" id="{10790B98-DF9E-415E-A587-7407C16C49D6}"/>
              </a:ext>
            </a:extLst>
          </p:cNvPr>
          <p:cNvSpPr/>
          <p:nvPr/>
        </p:nvSpPr>
        <p:spPr>
          <a:xfrm>
            <a:off x="7374130" y="2014978"/>
            <a:ext cx="1383214" cy="849353"/>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C1.S17</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sous-traitance</a:t>
            </a:r>
          </a:p>
        </p:txBody>
      </p:sp>
      <p:sp>
        <p:nvSpPr>
          <p:cNvPr id="10" name="Rectangle : carré corné 9">
            <a:extLst>
              <a:ext uri="{FF2B5EF4-FFF2-40B4-BE49-F238E27FC236}">
                <a16:creationId xmlns:a16="http://schemas.microsoft.com/office/drawing/2014/main" id="{22EDE256-8683-440A-9860-73C2EAEB15C1}"/>
              </a:ext>
            </a:extLst>
          </p:cNvPr>
          <p:cNvSpPr/>
          <p:nvPr/>
        </p:nvSpPr>
        <p:spPr>
          <a:xfrm>
            <a:off x="5160845" y="1555123"/>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C1.S16</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matériels de transport et de manutention</a:t>
            </a:r>
          </a:p>
        </p:txBody>
      </p:sp>
      <p:sp>
        <p:nvSpPr>
          <p:cNvPr id="11" name="Rectangle : carré corné 10">
            <a:extLst>
              <a:ext uri="{FF2B5EF4-FFF2-40B4-BE49-F238E27FC236}">
                <a16:creationId xmlns:a16="http://schemas.microsoft.com/office/drawing/2014/main" id="{D599A568-955C-43C2-AE36-0F2D16B8ABB5}"/>
              </a:ext>
            </a:extLst>
          </p:cNvPr>
          <p:cNvSpPr/>
          <p:nvPr/>
        </p:nvSpPr>
        <p:spPr>
          <a:xfrm>
            <a:off x="806361" y="3080767"/>
            <a:ext cx="1367054"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C1.S18</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planigrammes</a:t>
            </a:r>
          </a:p>
        </p:txBody>
      </p:sp>
      <p:sp>
        <p:nvSpPr>
          <p:cNvPr id="12" name="Rectangle : carré corné 11">
            <a:extLst>
              <a:ext uri="{FF2B5EF4-FFF2-40B4-BE49-F238E27FC236}">
                <a16:creationId xmlns:a16="http://schemas.microsoft.com/office/drawing/2014/main" id="{9993D8D3-61A7-4E3E-91D6-414285E2D3B1}"/>
              </a:ext>
            </a:extLst>
          </p:cNvPr>
          <p:cNvSpPr/>
          <p:nvPr/>
        </p:nvSpPr>
        <p:spPr>
          <a:xfrm>
            <a:off x="2819034" y="3210096"/>
            <a:ext cx="1367055" cy="100980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C1.S19</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habilitations, les qualifications et les certifications du personnel</a:t>
            </a:r>
          </a:p>
        </p:txBody>
      </p:sp>
      <p:sp>
        <p:nvSpPr>
          <p:cNvPr id="14" name="Rectangle : carré corné 13">
            <a:extLst>
              <a:ext uri="{FF2B5EF4-FFF2-40B4-BE49-F238E27FC236}">
                <a16:creationId xmlns:a16="http://schemas.microsoft.com/office/drawing/2014/main" id="{E6C00E51-6C1B-44F7-B90D-6C1E99391F70}"/>
              </a:ext>
            </a:extLst>
          </p:cNvPr>
          <p:cNvSpPr/>
          <p:nvPr/>
        </p:nvSpPr>
        <p:spPr>
          <a:xfrm>
            <a:off x="6729748" y="3560180"/>
            <a:ext cx="1415588" cy="1058677"/>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C1.S21</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missions de l’administration des douanes et son périmètre d’action</a:t>
            </a:r>
          </a:p>
        </p:txBody>
      </p:sp>
      <p:sp>
        <p:nvSpPr>
          <p:cNvPr id="15" name="Rectangle : carré corné 14">
            <a:extLst>
              <a:ext uri="{FF2B5EF4-FFF2-40B4-BE49-F238E27FC236}">
                <a16:creationId xmlns:a16="http://schemas.microsoft.com/office/drawing/2014/main" id="{95BF5A9E-D28E-4D92-8DEC-BB6196559E46}"/>
              </a:ext>
            </a:extLst>
          </p:cNvPr>
          <p:cNvSpPr/>
          <p:nvPr/>
        </p:nvSpPr>
        <p:spPr>
          <a:xfrm>
            <a:off x="4750496" y="3172623"/>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C1.S20</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réglementation sociale</a:t>
            </a:r>
          </a:p>
        </p:txBody>
      </p:sp>
      <p:sp>
        <p:nvSpPr>
          <p:cNvPr id="22" name="ZoneTexte 21">
            <a:extLst>
              <a:ext uri="{FF2B5EF4-FFF2-40B4-BE49-F238E27FC236}">
                <a16:creationId xmlns:a16="http://schemas.microsoft.com/office/drawing/2014/main" id="{BB43B8AA-10C6-40D5-8252-247A4474008B}"/>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C1.2</a:t>
            </a:r>
          </a:p>
        </p:txBody>
      </p:sp>
      <p:sp>
        <p:nvSpPr>
          <p:cNvPr id="25" name="Rectangle : carré corné 24">
            <a:extLst>
              <a:ext uri="{FF2B5EF4-FFF2-40B4-BE49-F238E27FC236}">
                <a16:creationId xmlns:a16="http://schemas.microsoft.com/office/drawing/2014/main" id="{2A77275A-D9B0-4FDD-9CE7-12BF1AD90A82}"/>
              </a:ext>
            </a:extLst>
          </p:cNvPr>
          <p:cNvSpPr/>
          <p:nvPr/>
        </p:nvSpPr>
        <p:spPr>
          <a:xfrm>
            <a:off x="329924" y="1389052"/>
            <a:ext cx="1394818" cy="860428"/>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prestations associés</a:t>
            </a:r>
          </a:p>
        </p:txBody>
      </p:sp>
      <p:sp>
        <p:nvSpPr>
          <p:cNvPr id="26" name="Rectangle : carré corné 25">
            <a:extLst>
              <a:ext uri="{FF2B5EF4-FFF2-40B4-BE49-F238E27FC236}">
                <a16:creationId xmlns:a16="http://schemas.microsoft.com/office/drawing/2014/main" id="{8F84FAB2-A7B4-4081-832B-DCE33749DAA7}"/>
              </a:ext>
            </a:extLst>
          </p:cNvPr>
          <p:cNvSpPr/>
          <p:nvPr/>
        </p:nvSpPr>
        <p:spPr>
          <a:xfrm>
            <a:off x="2629511" y="1572149"/>
            <a:ext cx="1394818" cy="860428"/>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modes et techniques de transport</a:t>
            </a:r>
          </a:p>
        </p:txBody>
      </p:sp>
      <p:sp>
        <p:nvSpPr>
          <p:cNvPr id="6" name="Rectangle : carré corné 5">
            <a:extLst>
              <a:ext uri="{FF2B5EF4-FFF2-40B4-BE49-F238E27FC236}">
                <a16:creationId xmlns:a16="http://schemas.microsoft.com/office/drawing/2014/main" id="{34BE8455-A010-41EC-B140-9CD80B023ADB}"/>
              </a:ext>
            </a:extLst>
          </p:cNvPr>
          <p:cNvSpPr/>
          <p:nvPr/>
        </p:nvSpPr>
        <p:spPr>
          <a:xfrm>
            <a:off x="329924" y="1389052"/>
            <a:ext cx="1415530" cy="869682"/>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C1.S6</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prestations associées</a:t>
            </a:r>
          </a:p>
        </p:txBody>
      </p:sp>
      <p:sp>
        <p:nvSpPr>
          <p:cNvPr id="21" name="Rectangle : carré corné 20">
            <a:extLst>
              <a:ext uri="{FF2B5EF4-FFF2-40B4-BE49-F238E27FC236}">
                <a16:creationId xmlns:a16="http://schemas.microsoft.com/office/drawing/2014/main" id="{C69942C8-2F23-4AFF-B98F-6F93101A069B}"/>
              </a:ext>
            </a:extLst>
          </p:cNvPr>
          <p:cNvSpPr/>
          <p:nvPr/>
        </p:nvSpPr>
        <p:spPr>
          <a:xfrm>
            <a:off x="2629511" y="1568366"/>
            <a:ext cx="1394818" cy="876959"/>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C1.S8</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modes et techniques de transport</a:t>
            </a:r>
          </a:p>
        </p:txBody>
      </p:sp>
      <p:pic>
        <p:nvPicPr>
          <p:cNvPr id="20" name="Image 19">
            <a:extLst>
              <a:ext uri="{FF2B5EF4-FFF2-40B4-BE49-F238E27FC236}">
                <a16:creationId xmlns:a16="http://schemas.microsoft.com/office/drawing/2014/main" id="{2F4495CD-EDCA-4AC6-843B-A85B1E2C9E5D}"/>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5704963" y="2349603"/>
            <a:ext cx="1164620" cy="738585"/>
          </a:xfrm>
          <a:prstGeom prst="rect">
            <a:avLst/>
          </a:prstGeom>
        </p:spPr>
      </p:pic>
      <p:pic>
        <p:nvPicPr>
          <p:cNvPr id="2056" name="Picture 8" descr="Formation initiale minimale obligatoire du transport de marchandises - fimo  - Toulouse et Bordeaux">
            <a:extLst>
              <a:ext uri="{FF2B5EF4-FFF2-40B4-BE49-F238E27FC236}">
                <a16:creationId xmlns:a16="http://schemas.microsoft.com/office/drawing/2014/main" id="{6250D448-9601-49DF-985F-80D59F2FF56C}"/>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03330" y="3980847"/>
            <a:ext cx="779376" cy="770383"/>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 27">
            <a:extLst>
              <a:ext uri="{FF2B5EF4-FFF2-40B4-BE49-F238E27FC236}">
                <a16:creationId xmlns:a16="http://schemas.microsoft.com/office/drawing/2014/main" id="{A9CA2A79-916F-4929-AA38-0B4D9D28FEAE}"/>
              </a:ext>
            </a:extLst>
          </p:cNvPr>
          <p:cNvPicPr>
            <a:picLocks noChangeAspect="1"/>
          </p:cNvPicPr>
          <p:nvPr/>
        </p:nvPicPr>
        <p:blipFill>
          <a:blip r:embed="rId11"/>
          <a:stretch>
            <a:fillRect/>
          </a:stretch>
        </p:blipFill>
        <p:spPr>
          <a:xfrm>
            <a:off x="1283823" y="608129"/>
            <a:ext cx="383032" cy="600274"/>
          </a:xfrm>
          <a:prstGeom prst="rect">
            <a:avLst/>
          </a:prstGeom>
        </p:spPr>
      </p:pic>
      <p:pic>
        <p:nvPicPr>
          <p:cNvPr id="29" name="Image 28">
            <a:extLst>
              <a:ext uri="{FF2B5EF4-FFF2-40B4-BE49-F238E27FC236}">
                <a16:creationId xmlns:a16="http://schemas.microsoft.com/office/drawing/2014/main" id="{0F8FBCF7-0F44-4A02-99A2-2714C514F253}"/>
              </a:ext>
            </a:extLst>
          </p:cNvPr>
          <p:cNvPicPr>
            <a:picLocks noChangeAspect="1"/>
          </p:cNvPicPr>
          <p:nvPr/>
        </p:nvPicPr>
        <p:blipFill>
          <a:blip r:embed="rId12"/>
          <a:stretch>
            <a:fillRect/>
          </a:stretch>
        </p:blipFill>
        <p:spPr>
          <a:xfrm>
            <a:off x="8197225" y="592534"/>
            <a:ext cx="445078" cy="557831"/>
          </a:xfrm>
          <a:prstGeom prst="rect">
            <a:avLst/>
          </a:prstGeom>
        </p:spPr>
      </p:pic>
      <p:sp>
        <p:nvSpPr>
          <p:cNvPr id="30" name="Rectangle avec coins rognés en diagonale 10">
            <a:extLst>
              <a:ext uri="{FF2B5EF4-FFF2-40B4-BE49-F238E27FC236}">
                <a16:creationId xmlns:a16="http://schemas.microsoft.com/office/drawing/2014/main" id="{961CCDA4-42A1-4941-8309-059DC338430D}"/>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C1.2</a:t>
            </a:r>
          </a:p>
        </p:txBody>
      </p:sp>
      <p:sp>
        <p:nvSpPr>
          <p:cNvPr id="31" name="Espace réservé du pied de page 5">
            <a:extLst>
              <a:ext uri="{FF2B5EF4-FFF2-40B4-BE49-F238E27FC236}">
                <a16:creationId xmlns:a16="http://schemas.microsoft.com/office/drawing/2014/main" id="{83161498-12F8-4CDA-A763-3463C60C1FE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32" name="ZoneTexte 31">
            <a:extLst>
              <a:ext uri="{FF2B5EF4-FFF2-40B4-BE49-F238E27FC236}">
                <a16:creationId xmlns:a16="http://schemas.microsoft.com/office/drawing/2014/main" id="{26954E3E-097F-4C18-B4A0-1DCEB67B3D20}"/>
              </a:ext>
            </a:extLst>
          </p:cNvPr>
          <p:cNvSpPr txBox="1"/>
          <p:nvPr/>
        </p:nvSpPr>
        <p:spPr>
          <a:xfrm rot="336587">
            <a:off x="4885800" y="4073344"/>
            <a:ext cx="1543257" cy="523220"/>
          </a:xfrm>
          <a:prstGeom prst="rect">
            <a:avLst/>
          </a:prstGeom>
          <a:solidFill>
            <a:schemeClr val="accent3">
              <a:lumMod val="60000"/>
              <a:lumOff val="40000"/>
            </a:schemeClr>
          </a:solidFill>
        </p:spPr>
        <p:txBody>
          <a:bodyPr wrap="square" rtlCol="0">
            <a:spAutoFit/>
          </a:bodyPr>
          <a:lstStyle/>
          <a:p>
            <a:pPr algn="ctr"/>
            <a:r>
              <a:rPr lang="fr-FR" sz="1400" b="1" cap="small" dirty="0">
                <a:solidFill>
                  <a:schemeClr val="accent3">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Temps de conduite</a:t>
            </a:r>
          </a:p>
          <a:p>
            <a:pPr algn="ctr"/>
            <a:r>
              <a:rPr lang="fr-FR" sz="1400" b="1" cap="small" dirty="0">
                <a:solidFill>
                  <a:schemeClr val="accent3">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 Temps de repos</a:t>
            </a:r>
          </a:p>
        </p:txBody>
      </p:sp>
    </p:spTree>
    <p:extLst>
      <p:ext uri="{BB962C8B-B14F-4D97-AF65-F5344CB8AC3E}">
        <p14:creationId xmlns:p14="http://schemas.microsoft.com/office/powerpoint/2010/main" val="39307064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par>
                                <p:cTn id="48" presetID="10" presetClass="entr" presetSubtype="0" fill="hold"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par>
                                <p:cTn id="51" presetID="10" presetClass="entr" presetSubtype="0" fill="hold" nodeType="withEffect">
                                  <p:stCondLst>
                                    <p:cond delay="0"/>
                                  </p:stCondLst>
                                  <p:childTnLst>
                                    <p:set>
                                      <p:cBhvr>
                                        <p:cTn id="52" dur="1" fill="hold">
                                          <p:stCondLst>
                                            <p:cond delay="0"/>
                                          </p:stCondLst>
                                        </p:cTn>
                                        <p:tgtEl>
                                          <p:spTgt spid="2054"/>
                                        </p:tgtEl>
                                        <p:attrNameLst>
                                          <p:attrName>style.visibility</p:attrName>
                                        </p:attrNameLst>
                                      </p:cBhvr>
                                      <p:to>
                                        <p:strVal val="visible"/>
                                      </p:to>
                                    </p:set>
                                    <p:animEffect transition="in" filter="fade">
                                      <p:cBhvr>
                                        <p:cTn id="53" dur="500"/>
                                        <p:tgtEl>
                                          <p:spTgt spid="2054"/>
                                        </p:tgtEl>
                                      </p:cBhvr>
                                    </p:animEffect>
                                  </p:childTnLst>
                                </p:cTn>
                              </p:par>
                              <p:par>
                                <p:cTn id="54" presetID="10" presetClass="entr" presetSubtype="0" fill="hold" nodeType="withEffect">
                                  <p:stCondLst>
                                    <p:cond delay="0"/>
                                  </p:stCondLst>
                                  <p:childTnLst>
                                    <p:set>
                                      <p:cBhvr>
                                        <p:cTn id="55" dur="1" fill="hold">
                                          <p:stCondLst>
                                            <p:cond delay="0"/>
                                          </p:stCondLst>
                                        </p:cTn>
                                        <p:tgtEl>
                                          <p:spTgt spid="2058"/>
                                        </p:tgtEl>
                                        <p:attrNameLst>
                                          <p:attrName>style.visibility</p:attrName>
                                        </p:attrNameLst>
                                      </p:cBhvr>
                                      <p:to>
                                        <p:strVal val="visible"/>
                                      </p:to>
                                    </p:set>
                                    <p:animEffect transition="in" filter="fade">
                                      <p:cBhvr>
                                        <p:cTn id="56" dur="500"/>
                                        <p:tgtEl>
                                          <p:spTgt spid="2058"/>
                                        </p:tgtEl>
                                      </p:cBhvr>
                                    </p:animEffect>
                                  </p:childTnLst>
                                </p:cTn>
                              </p:par>
                              <p:par>
                                <p:cTn id="57" presetID="10" presetClass="entr" presetSubtype="0" fill="hold" nodeType="withEffect">
                                  <p:stCondLst>
                                    <p:cond delay="0"/>
                                  </p:stCondLst>
                                  <p:childTnLst>
                                    <p:set>
                                      <p:cBhvr>
                                        <p:cTn id="58" dur="1" fill="hold">
                                          <p:stCondLst>
                                            <p:cond delay="0"/>
                                          </p:stCondLst>
                                        </p:cTn>
                                        <p:tgtEl>
                                          <p:spTgt spid="2056"/>
                                        </p:tgtEl>
                                        <p:attrNameLst>
                                          <p:attrName>style.visibility</p:attrName>
                                        </p:attrNameLst>
                                      </p:cBhvr>
                                      <p:to>
                                        <p:strVal val="visible"/>
                                      </p:to>
                                    </p:set>
                                    <p:animEffect transition="in" filter="fade">
                                      <p:cBhvr>
                                        <p:cTn id="59" dur="500"/>
                                        <p:tgtEl>
                                          <p:spTgt spid="2056"/>
                                        </p:tgtEl>
                                      </p:cBhvr>
                                    </p:animEffect>
                                  </p:childTnLst>
                                </p:cTn>
                              </p:par>
                              <p:par>
                                <p:cTn id="60" presetID="10" presetClass="entr" presetSubtype="0" fill="hold" nodeType="withEffect">
                                  <p:stCondLst>
                                    <p:cond delay="0"/>
                                  </p:stCondLst>
                                  <p:childTnLst>
                                    <p:set>
                                      <p:cBhvr>
                                        <p:cTn id="61" dur="1" fill="hold">
                                          <p:stCondLst>
                                            <p:cond delay="0"/>
                                          </p:stCondLst>
                                        </p:cTn>
                                        <p:tgtEl>
                                          <p:spTgt spid="2050"/>
                                        </p:tgtEl>
                                        <p:attrNameLst>
                                          <p:attrName>style.visibility</p:attrName>
                                        </p:attrNameLst>
                                      </p:cBhvr>
                                      <p:to>
                                        <p:strVal val="visible"/>
                                      </p:to>
                                    </p:set>
                                    <p:animEffect transition="in" filter="fade">
                                      <p:cBhvr>
                                        <p:cTn id="62" dur="500"/>
                                        <p:tgtEl>
                                          <p:spTgt spid="205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500"/>
                                        <p:tgtEl>
                                          <p:spTgt spid="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fade">
                                      <p:cBhvr>
                                        <p:cTn id="7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22" grpId="0" animBg="1"/>
      <p:bldP spid="25" grpId="0" animBg="1"/>
      <p:bldP spid="26" grpId="0" animBg="1"/>
      <p:bldP spid="6" grpId="0" animBg="1"/>
      <p:bldP spid="21" grpId="0"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4">
            <a:extLst>
              <a:ext uri="{FF2B5EF4-FFF2-40B4-BE49-F238E27FC236}">
                <a16:creationId xmlns:a16="http://schemas.microsoft.com/office/drawing/2014/main" id="{745311DE-0805-4CD5-91F1-66631C3A3D6A}"/>
              </a:ext>
            </a:extLst>
          </p:cNvPr>
          <p:cNvSpPr>
            <a:spLocks/>
          </p:cNvSpPr>
          <p:nvPr/>
        </p:nvSpPr>
        <p:spPr bwMode="auto">
          <a:xfrm rot="19982665">
            <a:off x="3459082" y="2731865"/>
            <a:ext cx="1908446" cy="1265805"/>
          </a:xfrm>
          <a:custGeom>
            <a:avLst/>
            <a:gdLst>
              <a:gd name="T0" fmla="*/ 0 w 2791"/>
              <a:gd name="T1" fmla="*/ 2147483646 h 2385"/>
              <a:gd name="T2" fmla="*/ 2147483646 w 2791"/>
              <a:gd name="T3" fmla="*/ 0 h 2385"/>
              <a:gd name="T4" fmla="*/ 2147483646 w 2791"/>
              <a:gd name="T5" fmla="*/ 2147483646 h 2385"/>
              <a:gd name="T6" fmla="*/ 2147483646 w 2791"/>
              <a:gd name="T7" fmla="*/ 2147483646 h 2385"/>
              <a:gd name="T8" fmla="*/ 0 w 2791"/>
              <a:gd name="T9" fmla="*/ 2147483646 h 2385"/>
              <a:gd name="T10" fmla="*/ 0 60000 65536"/>
              <a:gd name="T11" fmla="*/ 0 60000 65536"/>
              <a:gd name="T12" fmla="*/ 0 60000 65536"/>
              <a:gd name="T13" fmla="*/ 0 60000 65536"/>
              <a:gd name="T14" fmla="*/ 0 60000 65536"/>
              <a:gd name="T15" fmla="*/ 0 w 2791"/>
              <a:gd name="T16" fmla="*/ 0 h 2385"/>
              <a:gd name="T17" fmla="*/ 2791 w 2791"/>
              <a:gd name="T18" fmla="*/ 2385 h 2385"/>
            </a:gdLst>
            <a:ahLst/>
            <a:cxnLst>
              <a:cxn ang="T10">
                <a:pos x="T0" y="T1"/>
              </a:cxn>
              <a:cxn ang="T11">
                <a:pos x="T2" y="T3"/>
              </a:cxn>
              <a:cxn ang="T12">
                <a:pos x="T4" y="T5"/>
              </a:cxn>
              <a:cxn ang="T13">
                <a:pos x="T6" y="T7"/>
              </a:cxn>
              <a:cxn ang="T14">
                <a:pos x="T8" y="T9"/>
              </a:cxn>
            </a:cxnLst>
            <a:rect l="T15" t="T16" r="T17" b="T18"/>
            <a:pathLst>
              <a:path w="2791" h="2385">
                <a:moveTo>
                  <a:pt x="0" y="2043"/>
                </a:moveTo>
                <a:lnTo>
                  <a:pt x="1580" y="0"/>
                </a:lnTo>
                <a:lnTo>
                  <a:pt x="2790" y="2072"/>
                </a:lnTo>
                <a:lnTo>
                  <a:pt x="328" y="2384"/>
                </a:lnTo>
                <a:lnTo>
                  <a:pt x="0" y="2043"/>
                </a:lnTo>
              </a:path>
            </a:pathLst>
          </a:custGeom>
          <a:solidFill>
            <a:srgbClr val="FFFF99"/>
          </a:solidFill>
          <a:ln w="12699" cap="rnd" cmpd="sng">
            <a:solidFill>
              <a:srgbClr val="FFFF99"/>
            </a:solidFill>
            <a:prstDash val="solid"/>
            <a:round/>
            <a:headEnd/>
            <a:tailEnd/>
          </a:ln>
        </p:spPr>
        <p:txBody>
          <a:bodyPr/>
          <a:lstStyle/>
          <a:p>
            <a:endParaRPr lang="en-US"/>
          </a:p>
        </p:txBody>
      </p:sp>
      <p:sp>
        <p:nvSpPr>
          <p:cNvPr id="18" name="Oval 5">
            <a:extLst>
              <a:ext uri="{FF2B5EF4-FFF2-40B4-BE49-F238E27FC236}">
                <a16:creationId xmlns:a16="http://schemas.microsoft.com/office/drawing/2014/main" id="{A19ECB1D-DFC6-4A95-81EC-25E04D753660}"/>
              </a:ext>
            </a:extLst>
          </p:cNvPr>
          <p:cNvSpPr>
            <a:spLocks noChangeArrowheads="1"/>
          </p:cNvSpPr>
          <p:nvPr/>
        </p:nvSpPr>
        <p:spPr bwMode="auto">
          <a:xfrm>
            <a:off x="4199676" y="2030557"/>
            <a:ext cx="4548788" cy="1477297"/>
          </a:xfrm>
          <a:prstGeom prst="ellipse">
            <a:avLst/>
          </a:prstGeom>
          <a:solidFill>
            <a:srgbClr val="FEF930"/>
          </a:solidFill>
          <a:ln w="12699">
            <a:solidFill>
              <a:srgbClr val="FFFF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buNone/>
            </a:pPr>
            <a:endParaRPr lang="fr-FR" sz="1200" b="0" i="0" dirty="0">
              <a:solidFill>
                <a:srgbClr val="000000"/>
              </a:solidFill>
              <a:effectLst/>
            </a:endParaRPr>
          </a:p>
        </p:txBody>
      </p:sp>
      <p:sp>
        <p:nvSpPr>
          <p:cNvPr id="8" name="ZoneTexte 7">
            <a:extLst>
              <a:ext uri="{FF2B5EF4-FFF2-40B4-BE49-F238E27FC236}">
                <a16:creationId xmlns:a16="http://schemas.microsoft.com/office/drawing/2014/main" id="{623352CF-8A75-46D0-B438-4C8BE9EC7FD8}"/>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pic>
        <p:nvPicPr>
          <p:cNvPr id="9" name="Image 8">
            <a:extLst>
              <a:ext uri="{FF2B5EF4-FFF2-40B4-BE49-F238E27FC236}">
                <a16:creationId xmlns:a16="http://schemas.microsoft.com/office/drawing/2014/main" id="{3BC91FD9-44C3-414E-92D5-42671937AD53}"/>
              </a:ext>
            </a:extLst>
          </p:cNvPr>
          <p:cNvPicPr>
            <a:picLocks noChangeAspect="1"/>
          </p:cNvPicPr>
          <p:nvPr/>
        </p:nvPicPr>
        <p:blipFill>
          <a:blip r:embed="rId3"/>
          <a:stretch>
            <a:fillRect/>
          </a:stretch>
        </p:blipFill>
        <p:spPr>
          <a:xfrm>
            <a:off x="1283823" y="608129"/>
            <a:ext cx="383032" cy="600274"/>
          </a:xfrm>
          <a:prstGeom prst="rect">
            <a:avLst/>
          </a:prstGeom>
        </p:spPr>
      </p:pic>
      <p:pic>
        <p:nvPicPr>
          <p:cNvPr id="10" name="Image 9">
            <a:extLst>
              <a:ext uri="{FF2B5EF4-FFF2-40B4-BE49-F238E27FC236}">
                <a16:creationId xmlns:a16="http://schemas.microsoft.com/office/drawing/2014/main" id="{6612E899-937F-4AB0-82A0-2F89B6DE5635}"/>
              </a:ext>
            </a:extLst>
          </p:cNvPr>
          <p:cNvPicPr>
            <a:picLocks noChangeAspect="1"/>
          </p:cNvPicPr>
          <p:nvPr/>
        </p:nvPicPr>
        <p:blipFill>
          <a:blip r:embed="rId4"/>
          <a:stretch>
            <a:fillRect/>
          </a:stretch>
        </p:blipFill>
        <p:spPr>
          <a:xfrm>
            <a:off x="8197225" y="592534"/>
            <a:ext cx="445078" cy="557831"/>
          </a:xfrm>
          <a:prstGeom prst="rect">
            <a:avLst/>
          </a:prstGeom>
        </p:spPr>
      </p:pic>
      <p:sp>
        <p:nvSpPr>
          <p:cNvPr id="11" name="ZoneTexte 10">
            <a:extLst>
              <a:ext uri="{FF2B5EF4-FFF2-40B4-BE49-F238E27FC236}">
                <a16:creationId xmlns:a16="http://schemas.microsoft.com/office/drawing/2014/main" id="{92A8FCDC-0ABD-414E-8A69-E71C58750A92}"/>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C1.2</a:t>
            </a:r>
          </a:p>
        </p:txBody>
      </p:sp>
      <p:sp>
        <p:nvSpPr>
          <p:cNvPr id="13" name="ZoneTexte 12">
            <a:extLst>
              <a:ext uri="{FF2B5EF4-FFF2-40B4-BE49-F238E27FC236}">
                <a16:creationId xmlns:a16="http://schemas.microsoft.com/office/drawing/2014/main" id="{04313BC4-0387-4ED3-AB17-76A6DC105289}"/>
              </a:ext>
            </a:extLst>
          </p:cNvPr>
          <p:cNvSpPr txBox="1"/>
          <p:nvPr/>
        </p:nvSpPr>
        <p:spPr>
          <a:xfrm>
            <a:off x="4688359" y="2245728"/>
            <a:ext cx="4392489" cy="1323439"/>
          </a:xfrm>
          <a:prstGeom prst="rect">
            <a:avLst/>
          </a:prstGeom>
          <a:noFill/>
        </p:spPr>
        <p:txBody>
          <a:bodyPr wrap="square" rtlCol="0">
            <a:spAutoFit/>
          </a:bodyPr>
          <a:lstStyle/>
          <a:p>
            <a:r>
              <a:rPr lang="fr-FR" sz="1600" b="1" u="sng"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Limites</a:t>
            </a:r>
            <a:r>
              <a:rPr lang="fr-FR" sz="1600" dirty="0">
                <a:latin typeface="Calibri" panose="020F0502020204030204" pitchFamily="34" charset="0"/>
                <a:cs typeface="Calibri" panose="020F0502020204030204" pitchFamily="34" charset="0"/>
              </a:rPr>
              <a:t> :</a:t>
            </a:r>
          </a:p>
          <a:p>
            <a:endParaRPr lang="fr-FR" sz="800" dirty="0">
              <a:latin typeface="Calibri" panose="020F0502020204030204" pitchFamily="34" charset="0"/>
              <a:cs typeface="Calibri" panose="020F0502020204030204" pitchFamily="34" charset="0"/>
            </a:endParaRP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La réglementation sociale européenne sur les</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temps de conduite et de repos</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La réglementation française</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a:t>
            </a:r>
          </a:p>
        </p:txBody>
      </p:sp>
      <p:pic>
        <p:nvPicPr>
          <p:cNvPr id="15" name="Image 14">
            <a:extLst>
              <a:ext uri="{FF2B5EF4-FFF2-40B4-BE49-F238E27FC236}">
                <a16:creationId xmlns:a16="http://schemas.microsoft.com/office/drawing/2014/main" id="{4C2515CB-EC48-4219-9613-FAD4F03F438A}"/>
              </a:ext>
            </a:extLst>
          </p:cNvPr>
          <p:cNvPicPr>
            <a:picLocks noChangeAspect="1"/>
          </p:cNvPicPr>
          <p:nvPr/>
        </p:nvPicPr>
        <p:blipFill>
          <a:blip r:embed="rId5"/>
          <a:stretch>
            <a:fillRect/>
          </a:stretch>
        </p:blipFill>
        <p:spPr>
          <a:xfrm>
            <a:off x="4815136" y="2715828"/>
            <a:ext cx="285748" cy="180974"/>
          </a:xfrm>
          <a:prstGeom prst="rect">
            <a:avLst/>
          </a:prstGeom>
        </p:spPr>
      </p:pic>
      <p:pic>
        <p:nvPicPr>
          <p:cNvPr id="16" name="Image 15">
            <a:extLst>
              <a:ext uri="{FF2B5EF4-FFF2-40B4-BE49-F238E27FC236}">
                <a16:creationId xmlns:a16="http://schemas.microsoft.com/office/drawing/2014/main" id="{6B0F713E-D1F6-4EDA-85BC-40D53400ADF0}"/>
              </a:ext>
            </a:extLst>
          </p:cNvPr>
          <p:cNvPicPr>
            <a:picLocks noChangeAspect="1"/>
          </p:cNvPicPr>
          <p:nvPr/>
        </p:nvPicPr>
        <p:blipFill>
          <a:blip r:embed="rId5"/>
          <a:stretch>
            <a:fillRect/>
          </a:stretch>
        </p:blipFill>
        <p:spPr>
          <a:xfrm>
            <a:off x="4815136" y="3142631"/>
            <a:ext cx="285748" cy="180974"/>
          </a:xfrm>
          <a:prstGeom prst="rect">
            <a:avLst/>
          </a:prstGeom>
        </p:spPr>
      </p:pic>
      <p:pic>
        <p:nvPicPr>
          <p:cNvPr id="4098" name="Picture 2" descr="Le régime des astreintes depuis la loi travail LégiSocial">
            <a:extLst>
              <a:ext uri="{FF2B5EF4-FFF2-40B4-BE49-F238E27FC236}">
                <a16:creationId xmlns:a16="http://schemas.microsoft.com/office/drawing/2014/main" id="{AB67B937-EF84-481F-9A7C-C7B6CAF44A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3836" y="3599672"/>
            <a:ext cx="1685869" cy="112523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mpliJour - L'outil indispensable des transporteurs raisonnables">
            <a:extLst>
              <a:ext uri="{FF2B5EF4-FFF2-40B4-BE49-F238E27FC236}">
                <a16:creationId xmlns:a16="http://schemas.microsoft.com/office/drawing/2014/main" id="{40571055-06E2-4B2E-8201-58E3B14BAD18}"/>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5671" y="1152977"/>
            <a:ext cx="3051730" cy="84838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SE : La Règlementation sociale Européenne | Comment obtenir son permis C –  CE et devenir conducteur Routier">
            <a:extLst>
              <a:ext uri="{FF2B5EF4-FFF2-40B4-BE49-F238E27FC236}">
                <a16:creationId xmlns:a16="http://schemas.microsoft.com/office/drawing/2014/main" id="{F40338E6-8143-42B4-99D6-606431717F9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75481" y="1521783"/>
            <a:ext cx="1157860" cy="110559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avec coins rognés en diagonale 10">
            <a:extLst>
              <a:ext uri="{FF2B5EF4-FFF2-40B4-BE49-F238E27FC236}">
                <a16:creationId xmlns:a16="http://schemas.microsoft.com/office/drawing/2014/main" id="{D909A0E1-EAF3-4ED0-A7BE-B86104D9C360}"/>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C1.2</a:t>
            </a:r>
          </a:p>
        </p:txBody>
      </p:sp>
      <p:grpSp>
        <p:nvGrpSpPr>
          <p:cNvPr id="20" name="Group 49">
            <a:extLst>
              <a:ext uri="{FF2B5EF4-FFF2-40B4-BE49-F238E27FC236}">
                <a16:creationId xmlns:a16="http://schemas.microsoft.com/office/drawing/2014/main" id="{E422AF27-E6B8-4321-8F53-4BD37ADFC771}"/>
              </a:ext>
            </a:extLst>
          </p:cNvPr>
          <p:cNvGrpSpPr>
            <a:grpSpLocks/>
          </p:cNvGrpSpPr>
          <p:nvPr/>
        </p:nvGrpSpPr>
        <p:grpSpPr bwMode="auto">
          <a:xfrm>
            <a:off x="3279304" y="4105955"/>
            <a:ext cx="994074" cy="640905"/>
            <a:chOff x="462" y="3119"/>
            <a:chExt cx="1553" cy="1104"/>
          </a:xfrm>
        </p:grpSpPr>
        <p:grpSp>
          <p:nvGrpSpPr>
            <p:cNvPr id="21" name="Group 9">
              <a:extLst>
                <a:ext uri="{FF2B5EF4-FFF2-40B4-BE49-F238E27FC236}">
                  <a16:creationId xmlns:a16="http://schemas.microsoft.com/office/drawing/2014/main" id="{1FC58D58-C02E-4C69-83B7-12AFA93967CC}"/>
                </a:ext>
              </a:extLst>
            </p:cNvPr>
            <p:cNvGrpSpPr>
              <a:grpSpLocks/>
            </p:cNvGrpSpPr>
            <p:nvPr/>
          </p:nvGrpSpPr>
          <p:grpSpPr bwMode="auto">
            <a:xfrm>
              <a:off x="462" y="3867"/>
              <a:ext cx="1553" cy="356"/>
              <a:chOff x="462" y="3867"/>
              <a:chExt cx="1553" cy="356"/>
            </a:xfrm>
          </p:grpSpPr>
          <p:sp>
            <p:nvSpPr>
              <p:cNvPr id="61" name="Freeform 6">
                <a:extLst>
                  <a:ext uri="{FF2B5EF4-FFF2-40B4-BE49-F238E27FC236}">
                    <a16:creationId xmlns:a16="http://schemas.microsoft.com/office/drawing/2014/main" id="{F858321D-AC65-4B22-8C4E-9A1467422F34}"/>
                  </a:ext>
                </a:extLst>
              </p:cNvPr>
              <p:cNvSpPr>
                <a:spLocks/>
              </p:cNvSpPr>
              <p:nvPr/>
            </p:nvSpPr>
            <p:spPr bwMode="auto">
              <a:xfrm>
                <a:off x="462" y="3867"/>
                <a:ext cx="1553" cy="256"/>
              </a:xfrm>
              <a:custGeom>
                <a:avLst/>
                <a:gdLst>
                  <a:gd name="T0" fmla="*/ 0 w 1553"/>
                  <a:gd name="T1" fmla="*/ 85 h 256"/>
                  <a:gd name="T2" fmla="*/ 812 w 1553"/>
                  <a:gd name="T3" fmla="*/ 0 h 256"/>
                  <a:gd name="T4" fmla="*/ 1552 w 1553"/>
                  <a:gd name="T5" fmla="*/ 128 h 256"/>
                  <a:gd name="T6" fmla="*/ 669 w 1553"/>
                  <a:gd name="T7" fmla="*/ 255 h 256"/>
                  <a:gd name="T8" fmla="*/ 0 w 1553"/>
                  <a:gd name="T9" fmla="*/ 85 h 256"/>
                  <a:gd name="T10" fmla="*/ 0 60000 65536"/>
                  <a:gd name="T11" fmla="*/ 0 60000 65536"/>
                  <a:gd name="T12" fmla="*/ 0 60000 65536"/>
                  <a:gd name="T13" fmla="*/ 0 60000 65536"/>
                  <a:gd name="T14" fmla="*/ 0 60000 65536"/>
                  <a:gd name="T15" fmla="*/ 0 w 1553"/>
                  <a:gd name="T16" fmla="*/ 0 h 256"/>
                  <a:gd name="T17" fmla="*/ 1553 w 1553"/>
                  <a:gd name="T18" fmla="*/ 256 h 256"/>
                </a:gdLst>
                <a:ahLst/>
                <a:cxnLst>
                  <a:cxn ang="T10">
                    <a:pos x="T0" y="T1"/>
                  </a:cxn>
                  <a:cxn ang="T11">
                    <a:pos x="T2" y="T3"/>
                  </a:cxn>
                  <a:cxn ang="T12">
                    <a:pos x="T4" y="T5"/>
                  </a:cxn>
                  <a:cxn ang="T13">
                    <a:pos x="T6" y="T7"/>
                  </a:cxn>
                  <a:cxn ang="T14">
                    <a:pos x="T8" y="T9"/>
                  </a:cxn>
                </a:cxnLst>
                <a:rect l="T15" t="T16" r="T17" b="T18"/>
                <a:pathLst>
                  <a:path w="1553" h="256">
                    <a:moveTo>
                      <a:pt x="0" y="85"/>
                    </a:moveTo>
                    <a:lnTo>
                      <a:pt x="812" y="0"/>
                    </a:lnTo>
                    <a:lnTo>
                      <a:pt x="1552" y="128"/>
                    </a:lnTo>
                    <a:lnTo>
                      <a:pt x="669" y="255"/>
                    </a:lnTo>
                    <a:lnTo>
                      <a:pt x="0" y="85"/>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62" name="Freeform 7">
                <a:extLst>
                  <a:ext uri="{FF2B5EF4-FFF2-40B4-BE49-F238E27FC236}">
                    <a16:creationId xmlns:a16="http://schemas.microsoft.com/office/drawing/2014/main" id="{F3413307-3F15-42C7-AD5C-5410AC51C49D}"/>
                  </a:ext>
                </a:extLst>
              </p:cNvPr>
              <p:cNvSpPr>
                <a:spLocks/>
              </p:cNvSpPr>
              <p:nvPr/>
            </p:nvSpPr>
            <p:spPr bwMode="auto">
              <a:xfrm>
                <a:off x="462" y="3952"/>
                <a:ext cx="670" cy="271"/>
              </a:xfrm>
              <a:custGeom>
                <a:avLst/>
                <a:gdLst>
                  <a:gd name="T0" fmla="*/ 0 w 670"/>
                  <a:gd name="T1" fmla="*/ 0 h 271"/>
                  <a:gd name="T2" fmla="*/ 669 w 670"/>
                  <a:gd name="T3" fmla="*/ 170 h 271"/>
                  <a:gd name="T4" fmla="*/ 669 w 670"/>
                  <a:gd name="T5" fmla="*/ 270 h 271"/>
                  <a:gd name="T6" fmla="*/ 0 w 670"/>
                  <a:gd name="T7" fmla="*/ 71 h 271"/>
                  <a:gd name="T8" fmla="*/ 0 w 670"/>
                  <a:gd name="T9" fmla="*/ 0 h 271"/>
                  <a:gd name="T10" fmla="*/ 0 60000 65536"/>
                  <a:gd name="T11" fmla="*/ 0 60000 65536"/>
                  <a:gd name="T12" fmla="*/ 0 60000 65536"/>
                  <a:gd name="T13" fmla="*/ 0 60000 65536"/>
                  <a:gd name="T14" fmla="*/ 0 60000 65536"/>
                  <a:gd name="T15" fmla="*/ 0 w 670"/>
                  <a:gd name="T16" fmla="*/ 0 h 271"/>
                  <a:gd name="T17" fmla="*/ 670 w 670"/>
                  <a:gd name="T18" fmla="*/ 271 h 271"/>
                </a:gdLst>
                <a:ahLst/>
                <a:cxnLst>
                  <a:cxn ang="T10">
                    <a:pos x="T0" y="T1"/>
                  </a:cxn>
                  <a:cxn ang="T11">
                    <a:pos x="T2" y="T3"/>
                  </a:cxn>
                  <a:cxn ang="T12">
                    <a:pos x="T4" y="T5"/>
                  </a:cxn>
                  <a:cxn ang="T13">
                    <a:pos x="T6" y="T7"/>
                  </a:cxn>
                  <a:cxn ang="T14">
                    <a:pos x="T8" y="T9"/>
                  </a:cxn>
                </a:cxnLst>
                <a:rect l="T15" t="T16" r="T17" b="T18"/>
                <a:pathLst>
                  <a:path w="670" h="271">
                    <a:moveTo>
                      <a:pt x="0" y="0"/>
                    </a:moveTo>
                    <a:lnTo>
                      <a:pt x="669" y="170"/>
                    </a:lnTo>
                    <a:lnTo>
                      <a:pt x="669" y="270"/>
                    </a:lnTo>
                    <a:lnTo>
                      <a:pt x="0" y="71"/>
                    </a:lnTo>
                    <a:lnTo>
                      <a:pt x="0" y="0"/>
                    </a:lnTo>
                  </a:path>
                </a:pathLst>
              </a:custGeom>
              <a:solidFill>
                <a:srgbClr val="808080"/>
              </a:solidFill>
              <a:ln w="12699" cap="rnd" cmpd="sng">
                <a:solidFill>
                  <a:srgbClr val="000000"/>
                </a:solidFill>
                <a:prstDash val="solid"/>
                <a:round/>
                <a:headEnd/>
                <a:tailEnd/>
              </a:ln>
            </p:spPr>
            <p:txBody>
              <a:bodyPr/>
              <a:lstStyle/>
              <a:p>
                <a:endParaRPr lang="en-US"/>
              </a:p>
            </p:txBody>
          </p:sp>
          <p:sp>
            <p:nvSpPr>
              <p:cNvPr id="63" name="Freeform 8">
                <a:extLst>
                  <a:ext uri="{FF2B5EF4-FFF2-40B4-BE49-F238E27FC236}">
                    <a16:creationId xmlns:a16="http://schemas.microsoft.com/office/drawing/2014/main" id="{E1CD1696-E9D5-4230-A25A-8C0CCEE1BADC}"/>
                  </a:ext>
                </a:extLst>
              </p:cNvPr>
              <p:cNvSpPr>
                <a:spLocks/>
              </p:cNvSpPr>
              <p:nvPr/>
            </p:nvSpPr>
            <p:spPr bwMode="auto">
              <a:xfrm>
                <a:off x="1131" y="3995"/>
                <a:ext cx="884" cy="228"/>
              </a:xfrm>
              <a:custGeom>
                <a:avLst/>
                <a:gdLst>
                  <a:gd name="T0" fmla="*/ 0 w 884"/>
                  <a:gd name="T1" fmla="*/ 227 h 228"/>
                  <a:gd name="T2" fmla="*/ 0 w 884"/>
                  <a:gd name="T3" fmla="*/ 127 h 228"/>
                  <a:gd name="T4" fmla="*/ 883 w 884"/>
                  <a:gd name="T5" fmla="*/ 0 h 228"/>
                  <a:gd name="T6" fmla="*/ 883 w 884"/>
                  <a:gd name="T7" fmla="*/ 71 h 228"/>
                  <a:gd name="T8" fmla="*/ 0 w 884"/>
                  <a:gd name="T9" fmla="*/ 227 h 228"/>
                  <a:gd name="T10" fmla="*/ 0 60000 65536"/>
                  <a:gd name="T11" fmla="*/ 0 60000 65536"/>
                  <a:gd name="T12" fmla="*/ 0 60000 65536"/>
                  <a:gd name="T13" fmla="*/ 0 60000 65536"/>
                  <a:gd name="T14" fmla="*/ 0 60000 65536"/>
                  <a:gd name="T15" fmla="*/ 0 w 884"/>
                  <a:gd name="T16" fmla="*/ 0 h 228"/>
                  <a:gd name="T17" fmla="*/ 884 w 884"/>
                  <a:gd name="T18" fmla="*/ 228 h 228"/>
                </a:gdLst>
                <a:ahLst/>
                <a:cxnLst>
                  <a:cxn ang="T10">
                    <a:pos x="T0" y="T1"/>
                  </a:cxn>
                  <a:cxn ang="T11">
                    <a:pos x="T2" y="T3"/>
                  </a:cxn>
                  <a:cxn ang="T12">
                    <a:pos x="T4" y="T5"/>
                  </a:cxn>
                  <a:cxn ang="T13">
                    <a:pos x="T6" y="T7"/>
                  </a:cxn>
                  <a:cxn ang="T14">
                    <a:pos x="T8" y="T9"/>
                  </a:cxn>
                </a:cxnLst>
                <a:rect l="T15" t="T16" r="T17" b="T18"/>
                <a:pathLst>
                  <a:path w="884" h="228">
                    <a:moveTo>
                      <a:pt x="0" y="227"/>
                    </a:moveTo>
                    <a:lnTo>
                      <a:pt x="0" y="127"/>
                    </a:lnTo>
                    <a:lnTo>
                      <a:pt x="883" y="0"/>
                    </a:lnTo>
                    <a:lnTo>
                      <a:pt x="883" y="71"/>
                    </a:lnTo>
                    <a:lnTo>
                      <a:pt x="0" y="227"/>
                    </a:lnTo>
                  </a:path>
                </a:pathLst>
              </a:custGeom>
              <a:solidFill>
                <a:srgbClr val="A0A0A0"/>
              </a:solidFill>
              <a:ln w="12699" cap="rnd" cmpd="sng">
                <a:solidFill>
                  <a:srgbClr val="000000"/>
                </a:solidFill>
                <a:prstDash val="solid"/>
                <a:round/>
                <a:headEnd/>
                <a:tailEnd/>
              </a:ln>
            </p:spPr>
            <p:txBody>
              <a:bodyPr/>
              <a:lstStyle/>
              <a:p>
                <a:endParaRPr lang="en-US"/>
              </a:p>
            </p:txBody>
          </p:sp>
        </p:grpSp>
        <p:sp>
          <p:nvSpPr>
            <p:cNvPr id="22" name="Oval 10">
              <a:extLst>
                <a:ext uri="{FF2B5EF4-FFF2-40B4-BE49-F238E27FC236}">
                  <a16:creationId xmlns:a16="http://schemas.microsoft.com/office/drawing/2014/main" id="{1C554FE7-5AD4-4C41-A099-86AD22812A3C}"/>
                </a:ext>
              </a:extLst>
            </p:cNvPr>
            <p:cNvSpPr>
              <a:spLocks noChangeArrowheads="1"/>
            </p:cNvSpPr>
            <p:nvPr/>
          </p:nvSpPr>
          <p:spPr bwMode="auto">
            <a:xfrm>
              <a:off x="1107" y="3119"/>
              <a:ext cx="533" cy="517"/>
            </a:xfrm>
            <a:prstGeom prst="ellipse">
              <a:avLst/>
            </a:prstGeom>
            <a:solidFill>
              <a:srgbClr val="FFFFFF"/>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nvGrpSpPr>
            <p:cNvPr id="23" name="Group 19">
              <a:extLst>
                <a:ext uri="{FF2B5EF4-FFF2-40B4-BE49-F238E27FC236}">
                  <a16:creationId xmlns:a16="http://schemas.microsoft.com/office/drawing/2014/main" id="{27CFA6F8-3F87-4C1B-BC16-4988BD66BD8B}"/>
                </a:ext>
              </a:extLst>
            </p:cNvPr>
            <p:cNvGrpSpPr>
              <a:grpSpLocks/>
            </p:cNvGrpSpPr>
            <p:nvPr/>
          </p:nvGrpSpPr>
          <p:grpSpPr bwMode="auto">
            <a:xfrm>
              <a:off x="818" y="3427"/>
              <a:ext cx="385" cy="540"/>
              <a:chOff x="818" y="3427"/>
              <a:chExt cx="385" cy="540"/>
            </a:xfrm>
          </p:grpSpPr>
          <p:sp>
            <p:nvSpPr>
              <p:cNvPr id="53" name="Freeform 11">
                <a:extLst>
                  <a:ext uri="{FF2B5EF4-FFF2-40B4-BE49-F238E27FC236}">
                    <a16:creationId xmlns:a16="http://schemas.microsoft.com/office/drawing/2014/main" id="{D977D44C-FB0B-4D1B-B5C1-6F1584B044F5}"/>
                  </a:ext>
                </a:extLst>
              </p:cNvPr>
              <p:cNvSpPr>
                <a:spLocks/>
              </p:cNvSpPr>
              <p:nvPr/>
            </p:nvSpPr>
            <p:spPr bwMode="auto">
              <a:xfrm>
                <a:off x="875" y="3427"/>
                <a:ext cx="328" cy="540"/>
              </a:xfrm>
              <a:custGeom>
                <a:avLst/>
                <a:gdLst>
                  <a:gd name="T0" fmla="*/ 71 w 328"/>
                  <a:gd name="T1" fmla="*/ 114 h 540"/>
                  <a:gd name="T2" fmla="*/ 100 w 328"/>
                  <a:gd name="T3" fmla="*/ 185 h 540"/>
                  <a:gd name="T4" fmla="*/ 0 w 328"/>
                  <a:gd name="T5" fmla="*/ 539 h 540"/>
                  <a:gd name="T6" fmla="*/ 327 w 328"/>
                  <a:gd name="T7" fmla="*/ 497 h 540"/>
                  <a:gd name="T8" fmla="*/ 171 w 328"/>
                  <a:gd name="T9" fmla="*/ 156 h 540"/>
                  <a:gd name="T10" fmla="*/ 270 w 328"/>
                  <a:gd name="T11" fmla="*/ 71 h 540"/>
                  <a:gd name="T12" fmla="*/ 228 w 328"/>
                  <a:gd name="T13" fmla="*/ 0 h 540"/>
                  <a:gd name="T14" fmla="*/ 71 w 328"/>
                  <a:gd name="T15" fmla="*/ 114 h 540"/>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0"/>
                  <a:gd name="T26" fmla="*/ 328 w 328"/>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0">
                    <a:moveTo>
                      <a:pt x="71" y="114"/>
                    </a:moveTo>
                    <a:lnTo>
                      <a:pt x="100" y="185"/>
                    </a:lnTo>
                    <a:lnTo>
                      <a:pt x="0" y="539"/>
                    </a:lnTo>
                    <a:lnTo>
                      <a:pt x="327" y="497"/>
                    </a:lnTo>
                    <a:lnTo>
                      <a:pt x="171" y="156"/>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sp>
            <p:nvSpPr>
              <p:cNvPr id="54" name="Oval 12">
                <a:extLst>
                  <a:ext uri="{FF2B5EF4-FFF2-40B4-BE49-F238E27FC236}">
                    <a16:creationId xmlns:a16="http://schemas.microsoft.com/office/drawing/2014/main" id="{025426FB-C794-42A2-A3FE-FE7C8BDED187}"/>
                  </a:ext>
                </a:extLst>
              </p:cNvPr>
              <p:cNvSpPr>
                <a:spLocks noChangeArrowheads="1"/>
              </p:cNvSpPr>
              <p:nvPr/>
            </p:nvSpPr>
            <p:spPr bwMode="auto">
              <a:xfrm>
                <a:off x="989" y="3527"/>
                <a:ext cx="43" cy="56"/>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5" name="Oval 13">
                <a:extLst>
                  <a:ext uri="{FF2B5EF4-FFF2-40B4-BE49-F238E27FC236}">
                    <a16:creationId xmlns:a16="http://schemas.microsoft.com/office/drawing/2014/main" id="{AD3723AD-9961-428A-B442-BB00EDA66CDE}"/>
                  </a:ext>
                </a:extLst>
              </p:cNvPr>
              <p:cNvSpPr>
                <a:spLocks noChangeArrowheads="1"/>
              </p:cNvSpPr>
              <p:nvPr/>
            </p:nvSpPr>
            <p:spPr bwMode="auto">
              <a:xfrm>
                <a:off x="1060" y="3470"/>
                <a:ext cx="43" cy="57"/>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6" name="Freeform 14">
                <a:extLst>
                  <a:ext uri="{FF2B5EF4-FFF2-40B4-BE49-F238E27FC236}">
                    <a16:creationId xmlns:a16="http://schemas.microsoft.com/office/drawing/2014/main" id="{CCEBE4AB-E992-41E5-B09B-FD7C106543DE}"/>
                  </a:ext>
                </a:extLst>
              </p:cNvPr>
              <p:cNvSpPr>
                <a:spLocks/>
              </p:cNvSpPr>
              <p:nvPr/>
            </p:nvSpPr>
            <p:spPr bwMode="auto">
              <a:xfrm>
                <a:off x="889" y="3427"/>
                <a:ext cx="215" cy="115"/>
              </a:xfrm>
              <a:custGeom>
                <a:avLst/>
                <a:gdLst>
                  <a:gd name="T0" fmla="*/ 57 w 215"/>
                  <a:gd name="T1" fmla="*/ 114 h 115"/>
                  <a:gd name="T2" fmla="*/ 214 w 215"/>
                  <a:gd name="T3" fmla="*/ 0 h 115"/>
                  <a:gd name="T4" fmla="*/ 157 w 215"/>
                  <a:gd name="T5" fmla="*/ 0 h 115"/>
                  <a:gd name="T6" fmla="*/ 0 w 215"/>
                  <a:gd name="T7" fmla="*/ 114 h 115"/>
                  <a:gd name="T8" fmla="*/ 57 w 215"/>
                  <a:gd name="T9" fmla="*/ 114 h 115"/>
                  <a:gd name="T10" fmla="*/ 0 60000 65536"/>
                  <a:gd name="T11" fmla="*/ 0 60000 65536"/>
                  <a:gd name="T12" fmla="*/ 0 60000 65536"/>
                  <a:gd name="T13" fmla="*/ 0 60000 65536"/>
                  <a:gd name="T14" fmla="*/ 0 60000 65536"/>
                  <a:gd name="T15" fmla="*/ 0 w 215"/>
                  <a:gd name="T16" fmla="*/ 0 h 115"/>
                  <a:gd name="T17" fmla="*/ 215 w 215"/>
                  <a:gd name="T18" fmla="*/ 115 h 115"/>
                </a:gdLst>
                <a:ahLst/>
                <a:cxnLst>
                  <a:cxn ang="T10">
                    <a:pos x="T0" y="T1"/>
                  </a:cxn>
                  <a:cxn ang="T11">
                    <a:pos x="T2" y="T3"/>
                  </a:cxn>
                  <a:cxn ang="T12">
                    <a:pos x="T4" y="T5"/>
                  </a:cxn>
                  <a:cxn ang="T13">
                    <a:pos x="T6" y="T7"/>
                  </a:cxn>
                  <a:cxn ang="T14">
                    <a:pos x="T8" y="T9"/>
                  </a:cxn>
                </a:cxnLst>
                <a:rect l="T15" t="T16" r="T17" b="T18"/>
                <a:pathLst>
                  <a:path w="215" h="115">
                    <a:moveTo>
                      <a:pt x="57" y="114"/>
                    </a:moveTo>
                    <a:lnTo>
                      <a:pt x="214" y="0"/>
                    </a:lnTo>
                    <a:lnTo>
                      <a:pt x="157" y="0"/>
                    </a:lnTo>
                    <a:lnTo>
                      <a:pt x="0" y="114"/>
                    </a:lnTo>
                    <a:lnTo>
                      <a:pt x="57" y="114"/>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7" name="Freeform 15">
                <a:extLst>
                  <a:ext uri="{FF2B5EF4-FFF2-40B4-BE49-F238E27FC236}">
                    <a16:creationId xmlns:a16="http://schemas.microsoft.com/office/drawing/2014/main" id="{B8EFAAE1-7D8C-4A5B-98EC-BD377BB25635}"/>
                  </a:ext>
                </a:extLst>
              </p:cNvPr>
              <p:cNvSpPr>
                <a:spLocks/>
              </p:cNvSpPr>
              <p:nvPr/>
            </p:nvSpPr>
            <p:spPr bwMode="auto">
              <a:xfrm>
                <a:off x="889" y="3541"/>
                <a:ext cx="87" cy="72"/>
              </a:xfrm>
              <a:custGeom>
                <a:avLst/>
                <a:gdLst>
                  <a:gd name="T0" fmla="*/ 0 w 87"/>
                  <a:gd name="T1" fmla="*/ 0 h 72"/>
                  <a:gd name="T2" fmla="*/ 57 w 87"/>
                  <a:gd name="T3" fmla="*/ 0 h 72"/>
                  <a:gd name="T4" fmla="*/ 86 w 87"/>
                  <a:gd name="T5" fmla="*/ 71 h 72"/>
                  <a:gd name="T6" fmla="*/ 43 w 87"/>
                  <a:gd name="T7" fmla="*/ 56 h 72"/>
                  <a:gd name="T8" fmla="*/ 0 w 87"/>
                  <a:gd name="T9" fmla="*/ 0 h 72"/>
                  <a:gd name="T10" fmla="*/ 0 60000 65536"/>
                  <a:gd name="T11" fmla="*/ 0 60000 65536"/>
                  <a:gd name="T12" fmla="*/ 0 60000 65536"/>
                  <a:gd name="T13" fmla="*/ 0 60000 65536"/>
                  <a:gd name="T14" fmla="*/ 0 60000 65536"/>
                  <a:gd name="T15" fmla="*/ 0 w 87"/>
                  <a:gd name="T16" fmla="*/ 0 h 72"/>
                  <a:gd name="T17" fmla="*/ 87 w 87"/>
                  <a:gd name="T18" fmla="*/ 72 h 72"/>
                </a:gdLst>
                <a:ahLst/>
                <a:cxnLst>
                  <a:cxn ang="T10">
                    <a:pos x="T0" y="T1"/>
                  </a:cxn>
                  <a:cxn ang="T11">
                    <a:pos x="T2" y="T3"/>
                  </a:cxn>
                  <a:cxn ang="T12">
                    <a:pos x="T4" y="T5"/>
                  </a:cxn>
                  <a:cxn ang="T13">
                    <a:pos x="T6" y="T7"/>
                  </a:cxn>
                  <a:cxn ang="T14">
                    <a:pos x="T8" y="T9"/>
                  </a:cxn>
                </a:cxnLst>
                <a:rect l="T15" t="T16" r="T17" b="T18"/>
                <a:pathLst>
                  <a:path w="87" h="72">
                    <a:moveTo>
                      <a:pt x="0" y="0"/>
                    </a:moveTo>
                    <a:lnTo>
                      <a:pt x="57" y="0"/>
                    </a:lnTo>
                    <a:lnTo>
                      <a:pt x="86" y="71"/>
                    </a:lnTo>
                    <a:lnTo>
                      <a:pt x="43" y="56"/>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58" name="Freeform 16">
                <a:extLst>
                  <a:ext uri="{FF2B5EF4-FFF2-40B4-BE49-F238E27FC236}">
                    <a16:creationId xmlns:a16="http://schemas.microsoft.com/office/drawing/2014/main" id="{E866BFE9-282F-4451-8958-2E8165E80122}"/>
                  </a:ext>
                </a:extLst>
              </p:cNvPr>
              <p:cNvSpPr>
                <a:spLocks/>
              </p:cNvSpPr>
              <p:nvPr/>
            </p:nvSpPr>
            <p:spPr bwMode="auto">
              <a:xfrm>
                <a:off x="818" y="3597"/>
                <a:ext cx="158" cy="370"/>
              </a:xfrm>
              <a:custGeom>
                <a:avLst/>
                <a:gdLst>
                  <a:gd name="T0" fmla="*/ 114 w 158"/>
                  <a:gd name="T1" fmla="*/ 0 h 370"/>
                  <a:gd name="T2" fmla="*/ 157 w 158"/>
                  <a:gd name="T3" fmla="*/ 15 h 370"/>
                  <a:gd name="T4" fmla="*/ 57 w 158"/>
                  <a:gd name="T5" fmla="*/ 369 h 370"/>
                  <a:gd name="T6" fmla="*/ 0 w 158"/>
                  <a:gd name="T7" fmla="*/ 341 h 370"/>
                  <a:gd name="T8" fmla="*/ 114 w 158"/>
                  <a:gd name="T9" fmla="*/ 0 h 370"/>
                  <a:gd name="T10" fmla="*/ 0 60000 65536"/>
                  <a:gd name="T11" fmla="*/ 0 60000 65536"/>
                  <a:gd name="T12" fmla="*/ 0 60000 65536"/>
                  <a:gd name="T13" fmla="*/ 0 60000 65536"/>
                  <a:gd name="T14" fmla="*/ 0 60000 65536"/>
                  <a:gd name="T15" fmla="*/ 0 w 158"/>
                  <a:gd name="T16" fmla="*/ 0 h 370"/>
                  <a:gd name="T17" fmla="*/ 158 w 158"/>
                  <a:gd name="T18" fmla="*/ 370 h 370"/>
                </a:gdLst>
                <a:ahLst/>
                <a:cxnLst>
                  <a:cxn ang="T10">
                    <a:pos x="T0" y="T1"/>
                  </a:cxn>
                  <a:cxn ang="T11">
                    <a:pos x="T2" y="T3"/>
                  </a:cxn>
                  <a:cxn ang="T12">
                    <a:pos x="T4" y="T5"/>
                  </a:cxn>
                  <a:cxn ang="T13">
                    <a:pos x="T6" y="T7"/>
                  </a:cxn>
                  <a:cxn ang="T14">
                    <a:pos x="T8" y="T9"/>
                  </a:cxn>
                </a:cxnLst>
                <a:rect l="T15" t="T16" r="T17" b="T18"/>
                <a:pathLst>
                  <a:path w="158" h="370">
                    <a:moveTo>
                      <a:pt x="114" y="0"/>
                    </a:moveTo>
                    <a:lnTo>
                      <a:pt x="157" y="15"/>
                    </a:lnTo>
                    <a:lnTo>
                      <a:pt x="57" y="369"/>
                    </a:lnTo>
                    <a:lnTo>
                      <a:pt x="0" y="341"/>
                    </a:lnTo>
                    <a:lnTo>
                      <a:pt x="114" y="0"/>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9" name="Oval 17">
                <a:extLst>
                  <a:ext uri="{FF2B5EF4-FFF2-40B4-BE49-F238E27FC236}">
                    <a16:creationId xmlns:a16="http://schemas.microsoft.com/office/drawing/2014/main" id="{DD607F95-9E6C-4E6E-A60F-AA82E4FE10A6}"/>
                  </a:ext>
                </a:extLst>
              </p:cNvPr>
              <p:cNvSpPr>
                <a:spLocks noChangeArrowheads="1"/>
              </p:cNvSpPr>
              <p:nvPr/>
            </p:nvSpPr>
            <p:spPr bwMode="auto">
              <a:xfrm>
                <a:off x="989" y="3527"/>
                <a:ext cx="43" cy="56"/>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60" name="Oval 18">
                <a:extLst>
                  <a:ext uri="{FF2B5EF4-FFF2-40B4-BE49-F238E27FC236}">
                    <a16:creationId xmlns:a16="http://schemas.microsoft.com/office/drawing/2014/main" id="{C3E8B662-12FF-4A58-810A-EB57001161DD}"/>
                  </a:ext>
                </a:extLst>
              </p:cNvPr>
              <p:cNvSpPr>
                <a:spLocks noChangeArrowheads="1"/>
              </p:cNvSpPr>
              <p:nvPr/>
            </p:nvSpPr>
            <p:spPr bwMode="auto">
              <a:xfrm>
                <a:off x="1060" y="3470"/>
                <a:ext cx="43" cy="42"/>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24" name="Freeform 20">
              <a:extLst>
                <a:ext uri="{FF2B5EF4-FFF2-40B4-BE49-F238E27FC236}">
                  <a16:creationId xmlns:a16="http://schemas.microsoft.com/office/drawing/2014/main" id="{C2B3153F-8A2C-49F9-9307-8794069C7325}"/>
                </a:ext>
              </a:extLst>
            </p:cNvPr>
            <p:cNvSpPr>
              <a:spLocks/>
            </p:cNvSpPr>
            <p:nvPr/>
          </p:nvSpPr>
          <p:spPr bwMode="auto">
            <a:xfrm>
              <a:off x="861" y="3441"/>
              <a:ext cx="414" cy="441"/>
            </a:xfrm>
            <a:custGeom>
              <a:avLst/>
              <a:gdLst>
                <a:gd name="T0" fmla="*/ 398 w 414"/>
                <a:gd name="T1" fmla="*/ 440 h 441"/>
                <a:gd name="T2" fmla="*/ 356 w 414"/>
                <a:gd name="T3" fmla="*/ 440 h 441"/>
                <a:gd name="T4" fmla="*/ 299 w 414"/>
                <a:gd name="T5" fmla="*/ 440 h 441"/>
                <a:gd name="T6" fmla="*/ 242 w 414"/>
                <a:gd name="T7" fmla="*/ 412 h 441"/>
                <a:gd name="T8" fmla="*/ 199 w 414"/>
                <a:gd name="T9" fmla="*/ 383 h 441"/>
                <a:gd name="T10" fmla="*/ 142 w 414"/>
                <a:gd name="T11" fmla="*/ 355 h 441"/>
                <a:gd name="T12" fmla="*/ 99 w 414"/>
                <a:gd name="T13" fmla="*/ 313 h 441"/>
                <a:gd name="T14" fmla="*/ 57 w 414"/>
                <a:gd name="T15" fmla="*/ 270 h 441"/>
                <a:gd name="T16" fmla="*/ 28 w 414"/>
                <a:gd name="T17" fmla="*/ 213 h 441"/>
                <a:gd name="T18" fmla="*/ 0 w 414"/>
                <a:gd name="T19" fmla="*/ 156 h 441"/>
                <a:gd name="T20" fmla="*/ 0 w 414"/>
                <a:gd name="T21" fmla="*/ 100 h 441"/>
                <a:gd name="T22" fmla="*/ 0 w 414"/>
                <a:gd name="T23" fmla="*/ 43 h 441"/>
                <a:gd name="T24" fmla="*/ 14 w 414"/>
                <a:gd name="T25" fmla="*/ 0 h 441"/>
                <a:gd name="T26" fmla="*/ 171 w 414"/>
                <a:gd name="T27" fmla="*/ 29 h 441"/>
                <a:gd name="T28" fmla="*/ 341 w 414"/>
                <a:gd name="T29" fmla="*/ 100 h 441"/>
                <a:gd name="T30" fmla="*/ 413 w 414"/>
                <a:gd name="T31" fmla="*/ 298 h 441"/>
                <a:gd name="T32" fmla="*/ 398 w 414"/>
                <a:gd name="T33" fmla="*/ 44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4"/>
                <a:gd name="T52" fmla="*/ 0 h 441"/>
                <a:gd name="T53" fmla="*/ 414 w 414"/>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4" h="441">
                  <a:moveTo>
                    <a:pt x="398" y="440"/>
                  </a:moveTo>
                  <a:lnTo>
                    <a:pt x="356" y="440"/>
                  </a:lnTo>
                  <a:lnTo>
                    <a:pt x="299" y="440"/>
                  </a:lnTo>
                  <a:lnTo>
                    <a:pt x="242" y="412"/>
                  </a:lnTo>
                  <a:lnTo>
                    <a:pt x="199" y="383"/>
                  </a:lnTo>
                  <a:lnTo>
                    <a:pt x="142" y="355"/>
                  </a:lnTo>
                  <a:lnTo>
                    <a:pt x="99" y="313"/>
                  </a:lnTo>
                  <a:lnTo>
                    <a:pt x="57" y="270"/>
                  </a:lnTo>
                  <a:lnTo>
                    <a:pt x="28" y="213"/>
                  </a:lnTo>
                  <a:lnTo>
                    <a:pt x="0" y="156"/>
                  </a:lnTo>
                  <a:lnTo>
                    <a:pt x="0" y="100"/>
                  </a:lnTo>
                  <a:lnTo>
                    <a:pt x="0" y="43"/>
                  </a:lnTo>
                  <a:lnTo>
                    <a:pt x="14" y="0"/>
                  </a:lnTo>
                  <a:lnTo>
                    <a:pt x="171" y="29"/>
                  </a:lnTo>
                  <a:lnTo>
                    <a:pt x="341" y="100"/>
                  </a:lnTo>
                  <a:lnTo>
                    <a:pt x="413" y="298"/>
                  </a:lnTo>
                  <a:lnTo>
                    <a:pt x="398" y="440"/>
                  </a:lnTo>
                </a:path>
              </a:pathLst>
            </a:custGeom>
            <a:solidFill>
              <a:srgbClr val="606060"/>
            </a:solidFill>
            <a:ln w="12699" cap="rnd" cmpd="sng">
              <a:solidFill>
                <a:srgbClr val="000000"/>
              </a:solidFill>
              <a:prstDash val="solid"/>
              <a:round/>
              <a:headEnd/>
              <a:tailEnd/>
            </a:ln>
          </p:spPr>
          <p:txBody>
            <a:bodyPr/>
            <a:lstStyle/>
            <a:p>
              <a:endParaRPr lang="en-US"/>
            </a:p>
          </p:txBody>
        </p:sp>
        <p:sp>
          <p:nvSpPr>
            <p:cNvPr id="25" name="Oval 21">
              <a:extLst>
                <a:ext uri="{FF2B5EF4-FFF2-40B4-BE49-F238E27FC236}">
                  <a16:creationId xmlns:a16="http://schemas.microsoft.com/office/drawing/2014/main" id="{52A9FA14-4177-4ABB-A612-CBAD6634A4A3}"/>
                </a:ext>
              </a:extLst>
            </p:cNvPr>
            <p:cNvSpPr>
              <a:spLocks noChangeArrowheads="1"/>
            </p:cNvSpPr>
            <p:nvPr/>
          </p:nvSpPr>
          <p:spPr bwMode="auto">
            <a:xfrm>
              <a:off x="907" y="3289"/>
              <a:ext cx="533" cy="546"/>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26" name="Freeform 22">
              <a:extLst>
                <a:ext uri="{FF2B5EF4-FFF2-40B4-BE49-F238E27FC236}">
                  <a16:creationId xmlns:a16="http://schemas.microsoft.com/office/drawing/2014/main" id="{4D6ACB6C-06DF-4E2D-A6B3-EE1F11BA2969}"/>
                </a:ext>
              </a:extLst>
            </p:cNvPr>
            <p:cNvSpPr>
              <a:spLocks/>
            </p:cNvSpPr>
            <p:nvPr/>
          </p:nvSpPr>
          <p:spPr bwMode="auto">
            <a:xfrm>
              <a:off x="875" y="3143"/>
              <a:ext cx="727" cy="739"/>
            </a:xfrm>
            <a:custGeom>
              <a:avLst/>
              <a:gdLst>
                <a:gd name="T0" fmla="*/ 356 w 727"/>
                <a:gd name="T1" fmla="*/ 0 h 739"/>
                <a:gd name="T2" fmla="*/ 441 w 727"/>
                <a:gd name="T3" fmla="*/ 0 h 739"/>
                <a:gd name="T4" fmla="*/ 527 w 727"/>
                <a:gd name="T5" fmla="*/ 29 h 739"/>
                <a:gd name="T6" fmla="*/ 598 w 727"/>
                <a:gd name="T7" fmla="*/ 57 h 739"/>
                <a:gd name="T8" fmla="*/ 655 w 727"/>
                <a:gd name="T9" fmla="*/ 114 h 739"/>
                <a:gd name="T10" fmla="*/ 697 w 727"/>
                <a:gd name="T11" fmla="*/ 171 h 739"/>
                <a:gd name="T12" fmla="*/ 712 w 727"/>
                <a:gd name="T13" fmla="*/ 242 h 739"/>
                <a:gd name="T14" fmla="*/ 726 w 727"/>
                <a:gd name="T15" fmla="*/ 313 h 739"/>
                <a:gd name="T16" fmla="*/ 726 w 727"/>
                <a:gd name="T17" fmla="*/ 384 h 739"/>
                <a:gd name="T18" fmla="*/ 384 w 727"/>
                <a:gd name="T19" fmla="*/ 738 h 739"/>
                <a:gd name="T20" fmla="*/ 370 w 727"/>
                <a:gd name="T21" fmla="*/ 653 h 739"/>
                <a:gd name="T22" fmla="*/ 356 w 727"/>
                <a:gd name="T23" fmla="*/ 596 h 739"/>
                <a:gd name="T24" fmla="*/ 327 w 727"/>
                <a:gd name="T25" fmla="*/ 511 h 739"/>
                <a:gd name="T26" fmla="*/ 285 w 727"/>
                <a:gd name="T27" fmla="*/ 454 h 739"/>
                <a:gd name="T28" fmla="*/ 213 w 727"/>
                <a:gd name="T29" fmla="*/ 398 h 739"/>
                <a:gd name="T30" fmla="*/ 142 w 727"/>
                <a:gd name="T31" fmla="*/ 341 h 739"/>
                <a:gd name="T32" fmla="*/ 71 w 727"/>
                <a:gd name="T33" fmla="*/ 313 h 739"/>
                <a:gd name="T34" fmla="*/ 0 w 727"/>
                <a:gd name="T35" fmla="*/ 298 h 739"/>
                <a:gd name="T36" fmla="*/ 356 w 727"/>
                <a:gd name="T37" fmla="*/ 0 h 7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7"/>
                <a:gd name="T58" fmla="*/ 0 h 739"/>
                <a:gd name="T59" fmla="*/ 727 w 727"/>
                <a:gd name="T60" fmla="*/ 739 h 7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7" h="739">
                  <a:moveTo>
                    <a:pt x="356" y="0"/>
                  </a:moveTo>
                  <a:lnTo>
                    <a:pt x="441" y="0"/>
                  </a:lnTo>
                  <a:lnTo>
                    <a:pt x="527" y="29"/>
                  </a:lnTo>
                  <a:lnTo>
                    <a:pt x="598" y="57"/>
                  </a:lnTo>
                  <a:lnTo>
                    <a:pt x="655" y="114"/>
                  </a:lnTo>
                  <a:lnTo>
                    <a:pt x="697" y="171"/>
                  </a:lnTo>
                  <a:lnTo>
                    <a:pt x="712" y="242"/>
                  </a:lnTo>
                  <a:lnTo>
                    <a:pt x="726" y="313"/>
                  </a:lnTo>
                  <a:lnTo>
                    <a:pt x="726" y="384"/>
                  </a:lnTo>
                  <a:lnTo>
                    <a:pt x="384" y="738"/>
                  </a:lnTo>
                  <a:lnTo>
                    <a:pt x="370" y="653"/>
                  </a:lnTo>
                  <a:lnTo>
                    <a:pt x="356" y="596"/>
                  </a:lnTo>
                  <a:lnTo>
                    <a:pt x="327" y="511"/>
                  </a:lnTo>
                  <a:lnTo>
                    <a:pt x="285" y="454"/>
                  </a:lnTo>
                  <a:lnTo>
                    <a:pt x="213" y="398"/>
                  </a:lnTo>
                  <a:lnTo>
                    <a:pt x="142" y="341"/>
                  </a:lnTo>
                  <a:lnTo>
                    <a:pt x="71" y="313"/>
                  </a:lnTo>
                  <a:lnTo>
                    <a:pt x="0" y="298"/>
                  </a:lnTo>
                  <a:lnTo>
                    <a:pt x="356" y="0"/>
                  </a:lnTo>
                </a:path>
              </a:pathLst>
            </a:custGeom>
            <a:solidFill>
              <a:srgbClr val="C0C0C0"/>
            </a:solidFill>
            <a:ln w="12699" cap="rnd" cmpd="sng">
              <a:solidFill>
                <a:srgbClr val="000000"/>
              </a:solidFill>
              <a:prstDash val="solid"/>
              <a:round/>
              <a:headEnd/>
              <a:tailEnd/>
            </a:ln>
          </p:spPr>
          <p:txBody>
            <a:bodyPr/>
            <a:lstStyle/>
            <a:p>
              <a:endParaRPr lang="en-US"/>
            </a:p>
          </p:txBody>
        </p:sp>
        <p:grpSp>
          <p:nvGrpSpPr>
            <p:cNvPr id="27" name="Group 48">
              <a:extLst>
                <a:ext uri="{FF2B5EF4-FFF2-40B4-BE49-F238E27FC236}">
                  <a16:creationId xmlns:a16="http://schemas.microsoft.com/office/drawing/2014/main" id="{6F87785C-BFFD-4011-A8B2-E8404BBF5DBF}"/>
                </a:ext>
              </a:extLst>
            </p:cNvPr>
            <p:cNvGrpSpPr>
              <a:grpSpLocks/>
            </p:cNvGrpSpPr>
            <p:nvPr/>
          </p:nvGrpSpPr>
          <p:grpSpPr bwMode="auto">
            <a:xfrm>
              <a:off x="1188" y="3460"/>
              <a:ext cx="371" cy="593"/>
              <a:chOff x="1188" y="3460"/>
              <a:chExt cx="371" cy="593"/>
            </a:xfrm>
          </p:grpSpPr>
          <p:grpSp>
            <p:nvGrpSpPr>
              <p:cNvPr id="28" name="Group 25">
                <a:extLst>
                  <a:ext uri="{FF2B5EF4-FFF2-40B4-BE49-F238E27FC236}">
                    <a16:creationId xmlns:a16="http://schemas.microsoft.com/office/drawing/2014/main" id="{602D164E-CBE2-4022-9E9C-979D53E1B697}"/>
                  </a:ext>
                </a:extLst>
              </p:cNvPr>
              <p:cNvGrpSpPr>
                <a:grpSpLocks/>
              </p:cNvGrpSpPr>
              <p:nvPr/>
            </p:nvGrpSpPr>
            <p:grpSpPr bwMode="auto">
              <a:xfrm>
                <a:off x="1249" y="3460"/>
                <a:ext cx="234" cy="247"/>
                <a:chOff x="1249" y="3460"/>
                <a:chExt cx="234" cy="247"/>
              </a:xfrm>
            </p:grpSpPr>
            <p:sp>
              <p:nvSpPr>
                <p:cNvPr id="51" name="Oval 23">
                  <a:extLst>
                    <a:ext uri="{FF2B5EF4-FFF2-40B4-BE49-F238E27FC236}">
                      <a16:creationId xmlns:a16="http://schemas.microsoft.com/office/drawing/2014/main" id="{58E8CD57-9B23-480A-918A-B0E8B55E3F36}"/>
                    </a:ext>
                  </a:extLst>
                </p:cNvPr>
                <p:cNvSpPr>
                  <a:spLocks noChangeArrowheads="1"/>
                </p:cNvSpPr>
                <p:nvPr/>
              </p:nvSpPr>
              <p:spPr bwMode="auto">
                <a:xfrm>
                  <a:off x="1249" y="3460"/>
                  <a:ext cx="234" cy="247"/>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2" name="Oval 24">
                  <a:extLst>
                    <a:ext uri="{FF2B5EF4-FFF2-40B4-BE49-F238E27FC236}">
                      <a16:creationId xmlns:a16="http://schemas.microsoft.com/office/drawing/2014/main" id="{94BE5EBA-E4F4-4A3A-B837-7658AFDA1E7A}"/>
                    </a:ext>
                  </a:extLst>
                </p:cNvPr>
                <p:cNvSpPr>
                  <a:spLocks noChangeArrowheads="1"/>
                </p:cNvSpPr>
                <p:nvPr/>
              </p:nvSpPr>
              <p:spPr bwMode="auto">
                <a:xfrm>
                  <a:off x="1278" y="3502"/>
                  <a:ext cx="177" cy="162"/>
                </a:xfrm>
                <a:prstGeom prst="ellipse">
                  <a:avLst/>
                </a:prstGeom>
                <a:solidFill>
                  <a:srgbClr val="C0C0C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29" name="Group 47">
                <a:extLst>
                  <a:ext uri="{FF2B5EF4-FFF2-40B4-BE49-F238E27FC236}">
                    <a16:creationId xmlns:a16="http://schemas.microsoft.com/office/drawing/2014/main" id="{70C71D0A-64FF-4500-ADC0-685AA9464F33}"/>
                  </a:ext>
                </a:extLst>
              </p:cNvPr>
              <p:cNvGrpSpPr>
                <a:grpSpLocks/>
              </p:cNvGrpSpPr>
              <p:nvPr/>
            </p:nvGrpSpPr>
            <p:grpSpPr bwMode="auto">
              <a:xfrm>
                <a:off x="1188" y="3512"/>
                <a:ext cx="371" cy="541"/>
                <a:chOff x="1188" y="3512"/>
                <a:chExt cx="371" cy="541"/>
              </a:xfrm>
            </p:grpSpPr>
            <p:sp>
              <p:nvSpPr>
                <p:cNvPr id="30" name="Freeform 26">
                  <a:extLst>
                    <a:ext uri="{FF2B5EF4-FFF2-40B4-BE49-F238E27FC236}">
                      <a16:creationId xmlns:a16="http://schemas.microsoft.com/office/drawing/2014/main" id="{5E33E335-29F3-4F3A-94B8-AABDB2B035AD}"/>
                    </a:ext>
                  </a:extLst>
                </p:cNvPr>
                <p:cNvSpPr>
                  <a:spLocks/>
                </p:cNvSpPr>
                <p:nvPr/>
              </p:nvSpPr>
              <p:spPr bwMode="auto">
                <a:xfrm>
                  <a:off x="1259" y="3512"/>
                  <a:ext cx="201" cy="129"/>
                </a:xfrm>
                <a:custGeom>
                  <a:avLst/>
                  <a:gdLst>
                    <a:gd name="T0" fmla="*/ 43 w 201"/>
                    <a:gd name="T1" fmla="*/ 128 h 129"/>
                    <a:gd name="T2" fmla="*/ 200 w 201"/>
                    <a:gd name="T3" fmla="*/ 0 h 129"/>
                    <a:gd name="T4" fmla="*/ 157 w 201"/>
                    <a:gd name="T5" fmla="*/ 0 h 129"/>
                    <a:gd name="T6" fmla="*/ 0 w 201"/>
                    <a:gd name="T7" fmla="*/ 114 h 129"/>
                    <a:gd name="T8" fmla="*/ 43 w 201"/>
                    <a:gd name="T9" fmla="*/ 128 h 129"/>
                    <a:gd name="T10" fmla="*/ 0 60000 65536"/>
                    <a:gd name="T11" fmla="*/ 0 60000 65536"/>
                    <a:gd name="T12" fmla="*/ 0 60000 65536"/>
                    <a:gd name="T13" fmla="*/ 0 60000 65536"/>
                    <a:gd name="T14" fmla="*/ 0 60000 65536"/>
                    <a:gd name="T15" fmla="*/ 0 w 201"/>
                    <a:gd name="T16" fmla="*/ 0 h 129"/>
                    <a:gd name="T17" fmla="*/ 201 w 201"/>
                    <a:gd name="T18" fmla="*/ 129 h 129"/>
                  </a:gdLst>
                  <a:ahLst/>
                  <a:cxnLst>
                    <a:cxn ang="T10">
                      <a:pos x="T0" y="T1"/>
                    </a:cxn>
                    <a:cxn ang="T11">
                      <a:pos x="T2" y="T3"/>
                    </a:cxn>
                    <a:cxn ang="T12">
                      <a:pos x="T4" y="T5"/>
                    </a:cxn>
                    <a:cxn ang="T13">
                      <a:pos x="T6" y="T7"/>
                    </a:cxn>
                    <a:cxn ang="T14">
                      <a:pos x="T8" y="T9"/>
                    </a:cxn>
                  </a:cxnLst>
                  <a:rect l="T15" t="T16" r="T17" b="T18"/>
                  <a:pathLst>
                    <a:path w="201" h="129">
                      <a:moveTo>
                        <a:pt x="43" y="128"/>
                      </a:moveTo>
                      <a:lnTo>
                        <a:pt x="200" y="0"/>
                      </a:lnTo>
                      <a:lnTo>
                        <a:pt x="157" y="0"/>
                      </a:lnTo>
                      <a:lnTo>
                        <a:pt x="0" y="114"/>
                      </a:lnTo>
                      <a:lnTo>
                        <a:pt x="43" y="128"/>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31" name="Freeform 27">
                  <a:extLst>
                    <a:ext uri="{FF2B5EF4-FFF2-40B4-BE49-F238E27FC236}">
                      <a16:creationId xmlns:a16="http://schemas.microsoft.com/office/drawing/2014/main" id="{14020394-637B-4E7C-9D50-CFE6003D4736}"/>
                    </a:ext>
                  </a:extLst>
                </p:cNvPr>
                <p:cNvSpPr>
                  <a:spLocks/>
                </p:cNvSpPr>
                <p:nvPr/>
              </p:nvSpPr>
              <p:spPr bwMode="auto">
                <a:xfrm>
                  <a:off x="1259" y="3626"/>
                  <a:ext cx="72" cy="72"/>
                </a:xfrm>
                <a:custGeom>
                  <a:avLst/>
                  <a:gdLst>
                    <a:gd name="T0" fmla="*/ 0 w 72"/>
                    <a:gd name="T1" fmla="*/ 0 h 72"/>
                    <a:gd name="T2" fmla="*/ 43 w 72"/>
                    <a:gd name="T3" fmla="*/ 0 h 72"/>
                    <a:gd name="T4" fmla="*/ 71 w 72"/>
                    <a:gd name="T5" fmla="*/ 71 h 72"/>
                    <a:gd name="T6" fmla="*/ 29 w 72"/>
                    <a:gd name="T7" fmla="*/ 71 h 72"/>
                    <a:gd name="T8" fmla="*/ 0 w 72"/>
                    <a:gd name="T9" fmla="*/ 0 h 72"/>
                    <a:gd name="T10" fmla="*/ 0 60000 65536"/>
                    <a:gd name="T11" fmla="*/ 0 60000 65536"/>
                    <a:gd name="T12" fmla="*/ 0 60000 65536"/>
                    <a:gd name="T13" fmla="*/ 0 60000 65536"/>
                    <a:gd name="T14" fmla="*/ 0 60000 65536"/>
                    <a:gd name="T15" fmla="*/ 0 w 72"/>
                    <a:gd name="T16" fmla="*/ 0 h 72"/>
                    <a:gd name="T17" fmla="*/ 72 w 72"/>
                    <a:gd name="T18" fmla="*/ 72 h 72"/>
                  </a:gdLst>
                  <a:ahLst/>
                  <a:cxnLst>
                    <a:cxn ang="T10">
                      <a:pos x="T0" y="T1"/>
                    </a:cxn>
                    <a:cxn ang="T11">
                      <a:pos x="T2" y="T3"/>
                    </a:cxn>
                    <a:cxn ang="T12">
                      <a:pos x="T4" y="T5"/>
                    </a:cxn>
                    <a:cxn ang="T13">
                      <a:pos x="T6" y="T7"/>
                    </a:cxn>
                    <a:cxn ang="T14">
                      <a:pos x="T8" y="T9"/>
                    </a:cxn>
                  </a:cxnLst>
                  <a:rect l="T15" t="T16" r="T17" b="T18"/>
                  <a:pathLst>
                    <a:path w="72" h="72">
                      <a:moveTo>
                        <a:pt x="0" y="0"/>
                      </a:moveTo>
                      <a:lnTo>
                        <a:pt x="43" y="0"/>
                      </a:lnTo>
                      <a:lnTo>
                        <a:pt x="71" y="71"/>
                      </a:lnTo>
                      <a:lnTo>
                        <a:pt x="29" y="71"/>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32" name="Freeform 28">
                  <a:extLst>
                    <a:ext uri="{FF2B5EF4-FFF2-40B4-BE49-F238E27FC236}">
                      <a16:creationId xmlns:a16="http://schemas.microsoft.com/office/drawing/2014/main" id="{C6B9B52A-93A3-46BD-A89C-9518D4DFE9E3}"/>
                    </a:ext>
                  </a:extLst>
                </p:cNvPr>
                <p:cNvSpPr>
                  <a:spLocks/>
                </p:cNvSpPr>
                <p:nvPr/>
              </p:nvSpPr>
              <p:spPr bwMode="auto">
                <a:xfrm>
                  <a:off x="1188" y="3697"/>
                  <a:ext cx="143" cy="356"/>
                </a:xfrm>
                <a:custGeom>
                  <a:avLst/>
                  <a:gdLst>
                    <a:gd name="T0" fmla="*/ 100 w 143"/>
                    <a:gd name="T1" fmla="*/ 0 h 356"/>
                    <a:gd name="T2" fmla="*/ 142 w 143"/>
                    <a:gd name="T3" fmla="*/ 0 h 356"/>
                    <a:gd name="T4" fmla="*/ 43 w 143"/>
                    <a:gd name="T5" fmla="*/ 355 h 356"/>
                    <a:gd name="T6" fmla="*/ 0 w 143"/>
                    <a:gd name="T7" fmla="*/ 340 h 356"/>
                    <a:gd name="T8" fmla="*/ 100 w 143"/>
                    <a:gd name="T9" fmla="*/ 0 h 356"/>
                    <a:gd name="T10" fmla="*/ 0 60000 65536"/>
                    <a:gd name="T11" fmla="*/ 0 60000 65536"/>
                    <a:gd name="T12" fmla="*/ 0 60000 65536"/>
                    <a:gd name="T13" fmla="*/ 0 60000 65536"/>
                    <a:gd name="T14" fmla="*/ 0 60000 65536"/>
                    <a:gd name="T15" fmla="*/ 0 w 143"/>
                    <a:gd name="T16" fmla="*/ 0 h 356"/>
                    <a:gd name="T17" fmla="*/ 143 w 143"/>
                    <a:gd name="T18" fmla="*/ 356 h 356"/>
                  </a:gdLst>
                  <a:ahLst/>
                  <a:cxnLst>
                    <a:cxn ang="T10">
                      <a:pos x="T0" y="T1"/>
                    </a:cxn>
                    <a:cxn ang="T11">
                      <a:pos x="T2" y="T3"/>
                    </a:cxn>
                    <a:cxn ang="T12">
                      <a:pos x="T4" y="T5"/>
                    </a:cxn>
                    <a:cxn ang="T13">
                      <a:pos x="T6" y="T7"/>
                    </a:cxn>
                    <a:cxn ang="T14">
                      <a:pos x="T8" y="T9"/>
                    </a:cxn>
                  </a:cxnLst>
                  <a:rect l="T15" t="T16" r="T17" b="T18"/>
                  <a:pathLst>
                    <a:path w="143" h="356">
                      <a:moveTo>
                        <a:pt x="100" y="0"/>
                      </a:moveTo>
                      <a:lnTo>
                        <a:pt x="142" y="0"/>
                      </a:lnTo>
                      <a:lnTo>
                        <a:pt x="43" y="355"/>
                      </a:lnTo>
                      <a:lnTo>
                        <a:pt x="0" y="340"/>
                      </a:lnTo>
                      <a:lnTo>
                        <a:pt x="100" y="0"/>
                      </a:lnTo>
                    </a:path>
                  </a:pathLst>
                </a:custGeom>
                <a:solidFill>
                  <a:srgbClr val="E0E0E0"/>
                </a:solidFill>
                <a:ln w="12699" cap="rnd" cmpd="sng">
                  <a:solidFill>
                    <a:srgbClr val="000000"/>
                  </a:solidFill>
                  <a:prstDash val="solid"/>
                  <a:round/>
                  <a:headEnd/>
                  <a:tailEnd/>
                </a:ln>
              </p:spPr>
              <p:txBody>
                <a:bodyPr/>
                <a:lstStyle/>
                <a:p>
                  <a:endParaRPr lang="en-US"/>
                </a:p>
              </p:txBody>
            </p:sp>
            <p:grpSp>
              <p:nvGrpSpPr>
                <p:cNvPr id="33" name="Group 46">
                  <a:extLst>
                    <a:ext uri="{FF2B5EF4-FFF2-40B4-BE49-F238E27FC236}">
                      <a16:creationId xmlns:a16="http://schemas.microsoft.com/office/drawing/2014/main" id="{DDAC8F1C-3A58-460B-8855-4D3CB83ED50B}"/>
                    </a:ext>
                  </a:extLst>
                </p:cNvPr>
                <p:cNvGrpSpPr>
                  <a:grpSpLocks/>
                </p:cNvGrpSpPr>
                <p:nvPr/>
              </p:nvGrpSpPr>
              <p:grpSpPr bwMode="auto">
                <a:xfrm>
                  <a:off x="1231" y="3512"/>
                  <a:ext cx="328" cy="541"/>
                  <a:chOff x="1231" y="3512"/>
                  <a:chExt cx="328" cy="541"/>
                </a:xfrm>
              </p:grpSpPr>
              <p:sp>
                <p:nvSpPr>
                  <p:cNvPr id="34" name="Freeform 29">
                    <a:extLst>
                      <a:ext uri="{FF2B5EF4-FFF2-40B4-BE49-F238E27FC236}">
                        <a16:creationId xmlns:a16="http://schemas.microsoft.com/office/drawing/2014/main" id="{670C8C69-C90F-4A88-82A0-539DA897B2C4}"/>
                      </a:ext>
                    </a:extLst>
                  </p:cNvPr>
                  <p:cNvSpPr>
                    <a:spLocks/>
                  </p:cNvSpPr>
                  <p:nvPr/>
                </p:nvSpPr>
                <p:spPr bwMode="auto">
                  <a:xfrm>
                    <a:off x="1231" y="3512"/>
                    <a:ext cx="328" cy="541"/>
                  </a:xfrm>
                  <a:custGeom>
                    <a:avLst/>
                    <a:gdLst>
                      <a:gd name="T0" fmla="*/ 71 w 328"/>
                      <a:gd name="T1" fmla="*/ 114 h 541"/>
                      <a:gd name="T2" fmla="*/ 99 w 328"/>
                      <a:gd name="T3" fmla="*/ 185 h 541"/>
                      <a:gd name="T4" fmla="*/ 0 w 328"/>
                      <a:gd name="T5" fmla="*/ 540 h 541"/>
                      <a:gd name="T6" fmla="*/ 327 w 328"/>
                      <a:gd name="T7" fmla="*/ 497 h 541"/>
                      <a:gd name="T8" fmla="*/ 171 w 328"/>
                      <a:gd name="T9" fmla="*/ 171 h 541"/>
                      <a:gd name="T10" fmla="*/ 270 w 328"/>
                      <a:gd name="T11" fmla="*/ 71 h 541"/>
                      <a:gd name="T12" fmla="*/ 228 w 328"/>
                      <a:gd name="T13" fmla="*/ 0 h 541"/>
                      <a:gd name="T14" fmla="*/ 71 w 328"/>
                      <a:gd name="T15" fmla="*/ 114 h 541"/>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1"/>
                      <a:gd name="T26" fmla="*/ 328 w 328"/>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1">
                        <a:moveTo>
                          <a:pt x="71" y="114"/>
                        </a:moveTo>
                        <a:lnTo>
                          <a:pt x="99" y="185"/>
                        </a:lnTo>
                        <a:lnTo>
                          <a:pt x="0" y="540"/>
                        </a:lnTo>
                        <a:lnTo>
                          <a:pt x="327" y="497"/>
                        </a:lnTo>
                        <a:lnTo>
                          <a:pt x="171" y="171"/>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grpSp>
                <p:nvGrpSpPr>
                  <p:cNvPr id="35" name="Group 37">
                    <a:extLst>
                      <a:ext uri="{FF2B5EF4-FFF2-40B4-BE49-F238E27FC236}">
                        <a16:creationId xmlns:a16="http://schemas.microsoft.com/office/drawing/2014/main" id="{BCABD402-2807-4F50-AC87-CB6B9A332F83}"/>
                      </a:ext>
                    </a:extLst>
                  </p:cNvPr>
                  <p:cNvGrpSpPr>
                    <a:grpSpLocks/>
                  </p:cNvGrpSpPr>
                  <p:nvPr/>
                </p:nvGrpSpPr>
                <p:grpSpPr bwMode="auto">
                  <a:xfrm>
                    <a:off x="1345" y="3626"/>
                    <a:ext cx="42" cy="42"/>
                    <a:chOff x="1345" y="3626"/>
                    <a:chExt cx="42" cy="42"/>
                  </a:xfrm>
                </p:grpSpPr>
                <p:grpSp>
                  <p:nvGrpSpPr>
                    <p:cNvPr id="44" name="Group 33">
                      <a:extLst>
                        <a:ext uri="{FF2B5EF4-FFF2-40B4-BE49-F238E27FC236}">
                          <a16:creationId xmlns:a16="http://schemas.microsoft.com/office/drawing/2014/main" id="{8F1F623A-197F-4E8A-A985-CE6B430E711A}"/>
                        </a:ext>
                      </a:extLst>
                    </p:cNvPr>
                    <p:cNvGrpSpPr>
                      <a:grpSpLocks/>
                    </p:cNvGrpSpPr>
                    <p:nvPr/>
                  </p:nvGrpSpPr>
                  <p:grpSpPr bwMode="auto">
                    <a:xfrm>
                      <a:off x="1345" y="3626"/>
                      <a:ext cx="42" cy="42"/>
                      <a:chOff x="1345" y="3626"/>
                      <a:chExt cx="42" cy="42"/>
                    </a:xfrm>
                  </p:grpSpPr>
                  <p:sp>
                    <p:nvSpPr>
                      <p:cNvPr id="48" name="Oval 30">
                        <a:extLst>
                          <a:ext uri="{FF2B5EF4-FFF2-40B4-BE49-F238E27FC236}">
                            <a16:creationId xmlns:a16="http://schemas.microsoft.com/office/drawing/2014/main" id="{E48BA502-CF18-412A-AEB1-7CF1215217C7}"/>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9" name="Oval 31">
                        <a:extLst>
                          <a:ext uri="{FF2B5EF4-FFF2-40B4-BE49-F238E27FC236}">
                            <a16:creationId xmlns:a16="http://schemas.microsoft.com/office/drawing/2014/main" id="{17CF4A5A-E281-4A7D-B091-4B39C27A645D}"/>
                          </a:ext>
                        </a:extLst>
                      </p:cNvPr>
                      <p:cNvSpPr>
                        <a:spLocks noChangeArrowheads="1"/>
                      </p:cNvSpPr>
                      <p:nvPr/>
                    </p:nvSpPr>
                    <p:spPr bwMode="auto">
                      <a:xfrm>
                        <a:off x="1345" y="3626"/>
                        <a:ext cx="42" cy="42"/>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0" name="Oval 32">
                        <a:extLst>
                          <a:ext uri="{FF2B5EF4-FFF2-40B4-BE49-F238E27FC236}">
                            <a16:creationId xmlns:a16="http://schemas.microsoft.com/office/drawing/2014/main" id="{BD0D42F3-5197-4A9F-BC76-F06843067EEF}"/>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45" name="Oval 34">
                      <a:extLst>
                        <a:ext uri="{FF2B5EF4-FFF2-40B4-BE49-F238E27FC236}">
                          <a16:creationId xmlns:a16="http://schemas.microsoft.com/office/drawing/2014/main" id="{172B1FE3-1EB8-4E4D-97AE-FAB0983561C6}"/>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6" name="Oval 35">
                      <a:extLst>
                        <a:ext uri="{FF2B5EF4-FFF2-40B4-BE49-F238E27FC236}">
                          <a16:creationId xmlns:a16="http://schemas.microsoft.com/office/drawing/2014/main" id="{1530CF34-57F0-482B-901B-3A1CC59E281B}"/>
                        </a:ext>
                      </a:extLst>
                    </p:cNvPr>
                    <p:cNvSpPr>
                      <a:spLocks noChangeArrowheads="1"/>
                    </p:cNvSpPr>
                    <p:nvPr/>
                  </p:nvSpPr>
                  <p:spPr bwMode="auto">
                    <a:xfrm>
                      <a:off x="1345" y="3626"/>
                      <a:ext cx="28"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7" name="Oval 36">
                      <a:extLst>
                        <a:ext uri="{FF2B5EF4-FFF2-40B4-BE49-F238E27FC236}">
                          <a16:creationId xmlns:a16="http://schemas.microsoft.com/office/drawing/2014/main" id="{7A24B21E-A559-4290-A452-8C77350F1C9A}"/>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6" name="Group 45">
                    <a:extLst>
                      <a:ext uri="{FF2B5EF4-FFF2-40B4-BE49-F238E27FC236}">
                        <a16:creationId xmlns:a16="http://schemas.microsoft.com/office/drawing/2014/main" id="{573FBA4F-A038-4352-8648-019318B9FBE5}"/>
                      </a:ext>
                    </a:extLst>
                  </p:cNvPr>
                  <p:cNvGrpSpPr>
                    <a:grpSpLocks/>
                  </p:cNvGrpSpPr>
                  <p:nvPr/>
                </p:nvGrpSpPr>
                <p:grpSpPr bwMode="auto">
                  <a:xfrm>
                    <a:off x="1416" y="3569"/>
                    <a:ext cx="57" cy="43"/>
                    <a:chOff x="1416" y="3569"/>
                    <a:chExt cx="57" cy="43"/>
                  </a:xfrm>
                </p:grpSpPr>
                <p:grpSp>
                  <p:nvGrpSpPr>
                    <p:cNvPr id="37" name="Group 41">
                      <a:extLst>
                        <a:ext uri="{FF2B5EF4-FFF2-40B4-BE49-F238E27FC236}">
                          <a16:creationId xmlns:a16="http://schemas.microsoft.com/office/drawing/2014/main" id="{37241515-4396-4555-A63F-165F1F53F3C8}"/>
                        </a:ext>
                      </a:extLst>
                    </p:cNvPr>
                    <p:cNvGrpSpPr>
                      <a:grpSpLocks/>
                    </p:cNvGrpSpPr>
                    <p:nvPr/>
                  </p:nvGrpSpPr>
                  <p:grpSpPr bwMode="auto">
                    <a:xfrm>
                      <a:off x="1416" y="3569"/>
                      <a:ext cx="57" cy="43"/>
                      <a:chOff x="1416" y="3569"/>
                      <a:chExt cx="57" cy="43"/>
                    </a:xfrm>
                  </p:grpSpPr>
                  <p:sp>
                    <p:nvSpPr>
                      <p:cNvPr id="41" name="Oval 38">
                        <a:extLst>
                          <a:ext uri="{FF2B5EF4-FFF2-40B4-BE49-F238E27FC236}">
                            <a16:creationId xmlns:a16="http://schemas.microsoft.com/office/drawing/2014/main" id="{80A52BDC-1FC5-4CE8-85B5-25C2424A8417}"/>
                          </a:ext>
                        </a:extLst>
                      </p:cNvPr>
                      <p:cNvSpPr>
                        <a:spLocks noChangeArrowheads="1"/>
                      </p:cNvSpPr>
                      <p:nvPr/>
                    </p:nvSpPr>
                    <p:spPr bwMode="auto">
                      <a:xfrm>
                        <a:off x="1416" y="3569"/>
                        <a:ext cx="57"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2" name="Oval 39">
                        <a:extLst>
                          <a:ext uri="{FF2B5EF4-FFF2-40B4-BE49-F238E27FC236}">
                            <a16:creationId xmlns:a16="http://schemas.microsoft.com/office/drawing/2014/main" id="{61BB0A10-302C-488C-AFD8-AFB4001937D6}"/>
                          </a:ext>
                        </a:extLst>
                      </p:cNvPr>
                      <p:cNvSpPr>
                        <a:spLocks noChangeArrowheads="1"/>
                      </p:cNvSpPr>
                      <p:nvPr/>
                    </p:nvSpPr>
                    <p:spPr bwMode="auto">
                      <a:xfrm>
                        <a:off x="1416" y="3569"/>
                        <a:ext cx="57" cy="43"/>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3" name="Oval 40">
                        <a:extLst>
                          <a:ext uri="{FF2B5EF4-FFF2-40B4-BE49-F238E27FC236}">
                            <a16:creationId xmlns:a16="http://schemas.microsoft.com/office/drawing/2014/main" id="{F8951930-2D62-4935-9DA6-0638C6AC4E75}"/>
                          </a:ext>
                        </a:extLst>
                      </p:cNvPr>
                      <p:cNvSpPr>
                        <a:spLocks noChangeArrowheads="1"/>
                      </p:cNvSpPr>
                      <p:nvPr/>
                    </p:nvSpPr>
                    <p:spPr bwMode="auto">
                      <a:xfrm>
                        <a:off x="1416" y="3569"/>
                        <a:ext cx="57"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38" name="Oval 42">
                      <a:extLst>
                        <a:ext uri="{FF2B5EF4-FFF2-40B4-BE49-F238E27FC236}">
                          <a16:creationId xmlns:a16="http://schemas.microsoft.com/office/drawing/2014/main" id="{C1BAECC9-B1C4-434F-8482-66CE9268615A}"/>
                        </a:ext>
                      </a:extLst>
                    </p:cNvPr>
                    <p:cNvSpPr>
                      <a:spLocks noChangeArrowheads="1"/>
                    </p:cNvSpPr>
                    <p:nvPr/>
                  </p:nvSpPr>
                  <p:spPr bwMode="auto">
                    <a:xfrm>
                      <a:off x="1430" y="3569"/>
                      <a:ext cx="29"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39" name="Oval 43">
                      <a:extLst>
                        <a:ext uri="{FF2B5EF4-FFF2-40B4-BE49-F238E27FC236}">
                          <a16:creationId xmlns:a16="http://schemas.microsoft.com/office/drawing/2014/main" id="{23824D62-4C68-4B99-9F62-FBD20737243F}"/>
                        </a:ext>
                      </a:extLst>
                    </p:cNvPr>
                    <p:cNvSpPr>
                      <a:spLocks noChangeArrowheads="1"/>
                    </p:cNvSpPr>
                    <p:nvPr/>
                  </p:nvSpPr>
                  <p:spPr bwMode="auto">
                    <a:xfrm>
                      <a:off x="1430" y="3569"/>
                      <a:ext cx="29"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0" name="Oval 44">
                      <a:extLst>
                        <a:ext uri="{FF2B5EF4-FFF2-40B4-BE49-F238E27FC236}">
                          <a16:creationId xmlns:a16="http://schemas.microsoft.com/office/drawing/2014/main" id="{76DE462D-79EA-41F8-937A-ACBE241398BF}"/>
                        </a:ext>
                      </a:extLst>
                    </p:cNvPr>
                    <p:cNvSpPr>
                      <a:spLocks noChangeArrowheads="1"/>
                    </p:cNvSpPr>
                    <p:nvPr/>
                  </p:nvSpPr>
                  <p:spPr bwMode="auto">
                    <a:xfrm>
                      <a:off x="1430" y="3569"/>
                      <a:ext cx="29"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grpSp>
        </p:grpSp>
      </p:grpSp>
      <p:sp>
        <p:nvSpPr>
          <p:cNvPr id="64" name="Espace réservé du pied de page 5">
            <a:extLst>
              <a:ext uri="{FF2B5EF4-FFF2-40B4-BE49-F238E27FC236}">
                <a16:creationId xmlns:a16="http://schemas.microsoft.com/office/drawing/2014/main" id="{9E59F18C-A5B7-4472-BEFC-3DDFA1356BFF}"/>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65" name="ZoneTexte 64">
            <a:extLst>
              <a:ext uri="{FF2B5EF4-FFF2-40B4-BE49-F238E27FC236}">
                <a16:creationId xmlns:a16="http://schemas.microsoft.com/office/drawing/2014/main" id="{33B19E66-545F-4A9B-994D-2469C89589A6}"/>
              </a:ext>
            </a:extLst>
          </p:cNvPr>
          <p:cNvSpPr txBox="1"/>
          <p:nvPr/>
        </p:nvSpPr>
        <p:spPr>
          <a:xfrm rot="710821">
            <a:off x="536751" y="2167484"/>
            <a:ext cx="2122335" cy="707886"/>
          </a:xfrm>
          <a:prstGeom prst="rect">
            <a:avLst/>
          </a:prstGeom>
          <a:solidFill>
            <a:schemeClr val="tx2">
              <a:lumMod val="20000"/>
              <a:lumOff val="80000"/>
            </a:schemeClr>
          </a:solidFill>
        </p:spPr>
        <p:txBody>
          <a:bodyPr wrap="square" rtlCol="0">
            <a:spAutoFit/>
          </a:bodyPr>
          <a:lstStyle/>
          <a:p>
            <a:pPr algn="ctr"/>
            <a:r>
              <a:rPr lang="fr-FR" sz="2000" b="1" cap="small" dirty="0">
                <a:solidFill>
                  <a:schemeClr val="accent3">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Temps de conduite</a:t>
            </a:r>
          </a:p>
          <a:p>
            <a:pPr algn="ctr"/>
            <a:r>
              <a:rPr lang="fr-FR" sz="2000" b="1" cap="small" dirty="0">
                <a:solidFill>
                  <a:schemeClr val="accent3">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 Temps de repos</a:t>
            </a:r>
          </a:p>
        </p:txBody>
      </p:sp>
      <p:sp>
        <p:nvSpPr>
          <p:cNvPr id="12" name="Rectangle : carré corné 11">
            <a:extLst>
              <a:ext uri="{FF2B5EF4-FFF2-40B4-BE49-F238E27FC236}">
                <a16:creationId xmlns:a16="http://schemas.microsoft.com/office/drawing/2014/main" id="{4E30CBE2-CA88-491D-95E1-12589F22A79E}"/>
              </a:ext>
            </a:extLst>
          </p:cNvPr>
          <p:cNvSpPr/>
          <p:nvPr/>
        </p:nvSpPr>
        <p:spPr>
          <a:xfrm>
            <a:off x="844905" y="2999418"/>
            <a:ext cx="2195776" cy="122413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Savoir C1.S20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réglementation sociale</a:t>
            </a:r>
          </a:p>
        </p:txBody>
      </p:sp>
    </p:spTree>
    <p:extLst>
      <p:ext uri="{BB962C8B-B14F-4D97-AF65-F5344CB8AC3E}">
        <p14:creationId xmlns:p14="http://schemas.microsoft.com/office/powerpoint/2010/main" val="1390175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500"/>
                                        <p:tgtEl>
                                          <p:spTgt spid="65"/>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1500"/>
                            </p:stCondLst>
                            <p:childTnLst>
                              <p:par>
                                <p:cTn id="33" presetID="10" presetClass="entr" presetSubtype="0" fill="hold" nodeType="afterEffect">
                                  <p:stCondLst>
                                    <p:cond delay="0"/>
                                  </p:stCondLst>
                                  <p:childTnLst>
                                    <p:set>
                                      <p:cBhvr>
                                        <p:cTn id="34" dur="1" fill="hold">
                                          <p:stCondLst>
                                            <p:cond delay="0"/>
                                          </p:stCondLst>
                                        </p:cTn>
                                        <p:tgtEl>
                                          <p:spTgt spid="4098"/>
                                        </p:tgtEl>
                                        <p:attrNameLst>
                                          <p:attrName>style.visibility</p:attrName>
                                        </p:attrNameLst>
                                      </p:cBhvr>
                                      <p:to>
                                        <p:strVal val="visible"/>
                                      </p:to>
                                    </p:set>
                                    <p:animEffect transition="in" filter="fade">
                                      <p:cBhvr>
                                        <p:cTn id="35" dur="500"/>
                                        <p:tgtEl>
                                          <p:spTgt spid="4098"/>
                                        </p:tgtEl>
                                      </p:cBhvr>
                                    </p:animEffect>
                                  </p:childTnLst>
                                </p:cTn>
                              </p:par>
                              <p:par>
                                <p:cTn id="36" presetID="10" presetClass="entr" presetSubtype="0" fill="hold" nodeType="withEffect">
                                  <p:stCondLst>
                                    <p:cond delay="0"/>
                                  </p:stCondLst>
                                  <p:childTnLst>
                                    <p:set>
                                      <p:cBhvr>
                                        <p:cTn id="37" dur="1" fill="hold">
                                          <p:stCondLst>
                                            <p:cond delay="0"/>
                                          </p:stCondLst>
                                        </p:cTn>
                                        <p:tgtEl>
                                          <p:spTgt spid="4100"/>
                                        </p:tgtEl>
                                        <p:attrNameLst>
                                          <p:attrName>style.visibility</p:attrName>
                                        </p:attrNameLst>
                                      </p:cBhvr>
                                      <p:to>
                                        <p:strVal val="visible"/>
                                      </p:to>
                                    </p:set>
                                    <p:animEffect transition="in" filter="fade">
                                      <p:cBhvr>
                                        <p:cTn id="38" dur="500"/>
                                        <p:tgtEl>
                                          <p:spTgt spid="4100"/>
                                        </p:tgtEl>
                                      </p:cBhvr>
                                    </p:animEffect>
                                  </p:childTnLst>
                                </p:cTn>
                              </p:par>
                              <p:par>
                                <p:cTn id="39" presetID="10" presetClass="entr" presetSubtype="0" fill="hold" nodeType="withEffect">
                                  <p:stCondLst>
                                    <p:cond delay="0"/>
                                  </p:stCondLst>
                                  <p:childTnLst>
                                    <p:set>
                                      <p:cBhvr>
                                        <p:cTn id="40" dur="1" fill="hold">
                                          <p:stCondLst>
                                            <p:cond delay="0"/>
                                          </p:stCondLst>
                                        </p:cTn>
                                        <p:tgtEl>
                                          <p:spTgt spid="4102"/>
                                        </p:tgtEl>
                                        <p:attrNameLst>
                                          <p:attrName>style.visibility</p:attrName>
                                        </p:attrNameLst>
                                      </p:cBhvr>
                                      <p:to>
                                        <p:strVal val="visible"/>
                                      </p:to>
                                    </p:set>
                                    <p:animEffect transition="in" filter="fade">
                                      <p:cBhvr>
                                        <p:cTn id="41"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13" grpId="0"/>
      <p:bldP spid="65"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8528215D-2047-4B84-90D0-0612099BDCEF}"/>
              </a:ext>
            </a:extLst>
          </p:cNvPr>
          <p:cNvSpPr>
            <a:spLocks/>
          </p:cNvSpPr>
          <p:nvPr/>
        </p:nvSpPr>
        <p:spPr bwMode="auto">
          <a:xfrm rot="19982665">
            <a:off x="3565991" y="2650701"/>
            <a:ext cx="1842569" cy="1450163"/>
          </a:xfrm>
          <a:custGeom>
            <a:avLst/>
            <a:gdLst>
              <a:gd name="T0" fmla="*/ 0 w 2791"/>
              <a:gd name="T1" fmla="*/ 2147483646 h 2385"/>
              <a:gd name="T2" fmla="*/ 2147483646 w 2791"/>
              <a:gd name="T3" fmla="*/ 0 h 2385"/>
              <a:gd name="T4" fmla="*/ 2147483646 w 2791"/>
              <a:gd name="T5" fmla="*/ 2147483646 h 2385"/>
              <a:gd name="T6" fmla="*/ 2147483646 w 2791"/>
              <a:gd name="T7" fmla="*/ 2147483646 h 2385"/>
              <a:gd name="T8" fmla="*/ 0 w 2791"/>
              <a:gd name="T9" fmla="*/ 2147483646 h 2385"/>
              <a:gd name="T10" fmla="*/ 0 60000 65536"/>
              <a:gd name="T11" fmla="*/ 0 60000 65536"/>
              <a:gd name="T12" fmla="*/ 0 60000 65536"/>
              <a:gd name="T13" fmla="*/ 0 60000 65536"/>
              <a:gd name="T14" fmla="*/ 0 60000 65536"/>
              <a:gd name="T15" fmla="*/ 0 w 2791"/>
              <a:gd name="T16" fmla="*/ 0 h 2385"/>
              <a:gd name="T17" fmla="*/ 2791 w 2791"/>
              <a:gd name="T18" fmla="*/ 2385 h 2385"/>
            </a:gdLst>
            <a:ahLst/>
            <a:cxnLst>
              <a:cxn ang="T10">
                <a:pos x="T0" y="T1"/>
              </a:cxn>
              <a:cxn ang="T11">
                <a:pos x="T2" y="T3"/>
              </a:cxn>
              <a:cxn ang="T12">
                <a:pos x="T4" y="T5"/>
              </a:cxn>
              <a:cxn ang="T13">
                <a:pos x="T6" y="T7"/>
              </a:cxn>
              <a:cxn ang="T14">
                <a:pos x="T8" y="T9"/>
              </a:cxn>
            </a:cxnLst>
            <a:rect l="T15" t="T16" r="T17" b="T18"/>
            <a:pathLst>
              <a:path w="2791" h="2385">
                <a:moveTo>
                  <a:pt x="0" y="2043"/>
                </a:moveTo>
                <a:lnTo>
                  <a:pt x="1580" y="0"/>
                </a:lnTo>
                <a:lnTo>
                  <a:pt x="2790" y="2072"/>
                </a:lnTo>
                <a:lnTo>
                  <a:pt x="328" y="2384"/>
                </a:lnTo>
                <a:lnTo>
                  <a:pt x="0" y="2043"/>
                </a:lnTo>
              </a:path>
            </a:pathLst>
          </a:custGeom>
          <a:solidFill>
            <a:srgbClr val="FFFF99"/>
          </a:solidFill>
          <a:ln w="12699" cap="rnd" cmpd="sng">
            <a:solidFill>
              <a:srgbClr val="FFFF99"/>
            </a:solidFill>
            <a:prstDash val="solid"/>
            <a:round/>
            <a:headEnd/>
            <a:tailEnd/>
          </a:ln>
        </p:spPr>
        <p:txBody>
          <a:bodyPr/>
          <a:lstStyle/>
          <a:p>
            <a:endParaRPr lang="en-US"/>
          </a:p>
        </p:txBody>
      </p:sp>
      <p:sp>
        <p:nvSpPr>
          <p:cNvPr id="19" name="Oval 5">
            <a:extLst>
              <a:ext uri="{FF2B5EF4-FFF2-40B4-BE49-F238E27FC236}">
                <a16:creationId xmlns:a16="http://schemas.microsoft.com/office/drawing/2014/main" id="{A8FBBBCB-C865-474F-B700-21BA076F0E72}"/>
              </a:ext>
            </a:extLst>
          </p:cNvPr>
          <p:cNvSpPr>
            <a:spLocks noChangeArrowheads="1"/>
          </p:cNvSpPr>
          <p:nvPr/>
        </p:nvSpPr>
        <p:spPr bwMode="auto">
          <a:xfrm>
            <a:off x="4059489" y="2260017"/>
            <a:ext cx="4548788" cy="1477297"/>
          </a:xfrm>
          <a:prstGeom prst="ellipse">
            <a:avLst/>
          </a:prstGeom>
          <a:solidFill>
            <a:srgbClr val="FEF930"/>
          </a:solidFill>
          <a:ln w="12699">
            <a:solidFill>
              <a:srgbClr val="FFFF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buNone/>
            </a:pPr>
            <a:endParaRPr lang="fr-FR" sz="1200" b="0" i="0" dirty="0">
              <a:solidFill>
                <a:srgbClr val="000000"/>
              </a:solidFill>
              <a:effectLst/>
            </a:endParaRPr>
          </a:p>
        </p:txBody>
      </p:sp>
      <p:sp>
        <p:nvSpPr>
          <p:cNvPr id="8" name="ZoneTexte 7">
            <a:extLst>
              <a:ext uri="{FF2B5EF4-FFF2-40B4-BE49-F238E27FC236}">
                <a16:creationId xmlns:a16="http://schemas.microsoft.com/office/drawing/2014/main" id="{623352CF-8A75-46D0-B438-4C8BE9EC7FD8}"/>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pic>
        <p:nvPicPr>
          <p:cNvPr id="9" name="Image 8">
            <a:extLst>
              <a:ext uri="{FF2B5EF4-FFF2-40B4-BE49-F238E27FC236}">
                <a16:creationId xmlns:a16="http://schemas.microsoft.com/office/drawing/2014/main" id="{3BC91FD9-44C3-414E-92D5-42671937AD53}"/>
              </a:ext>
            </a:extLst>
          </p:cNvPr>
          <p:cNvPicPr>
            <a:picLocks noChangeAspect="1"/>
          </p:cNvPicPr>
          <p:nvPr/>
        </p:nvPicPr>
        <p:blipFill>
          <a:blip r:embed="rId3"/>
          <a:stretch>
            <a:fillRect/>
          </a:stretch>
        </p:blipFill>
        <p:spPr>
          <a:xfrm>
            <a:off x="1283823" y="608129"/>
            <a:ext cx="383032" cy="600274"/>
          </a:xfrm>
          <a:prstGeom prst="rect">
            <a:avLst/>
          </a:prstGeom>
        </p:spPr>
      </p:pic>
      <p:pic>
        <p:nvPicPr>
          <p:cNvPr id="10" name="Image 9">
            <a:extLst>
              <a:ext uri="{FF2B5EF4-FFF2-40B4-BE49-F238E27FC236}">
                <a16:creationId xmlns:a16="http://schemas.microsoft.com/office/drawing/2014/main" id="{6612E899-937F-4AB0-82A0-2F89B6DE5635}"/>
              </a:ext>
            </a:extLst>
          </p:cNvPr>
          <p:cNvPicPr>
            <a:picLocks noChangeAspect="1"/>
          </p:cNvPicPr>
          <p:nvPr/>
        </p:nvPicPr>
        <p:blipFill>
          <a:blip r:embed="rId4"/>
          <a:stretch>
            <a:fillRect/>
          </a:stretch>
        </p:blipFill>
        <p:spPr>
          <a:xfrm>
            <a:off x="8197225" y="592534"/>
            <a:ext cx="445078" cy="557831"/>
          </a:xfrm>
          <a:prstGeom prst="rect">
            <a:avLst/>
          </a:prstGeom>
        </p:spPr>
      </p:pic>
      <p:sp>
        <p:nvSpPr>
          <p:cNvPr id="11" name="ZoneTexte 10">
            <a:extLst>
              <a:ext uri="{FF2B5EF4-FFF2-40B4-BE49-F238E27FC236}">
                <a16:creationId xmlns:a16="http://schemas.microsoft.com/office/drawing/2014/main" id="{92A8FCDC-0ABD-414E-8A69-E71C58750A92}"/>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C1.2</a:t>
            </a:r>
          </a:p>
        </p:txBody>
      </p:sp>
      <p:sp>
        <p:nvSpPr>
          <p:cNvPr id="12" name="Rectangle : carré corné 11">
            <a:extLst>
              <a:ext uri="{FF2B5EF4-FFF2-40B4-BE49-F238E27FC236}">
                <a16:creationId xmlns:a16="http://schemas.microsoft.com/office/drawing/2014/main" id="{4E30CBE2-CA88-491D-95E1-12589F22A79E}"/>
              </a:ext>
            </a:extLst>
          </p:cNvPr>
          <p:cNvSpPr/>
          <p:nvPr/>
        </p:nvSpPr>
        <p:spPr>
          <a:xfrm>
            <a:off x="899592" y="1540987"/>
            <a:ext cx="2555816" cy="194421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Savoir C1.S21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missions de l’administration des douanes et de son périmètre d’action</a:t>
            </a:r>
          </a:p>
        </p:txBody>
      </p:sp>
      <p:pic>
        <p:nvPicPr>
          <p:cNvPr id="13" name="Picture 6" descr="Accueil | Portail de la Direction Générale des Douanes et Droits Indirects">
            <a:extLst>
              <a:ext uri="{FF2B5EF4-FFF2-40B4-BE49-F238E27FC236}">
                <a16:creationId xmlns:a16="http://schemas.microsoft.com/office/drawing/2014/main" id="{992BDA84-9CB6-45E0-943D-DB47312105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447640">
            <a:off x="245571" y="3073245"/>
            <a:ext cx="1072688" cy="1322491"/>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52B34063-3CA3-49A3-967B-8AC782E63C39}"/>
              </a:ext>
            </a:extLst>
          </p:cNvPr>
          <p:cNvSpPr txBox="1"/>
          <p:nvPr/>
        </p:nvSpPr>
        <p:spPr>
          <a:xfrm>
            <a:off x="4572000" y="2452472"/>
            <a:ext cx="4392489" cy="1138773"/>
          </a:xfrm>
          <a:prstGeom prst="rect">
            <a:avLst/>
          </a:prstGeom>
          <a:noFill/>
        </p:spPr>
        <p:txBody>
          <a:bodyPr wrap="square" rtlCol="0">
            <a:spAutoFit/>
          </a:bodyPr>
          <a:lstStyle/>
          <a:p>
            <a:r>
              <a:rPr lang="fr-FR" sz="1600" b="1" u="sng"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Limites</a:t>
            </a:r>
            <a:r>
              <a:rPr lang="fr-FR" sz="1600" dirty="0">
                <a:latin typeface="Calibri" panose="020F0502020204030204" pitchFamily="34" charset="0"/>
                <a:cs typeface="Calibri" panose="020F0502020204030204" pitchFamily="34" charset="0"/>
              </a:rPr>
              <a:t> :</a:t>
            </a:r>
          </a:p>
          <a:p>
            <a:endParaRPr lang="fr-FR" sz="800" dirty="0">
              <a:latin typeface="Calibri" panose="020F0502020204030204" pitchFamily="34" charset="0"/>
              <a:cs typeface="Calibri" panose="020F0502020204030204" pitchFamily="34" charset="0"/>
            </a:endParaRP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Les missions de la douane et son périmètre</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 territoire douanier de l’union européenne</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La notion de territoire fiscal</a:t>
            </a:r>
          </a:p>
        </p:txBody>
      </p:sp>
      <p:pic>
        <p:nvPicPr>
          <p:cNvPr id="15" name="Image 14">
            <a:extLst>
              <a:ext uri="{FF2B5EF4-FFF2-40B4-BE49-F238E27FC236}">
                <a16:creationId xmlns:a16="http://schemas.microsoft.com/office/drawing/2014/main" id="{28B303A2-9DBA-4854-B4A7-3AA30B2E630B}"/>
              </a:ext>
            </a:extLst>
          </p:cNvPr>
          <p:cNvPicPr>
            <a:picLocks noChangeAspect="1"/>
          </p:cNvPicPr>
          <p:nvPr/>
        </p:nvPicPr>
        <p:blipFill>
          <a:blip r:embed="rId6"/>
          <a:stretch>
            <a:fillRect/>
          </a:stretch>
        </p:blipFill>
        <p:spPr>
          <a:xfrm>
            <a:off x="4697970" y="2907847"/>
            <a:ext cx="285748" cy="180974"/>
          </a:xfrm>
          <a:prstGeom prst="rect">
            <a:avLst/>
          </a:prstGeom>
        </p:spPr>
      </p:pic>
      <p:pic>
        <p:nvPicPr>
          <p:cNvPr id="16" name="Image 15">
            <a:extLst>
              <a:ext uri="{FF2B5EF4-FFF2-40B4-BE49-F238E27FC236}">
                <a16:creationId xmlns:a16="http://schemas.microsoft.com/office/drawing/2014/main" id="{5ACD10CB-708B-4B6C-9296-2118B8556053}"/>
              </a:ext>
            </a:extLst>
          </p:cNvPr>
          <p:cNvPicPr>
            <a:picLocks noChangeAspect="1"/>
          </p:cNvPicPr>
          <p:nvPr/>
        </p:nvPicPr>
        <p:blipFill>
          <a:blip r:embed="rId6"/>
          <a:stretch>
            <a:fillRect/>
          </a:stretch>
        </p:blipFill>
        <p:spPr>
          <a:xfrm>
            <a:off x="4697970" y="3122398"/>
            <a:ext cx="285748" cy="180974"/>
          </a:xfrm>
          <a:prstGeom prst="rect">
            <a:avLst/>
          </a:prstGeom>
        </p:spPr>
      </p:pic>
      <p:pic>
        <p:nvPicPr>
          <p:cNvPr id="17" name="Image 16">
            <a:extLst>
              <a:ext uri="{FF2B5EF4-FFF2-40B4-BE49-F238E27FC236}">
                <a16:creationId xmlns:a16="http://schemas.microsoft.com/office/drawing/2014/main" id="{DAA46880-BD90-4047-8E70-7D0BA5CBBDEC}"/>
              </a:ext>
            </a:extLst>
          </p:cNvPr>
          <p:cNvPicPr>
            <a:picLocks noChangeAspect="1"/>
          </p:cNvPicPr>
          <p:nvPr/>
        </p:nvPicPr>
        <p:blipFill>
          <a:blip r:embed="rId6"/>
          <a:stretch>
            <a:fillRect/>
          </a:stretch>
        </p:blipFill>
        <p:spPr>
          <a:xfrm>
            <a:off x="4697970" y="3325921"/>
            <a:ext cx="285748" cy="180974"/>
          </a:xfrm>
          <a:prstGeom prst="rect">
            <a:avLst/>
          </a:prstGeom>
        </p:spPr>
      </p:pic>
      <p:pic>
        <p:nvPicPr>
          <p:cNvPr id="5122" name="Picture 2" descr="Procédures douanières">
            <a:extLst>
              <a:ext uri="{FF2B5EF4-FFF2-40B4-BE49-F238E27FC236}">
                <a16:creationId xmlns:a16="http://schemas.microsoft.com/office/drawing/2014/main" id="{847D33F6-5A82-46B8-848C-4488DD63579C}"/>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23078" t="18767" r="8527" b="4231"/>
          <a:stretch/>
        </p:blipFill>
        <p:spPr bwMode="auto">
          <a:xfrm>
            <a:off x="6618673" y="1061380"/>
            <a:ext cx="2167710" cy="18323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erritoires douanier &amp; fiscaux - Pourquoi Luxembourg - Single Window for  Logistics - Luxembourg">
            <a:extLst>
              <a:ext uri="{FF2B5EF4-FFF2-40B4-BE49-F238E27FC236}">
                <a16:creationId xmlns:a16="http://schemas.microsoft.com/office/drawing/2014/main" id="{8FA7C9D5-33D3-4E2B-A1CC-4CD90CDFB2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975594">
            <a:off x="4007395" y="1377190"/>
            <a:ext cx="2387625" cy="7958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Guide des imports des fichiers dans l'atelier fiscal">
            <a:extLst>
              <a:ext uri="{FF2B5EF4-FFF2-40B4-BE49-F238E27FC236}">
                <a16:creationId xmlns:a16="http://schemas.microsoft.com/office/drawing/2014/main" id="{398F77DC-77CC-40A2-8ABB-4E6BB67FCBEB}"/>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10897" t="11896" r="39336" b="59918"/>
          <a:stretch/>
        </p:blipFill>
        <p:spPr bwMode="auto">
          <a:xfrm>
            <a:off x="5744193" y="3801525"/>
            <a:ext cx="2049884" cy="87163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avec coins rognés en diagonale 10">
            <a:extLst>
              <a:ext uri="{FF2B5EF4-FFF2-40B4-BE49-F238E27FC236}">
                <a16:creationId xmlns:a16="http://schemas.microsoft.com/office/drawing/2014/main" id="{3D9B4222-BA8B-4454-8D49-FB7A675AAB57}"/>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C1.2</a:t>
            </a:r>
          </a:p>
        </p:txBody>
      </p:sp>
      <p:grpSp>
        <p:nvGrpSpPr>
          <p:cNvPr id="21" name="Group 49">
            <a:extLst>
              <a:ext uri="{FF2B5EF4-FFF2-40B4-BE49-F238E27FC236}">
                <a16:creationId xmlns:a16="http://schemas.microsoft.com/office/drawing/2014/main" id="{4234A015-A39A-4C2C-B609-3E27F2DD6424}"/>
              </a:ext>
            </a:extLst>
          </p:cNvPr>
          <p:cNvGrpSpPr>
            <a:grpSpLocks/>
          </p:cNvGrpSpPr>
          <p:nvPr/>
        </p:nvGrpSpPr>
        <p:grpSpPr bwMode="auto">
          <a:xfrm>
            <a:off x="3329135" y="4136437"/>
            <a:ext cx="994074" cy="640905"/>
            <a:chOff x="462" y="3119"/>
            <a:chExt cx="1553" cy="1104"/>
          </a:xfrm>
        </p:grpSpPr>
        <p:grpSp>
          <p:nvGrpSpPr>
            <p:cNvPr id="22" name="Group 9">
              <a:extLst>
                <a:ext uri="{FF2B5EF4-FFF2-40B4-BE49-F238E27FC236}">
                  <a16:creationId xmlns:a16="http://schemas.microsoft.com/office/drawing/2014/main" id="{99A80793-063B-40C3-84E3-6CA104188DE2}"/>
                </a:ext>
              </a:extLst>
            </p:cNvPr>
            <p:cNvGrpSpPr>
              <a:grpSpLocks/>
            </p:cNvGrpSpPr>
            <p:nvPr/>
          </p:nvGrpSpPr>
          <p:grpSpPr bwMode="auto">
            <a:xfrm>
              <a:off x="462" y="3867"/>
              <a:ext cx="1553" cy="356"/>
              <a:chOff x="462" y="3867"/>
              <a:chExt cx="1553" cy="356"/>
            </a:xfrm>
          </p:grpSpPr>
          <p:sp>
            <p:nvSpPr>
              <p:cNvPr id="62" name="Freeform 6">
                <a:extLst>
                  <a:ext uri="{FF2B5EF4-FFF2-40B4-BE49-F238E27FC236}">
                    <a16:creationId xmlns:a16="http://schemas.microsoft.com/office/drawing/2014/main" id="{BB3457A1-7D54-4F74-B415-9113165C6618}"/>
                  </a:ext>
                </a:extLst>
              </p:cNvPr>
              <p:cNvSpPr>
                <a:spLocks/>
              </p:cNvSpPr>
              <p:nvPr/>
            </p:nvSpPr>
            <p:spPr bwMode="auto">
              <a:xfrm>
                <a:off x="462" y="3867"/>
                <a:ext cx="1553" cy="256"/>
              </a:xfrm>
              <a:custGeom>
                <a:avLst/>
                <a:gdLst>
                  <a:gd name="T0" fmla="*/ 0 w 1553"/>
                  <a:gd name="T1" fmla="*/ 85 h 256"/>
                  <a:gd name="T2" fmla="*/ 812 w 1553"/>
                  <a:gd name="T3" fmla="*/ 0 h 256"/>
                  <a:gd name="T4" fmla="*/ 1552 w 1553"/>
                  <a:gd name="T5" fmla="*/ 128 h 256"/>
                  <a:gd name="T6" fmla="*/ 669 w 1553"/>
                  <a:gd name="T7" fmla="*/ 255 h 256"/>
                  <a:gd name="T8" fmla="*/ 0 w 1553"/>
                  <a:gd name="T9" fmla="*/ 85 h 256"/>
                  <a:gd name="T10" fmla="*/ 0 60000 65536"/>
                  <a:gd name="T11" fmla="*/ 0 60000 65536"/>
                  <a:gd name="T12" fmla="*/ 0 60000 65536"/>
                  <a:gd name="T13" fmla="*/ 0 60000 65536"/>
                  <a:gd name="T14" fmla="*/ 0 60000 65536"/>
                  <a:gd name="T15" fmla="*/ 0 w 1553"/>
                  <a:gd name="T16" fmla="*/ 0 h 256"/>
                  <a:gd name="T17" fmla="*/ 1553 w 1553"/>
                  <a:gd name="T18" fmla="*/ 256 h 256"/>
                </a:gdLst>
                <a:ahLst/>
                <a:cxnLst>
                  <a:cxn ang="T10">
                    <a:pos x="T0" y="T1"/>
                  </a:cxn>
                  <a:cxn ang="T11">
                    <a:pos x="T2" y="T3"/>
                  </a:cxn>
                  <a:cxn ang="T12">
                    <a:pos x="T4" y="T5"/>
                  </a:cxn>
                  <a:cxn ang="T13">
                    <a:pos x="T6" y="T7"/>
                  </a:cxn>
                  <a:cxn ang="T14">
                    <a:pos x="T8" y="T9"/>
                  </a:cxn>
                </a:cxnLst>
                <a:rect l="T15" t="T16" r="T17" b="T18"/>
                <a:pathLst>
                  <a:path w="1553" h="256">
                    <a:moveTo>
                      <a:pt x="0" y="85"/>
                    </a:moveTo>
                    <a:lnTo>
                      <a:pt x="812" y="0"/>
                    </a:lnTo>
                    <a:lnTo>
                      <a:pt x="1552" y="128"/>
                    </a:lnTo>
                    <a:lnTo>
                      <a:pt x="669" y="255"/>
                    </a:lnTo>
                    <a:lnTo>
                      <a:pt x="0" y="85"/>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63" name="Freeform 7">
                <a:extLst>
                  <a:ext uri="{FF2B5EF4-FFF2-40B4-BE49-F238E27FC236}">
                    <a16:creationId xmlns:a16="http://schemas.microsoft.com/office/drawing/2014/main" id="{D16045B1-71B7-4CD6-B18E-61E5747848EB}"/>
                  </a:ext>
                </a:extLst>
              </p:cNvPr>
              <p:cNvSpPr>
                <a:spLocks/>
              </p:cNvSpPr>
              <p:nvPr/>
            </p:nvSpPr>
            <p:spPr bwMode="auto">
              <a:xfrm>
                <a:off x="462" y="3952"/>
                <a:ext cx="670" cy="271"/>
              </a:xfrm>
              <a:custGeom>
                <a:avLst/>
                <a:gdLst>
                  <a:gd name="T0" fmla="*/ 0 w 670"/>
                  <a:gd name="T1" fmla="*/ 0 h 271"/>
                  <a:gd name="T2" fmla="*/ 669 w 670"/>
                  <a:gd name="T3" fmla="*/ 170 h 271"/>
                  <a:gd name="T4" fmla="*/ 669 w 670"/>
                  <a:gd name="T5" fmla="*/ 270 h 271"/>
                  <a:gd name="T6" fmla="*/ 0 w 670"/>
                  <a:gd name="T7" fmla="*/ 71 h 271"/>
                  <a:gd name="T8" fmla="*/ 0 w 670"/>
                  <a:gd name="T9" fmla="*/ 0 h 271"/>
                  <a:gd name="T10" fmla="*/ 0 60000 65536"/>
                  <a:gd name="T11" fmla="*/ 0 60000 65536"/>
                  <a:gd name="T12" fmla="*/ 0 60000 65536"/>
                  <a:gd name="T13" fmla="*/ 0 60000 65536"/>
                  <a:gd name="T14" fmla="*/ 0 60000 65536"/>
                  <a:gd name="T15" fmla="*/ 0 w 670"/>
                  <a:gd name="T16" fmla="*/ 0 h 271"/>
                  <a:gd name="T17" fmla="*/ 670 w 670"/>
                  <a:gd name="T18" fmla="*/ 271 h 271"/>
                </a:gdLst>
                <a:ahLst/>
                <a:cxnLst>
                  <a:cxn ang="T10">
                    <a:pos x="T0" y="T1"/>
                  </a:cxn>
                  <a:cxn ang="T11">
                    <a:pos x="T2" y="T3"/>
                  </a:cxn>
                  <a:cxn ang="T12">
                    <a:pos x="T4" y="T5"/>
                  </a:cxn>
                  <a:cxn ang="T13">
                    <a:pos x="T6" y="T7"/>
                  </a:cxn>
                  <a:cxn ang="T14">
                    <a:pos x="T8" y="T9"/>
                  </a:cxn>
                </a:cxnLst>
                <a:rect l="T15" t="T16" r="T17" b="T18"/>
                <a:pathLst>
                  <a:path w="670" h="271">
                    <a:moveTo>
                      <a:pt x="0" y="0"/>
                    </a:moveTo>
                    <a:lnTo>
                      <a:pt x="669" y="170"/>
                    </a:lnTo>
                    <a:lnTo>
                      <a:pt x="669" y="270"/>
                    </a:lnTo>
                    <a:lnTo>
                      <a:pt x="0" y="71"/>
                    </a:lnTo>
                    <a:lnTo>
                      <a:pt x="0" y="0"/>
                    </a:lnTo>
                  </a:path>
                </a:pathLst>
              </a:custGeom>
              <a:solidFill>
                <a:srgbClr val="808080"/>
              </a:solidFill>
              <a:ln w="12699" cap="rnd" cmpd="sng">
                <a:solidFill>
                  <a:srgbClr val="000000"/>
                </a:solidFill>
                <a:prstDash val="solid"/>
                <a:round/>
                <a:headEnd/>
                <a:tailEnd/>
              </a:ln>
            </p:spPr>
            <p:txBody>
              <a:bodyPr/>
              <a:lstStyle/>
              <a:p>
                <a:endParaRPr lang="en-US"/>
              </a:p>
            </p:txBody>
          </p:sp>
          <p:sp>
            <p:nvSpPr>
              <p:cNvPr id="64" name="Freeform 8">
                <a:extLst>
                  <a:ext uri="{FF2B5EF4-FFF2-40B4-BE49-F238E27FC236}">
                    <a16:creationId xmlns:a16="http://schemas.microsoft.com/office/drawing/2014/main" id="{2900E16C-61D8-4C70-B71B-C19E5BB4442A}"/>
                  </a:ext>
                </a:extLst>
              </p:cNvPr>
              <p:cNvSpPr>
                <a:spLocks/>
              </p:cNvSpPr>
              <p:nvPr/>
            </p:nvSpPr>
            <p:spPr bwMode="auto">
              <a:xfrm>
                <a:off x="1131" y="3995"/>
                <a:ext cx="884" cy="228"/>
              </a:xfrm>
              <a:custGeom>
                <a:avLst/>
                <a:gdLst>
                  <a:gd name="T0" fmla="*/ 0 w 884"/>
                  <a:gd name="T1" fmla="*/ 227 h 228"/>
                  <a:gd name="T2" fmla="*/ 0 w 884"/>
                  <a:gd name="T3" fmla="*/ 127 h 228"/>
                  <a:gd name="T4" fmla="*/ 883 w 884"/>
                  <a:gd name="T5" fmla="*/ 0 h 228"/>
                  <a:gd name="T6" fmla="*/ 883 w 884"/>
                  <a:gd name="T7" fmla="*/ 71 h 228"/>
                  <a:gd name="T8" fmla="*/ 0 w 884"/>
                  <a:gd name="T9" fmla="*/ 227 h 228"/>
                  <a:gd name="T10" fmla="*/ 0 60000 65536"/>
                  <a:gd name="T11" fmla="*/ 0 60000 65536"/>
                  <a:gd name="T12" fmla="*/ 0 60000 65536"/>
                  <a:gd name="T13" fmla="*/ 0 60000 65536"/>
                  <a:gd name="T14" fmla="*/ 0 60000 65536"/>
                  <a:gd name="T15" fmla="*/ 0 w 884"/>
                  <a:gd name="T16" fmla="*/ 0 h 228"/>
                  <a:gd name="T17" fmla="*/ 884 w 884"/>
                  <a:gd name="T18" fmla="*/ 228 h 228"/>
                </a:gdLst>
                <a:ahLst/>
                <a:cxnLst>
                  <a:cxn ang="T10">
                    <a:pos x="T0" y="T1"/>
                  </a:cxn>
                  <a:cxn ang="T11">
                    <a:pos x="T2" y="T3"/>
                  </a:cxn>
                  <a:cxn ang="T12">
                    <a:pos x="T4" y="T5"/>
                  </a:cxn>
                  <a:cxn ang="T13">
                    <a:pos x="T6" y="T7"/>
                  </a:cxn>
                  <a:cxn ang="T14">
                    <a:pos x="T8" y="T9"/>
                  </a:cxn>
                </a:cxnLst>
                <a:rect l="T15" t="T16" r="T17" b="T18"/>
                <a:pathLst>
                  <a:path w="884" h="228">
                    <a:moveTo>
                      <a:pt x="0" y="227"/>
                    </a:moveTo>
                    <a:lnTo>
                      <a:pt x="0" y="127"/>
                    </a:lnTo>
                    <a:lnTo>
                      <a:pt x="883" y="0"/>
                    </a:lnTo>
                    <a:lnTo>
                      <a:pt x="883" y="71"/>
                    </a:lnTo>
                    <a:lnTo>
                      <a:pt x="0" y="227"/>
                    </a:lnTo>
                  </a:path>
                </a:pathLst>
              </a:custGeom>
              <a:solidFill>
                <a:srgbClr val="A0A0A0"/>
              </a:solidFill>
              <a:ln w="12699" cap="rnd" cmpd="sng">
                <a:solidFill>
                  <a:srgbClr val="000000"/>
                </a:solidFill>
                <a:prstDash val="solid"/>
                <a:round/>
                <a:headEnd/>
                <a:tailEnd/>
              </a:ln>
            </p:spPr>
            <p:txBody>
              <a:bodyPr/>
              <a:lstStyle/>
              <a:p>
                <a:endParaRPr lang="en-US"/>
              </a:p>
            </p:txBody>
          </p:sp>
        </p:grpSp>
        <p:sp>
          <p:nvSpPr>
            <p:cNvPr id="23" name="Oval 10">
              <a:extLst>
                <a:ext uri="{FF2B5EF4-FFF2-40B4-BE49-F238E27FC236}">
                  <a16:creationId xmlns:a16="http://schemas.microsoft.com/office/drawing/2014/main" id="{8971E81D-15A5-46C0-B990-08B9CB68533F}"/>
                </a:ext>
              </a:extLst>
            </p:cNvPr>
            <p:cNvSpPr>
              <a:spLocks noChangeArrowheads="1"/>
            </p:cNvSpPr>
            <p:nvPr/>
          </p:nvSpPr>
          <p:spPr bwMode="auto">
            <a:xfrm>
              <a:off x="1107" y="3119"/>
              <a:ext cx="533" cy="517"/>
            </a:xfrm>
            <a:prstGeom prst="ellipse">
              <a:avLst/>
            </a:prstGeom>
            <a:solidFill>
              <a:srgbClr val="FFFFFF"/>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nvGrpSpPr>
            <p:cNvPr id="24" name="Group 19">
              <a:extLst>
                <a:ext uri="{FF2B5EF4-FFF2-40B4-BE49-F238E27FC236}">
                  <a16:creationId xmlns:a16="http://schemas.microsoft.com/office/drawing/2014/main" id="{56B62EFA-AC38-4827-B134-579880A6990F}"/>
                </a:ext>
              </a:extLst>
            </p:cNvPr>
            <p:cNvGrpSpPr>
              <a:grpSpLocks/>
            </p:cNvGrpSpPr>
            <p:nvPr/>
          </p:nvGrpSpPr>
          <p:grpSpPr bwMode="auto">
            <a:xfrm>
              <a:off x="818" y="3427"/>
              <a:ext cx="385" cy="540"/>
              <a:chOff x="818" y="3427"/>
              <a:chExt cx="385" cy="540"/>
            </a:xfrm>
          </p:grpSpPr>
          <p:sp>
            <p:nvSpPr>
              <p:cNvPr id="54" name="Freeform 11">
                <a:extLst>
                  <a:ext uri="{FF2B5EF4-FFF2-40B4-BE49-F238E27FC236}">
                    <a16:creationId xmlns:a16="http://schemas.microsoft.com/office/drawing/2014/main" id="{DD1429BD-84C8-4579-AE1E-6933EFAAB910}"/>
                  </a:ext>
                </a:extLst>
              </p:cNvPr>
              <p:cNvSpPr>
                <a:spLocks/>
              </p:cNvSpPr>
              <p:nvPr/>
            </p:nvSpPr>
            <p:spPr bwMode="auto">
              <a:xfrm>
                <a:off x="875" y="3427"/>
                <a:ext cx="328" cy="540"/>
              </a:xfrm>
              <a:custGeom>
                <a:avLst/>
                <a:gdLst>
                  <a:gd name="T0" fmla="*/ 71 w 328"/>
                  <a:gd name="T1" fmla="*/ 114 h 540"/>
                  <a:gd name="T2" fmla="*/ 100 w 328"/>
                  <a:gd name="T3" fmla="*/ 185 h 540"/>
                  <a:gd name="T4" fmla="*/ 0 w 328"/>
                  <a:gd name="T5" fmla="*/ 539 h 540"/>
                  <a:gd name="T6" fmla="*/ 327 w 328"/>
                  <a:gd name="T7" fmla="*/ 497 h 540"/>
                  <a:gd name="T8" fmla="*/ 171 w 328"/>
                  <a:gd name="T9" fmla="*/ 156 h 540"/>
                  <a:gd name="T10" fmla="*/ 270 w 328"/>
                  <a:gd name="T11" fmla="*/ 71 h 540"/>
                  <a:gd name="T12" fmla="*/ 228 w 328"/>
                  <a:gd name="T13" fmla="*/ 0 h 540"/>
                  <a:gd name="T14" fmla="*/ 71 w 328"/>
                  <a:gd name="T15" fmla="*/ 114 h 540"/>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0"/>
                  <a:gd name="T26" fmla="*/ 328 w 328"/>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0">
                    <a:moveTo>
                      <a:pt x="71" y="114"/>
                    </a:moveTo>
                    <a:lnTo>
                      <a:pt x="100" y="185"/>
                    </a:lnTo>
                    <a:lnTo>
                      <a:pt x="0" y="539"/>
                    </a:lnTo>
                    <a:lnTo>
                      <a:pt x="327" y="497"/>
                    </a:lnTo>
                    <a:lnTo>
                      <a:pt x="171" y="156"/>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sp>
            <p:nvSpPr>
              <p:cNvPr id="55" name="Oval 12">
                <a:extLst>
                  <a:ext uri="{FF2B5EF4-FFF2-40B4-BE49-F238E27FC236}">
                    <a16:creationId xmlns:a16="http://schemas.microsoft.com/office/drawing/2014/main" id="{8545C952-D45C-4D58-A58E-7B1169F5CB0B}"/>
                  </a:ext>
                </a:extLst>
              </p:cNvPr>
              <p:cNvSpPr>
                <a:spLocks noChangeArrowheads="1"/>
              </p:cNvSpPr>
              <p:nvPr/>
            </p:nvSpPr>
            <p:spPr bwMode="auto">
              <a:xfrm>
                <a:off x="989" y="3527"/>
                <a:ext cx="43" cy="56"/>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6" name="Oval 13">
                <a:extLst>
                  <a:ext uri="{FF2B5EF4-FFF2-40B4-BE49-F238E27FC236}">
                    <a16:creationId xmlns:a16="http://schemas.microsoft.com/office/drawing/2014/main" id="{755F54E8-17E9-4165-80C4-5776B3B14E30}"/>
                  </a:ext>
                </a:extLst>
              </p:cNvPr>
              <p:cNvSpPr>
                <a:spLocks noChangeArrowheads="1"/>
              </p:cNvSpPr>
              <p:nvPr/>
            </p:nvSpPr>
            <p:spPr bwMode="auto">
              <a:xfrm>
                <a:off x="1060" y="3470"/>
                <a:ext cx="43" cy="57"/>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7" name="Freeform 14">
                <a:extLst>
                  <a:ext uri="{FF2B5EF4-FFF2-40B4-BE49-F238E27FC236}">
                    <a16:creationId xmlns:a16="http://schemas.microsoft.com/office/drawing/2014/main" id="{7F7067E3-96F4-49B9-9ED0-75601D233823}"/>
                  </a:ext>
                </a:extLst>
              </p:cNvPr>
              <p:cNvSpPr>
                <a:spLocks/>
              </p:cNvSpPr>
              <p:nvPr/>
            </p:nvSpPr>
            <p:spPr bwMode="auto">
              <a:xfrm>
                <a:off x="889" y="3427"/>
                <a:ext cx="215" cy="115"/>
              </a:xfrm>
              <a:custGeom>
                <a:avLst/>
                <a:gdLst>
                  <a:gd name="T0" fmla="*/ 57 w 215"/>
                  <a:gd name="T1" fmla="*/ 114 h 115"/>
                  <a:gd name="T2" fmla="*/ 214 w 215"/>
                  <a:gd name="T3" fmla="*/ 0 h 115"/>
                  <a:gd name="T4" fmla="*/ 157 w 215"/>
                  <a:gd name="T5" fmla="*/ 0 h 115"/>
                  <a:gd name="T6" fmla="*/ 0 w 215"/>
                  <a:gd name="T7" fmla="*/ 114 h 115"/>
                  <a:gd name="T8" fmla="*/ 57 w 215"/>
                  <a:gd name="T9" fmla="*/ 114 h 115"/>
                  <a:gd name="T10" fmla="*/ 0 60000 65536"/>
                  <a:gd name="T11" fmla="*/ 0 60000 65536"/>
                  <a:gd name="T12" fmla="*/ 0 60000 65536"/>
                  <a:gd name="T13" fmla="*/ 0 60000 65536"/>
                  <a:gd name="T14" fmla="*/ 0 60000 65536"/>
                  <a:gd name="T15" fmla="*/ 0 w 215"/>
                  <a:gd name="T16" fmla="*/ 0 h 115"/>
                  <a:gd name="T17" fmla="*/ 215 w 215"/>
                  <a:gd name="T18" fmla="*/ 115 h 115"/>
                </a:gdLst>
                <a:ahLst/>
                <a:cxnLst>
                  <a:cxn ang="T10">
                    <a:pos x="T0" y="T1"/>
                  </a:cxn>
                  <a:cxn ang="T11">
                    <a:pos x="T2" y="T3"/>
                  </a:cxn>
                  <a:cxn ang="T12">
                    <a:pos x="T4" y="T5"/>
                  </a:cxn>
                  <a:cxn ang="T13">
                    <a:pos x="T6" y="T7"/>
                  </a:cxn>
                  <a:cxn ang="T14">
                    <a:pos x="T8" y="T9"/>
                  </a:cxn>
                </a:cxnLst>
                <a:rect l="T15" t="T16" r="T17" b="T18"/>
                <a:pathLst>
                  <a:path w="215" h="115">
                    <a:moveTo>
                      <a:pt x="57" y="114"/>
                    </a:moveTo>
                    <a:lnTo>
                      <a:pt x="214" y="0"/>
                    </a:lnTo>
                    <a:lnTo>
                      <a:pt x="157" y="0"/>
                    </a:lnTo>
                    <a:lnTo>
                      <a:pt x="0" y="114"/>
                    </a:lnTo>
                    <a:lnTo>
                      <a:pt x="57" y="114"/>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8" name="Freeform 15">
                <a:extLst>
                  <a:ext uri="{FF2B5EF4-FFF2-40B4-BE49-F238E27FC236}">
                    <a16:creationId xmlns:a16="http://schemas.microsoft.com/office/drawing/2014/main" id="{69D08749-CB1B-4B21-AFA3-B19E5C87402A}"/>
                  </a:ext>
                </a:extLst>
              </p:cNvPr>
              <p:cNvSpPr>
                <a:spLocks/>
              </p:cNvSpPr>
              <p:nvPr/>
            </p:nvSpPr>
            <p:spPr bwMode="auto">
              <a:xfrm>
                <a:off x="889" y="3541"/>
                <a:ext cx="87" cy="72"/>
              </a:xfrm>
              <a:custGeom>
                <a:avLst/>
                <a:gdLst>
                  <a:gd name="T0" fmla="*/ 0 w 87"/>
                  <a:gd name="T1" fmla="*/ 0 h 72"/>
                  <a:gd name="T2" fmla="*/ 57 w 87"/>
                  <a:gd name="T3" fmla="*/ 0 h 72"/>
                  <a:gd name="T4" fmla="*/ 86 w 87"/>
                  <a:gd name="T5" fmla="*/ 71 h 72"/>
                  <a:gd name="T6" fmla="*/ 43 w 87"/>
                  <a:gd name="T7" fmla="*/ 56 h 72"/>
                  <a:gd name="T8" fmla="*/ 0 w 87"/>
                  <a:gd name="T9" fmla="*/ 0 h 72"/>
                  <a:gd name="T10" fmla="*/ 0 60000 65536"/>
                  <a:gd name="T11" fmla="*/ 0 60000 65536"/>
                  <a:gd name="T12" fmla="*/ 0 60000 65536"/>
                  <a:gd name="T13" fmla="*/ 0 60000 65536"/>
                  <a:gd name="T14" fmla="*/ 0 60000 65536"/>
                  <a:gd name="T15" fmla="*/ 0 w 87"/>
                  <a:gd name="T16" fmla="*/ 0 h 72"/>
                  <a:gd name="T17" fmla="*/ 87 w 87"/>
                  <a:gd name="T18" fmla="*/ 72 h 72"/>
                </a:gdLst>
                <a:ahLst/>
                <a:cxnLst>
                  <a:cxn ang="T10">
                    <a:pos x="T0" y="T1"/>
                  </a:cxn>
                  <a:cxn ang="T11">
                    <a:pos x="T2" y="T3"/>
                  </a:cxn>
                  <a:cxn ang="T12">
                    <a:pos x="T4" y="T5"/>
                  </a:cxn>
                  <a:cxn ang="T13">
                    <a:pos x="T6" y="T7"/>
                  </a:cxn>
                  <a:cxn ang="T14">
                    <a:pos x="T8" y="T9"/>
                  </a:cxn>
                </a:cxnLst>
                <a:rect l="T15" t="T16" r="T17" b="T18"/>
                <a:pathLst>
                  <a:path w="87" h="72">
                    <a:moveTo>
                      <a:pt x="0" y="0"/>
                    </a:moveTo>
                    <a:lnTo>
                      <a:pt x="57" y="0"/>
                    </a:lnTo>
                    <a:lnTo>
                      <a:pt x="86" y="71"/>
                    </a:lnTo>
                    <a:lnTo>
                      <a:pt x="43" y="56"/>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59" name="Freeform 16">
                <a:extLst>
                  <a:ext uri="{FF2B5EF4-FFF2-40B4-BE49-F238E27FC236}">
                    <a16:creationId xmlns:a16="http://schemas.microsoft.com/office/drawing/2014/main" id="{6CED3D93-68DC-4B9B-ABA7-AB62F35A5659}"/>
                  </a:ext>
                </a:extLst>
              </p:cNvPr>
              <p:cNvSpPr>
                <a:spLocks/>
              </p:cNvSpPr>
              <p:nvPr/>
            </p:nvSpPr>
            <p:spPr bwMode="auto">
              <a:xfrm>
                <a:off x="818" y="3597"/>
                <a:ext cx="158" cy="370"/>
              </a:xfrm>
              <a:custGeom>
                <a:avLst/>
                <a:gdLst>
                  <a:gd name="T0" fmla="*/ 114 w 158"/>
                  <a:gd name="T1" fmla="*/ 0 h 370"/>
                  <a:gd name="T2" fmla="*/ 157 w 158"/>
                  <a:gd name="T3" fmla="*/ 15 h 370"/>
                  <a:gd name="T4" fmla="*/ 57 w 158"/>
                  <a:gd name="T5" fmla="*/ 369 h 370"/>
                  <a:gd name="T6" fmla="*/ 0 w 158"/>
                  <a:gd name="T7" fmla="*/ 341 h 370"/>
                  <a:gd name="T8" fmla="*/ 114 w 158"/>
                  <a:gd name="T9" fmla="*/ 0 h 370"/>
                  <a:gd name="T10" fmla="*/ 0 60000 65536"/>
                  <a:gd name="T11" fmla="*/ 0 60000 65536"/>
                  <a:gd name="T12" fmla="*/ 0 60000 65536"/>
                  <a:gd name="T13" fmla="*/ 0 60000 65536"/>
                  <a:gd name="T14" fmla="*/ 0 60000 65536"/>
                  <a:gd name="T15" fmla="*/ 0 w 158"/>
                  <a:gd name="T16" fmla="*/ 0 h 370"/>
                  <a:gd name="T17" fmla="*/ 158 w 158"/>
                  <a:gd name="T18" fmla="*/ 370 h 370"/>
                </a:gdLst>
                <a:ahLst/>
                <a:cxnLst>
                  <a:cxn ang="T10">
                    <a:pos x="T0" y="T1"/>
                  </a:cxn>
                  <a:cxn ang="T11">
                    <a:pos x="T2" y="T3"/>
                  </a:cxn>
                  <a:cxn ang="T12">
                    <a:pos x="T4" y="T5"/>
                  </a:cxn>
                  <a:cxn ang="T13">
                    <a:pos x="T6" y="T7"/>
                  </a:cxn>
                  <a:cxn ang="T14">
                    <a:pos x="T8" y="T9"/>
                  </a:cxn>
                </a:cxnLst>
                <a:rect l="T15" t="T16" r="T17" b="T18"/>
                <a:pathLst>
                  <a:path w="158" h="370">
                    <a:moveTo>
                      <a:pt x="114" y="0"/>
                    </a:moveTo>
                    <a:lnTo>
                      <a:pt x="157" y="15"/>
                    </a:lnTo>
                    <a:lnTo>
                      <a:pt x="57" y="369"/>
                    </a:lnTo>
                    <a:lnTo>
                      <a:pt x="0" y="341"/>
                    </a:lnTo>
                    <a:lnTo>
                      <a:pt x="114" y="0"/>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60" name="Oval 17">
                <a:extLst>
                  <a:ext uri="{FF2B5EF4-FFF2-40B4-BE49-F238E27FC236}">
                    <a16:creationId xmlns:a16="http://schemas.microsoft.com/office/drawing/2014/main" id="{134C561F-710C-49F9-83BA-83130BDE3F82}"/>
                  </a:ext>
                </a:extLst>
              </p:cNvPr>
              <p:cNvSpPr>
                <a:spLocks noChangeArrowheads="1"/>
              </p:cNvSpPr>
              <p:nvPr/>
            </p:nvSpPr>
            <p:spPr bwMode="auto">
              <a:xfrm>
                <a:off x="989" y="3527"/>
                <a:ext cx="43" cy="56"/>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61" name="Oval 18">
                <a:extLst>
                  <a:ext uri="{FF2B5EF4-FFF2-40B4-BE49-F238E27FC236}">
                    <a16:creationId xmlns:a16="http://schemas.microsoft.com/office/drawing/2014/main" id="{85A4483C-1095-437A-9726-B366AD16A1C8}"/>
                  </a:ext>
                </a:extLst>
              </p:cNvPr>
              <p:cNvSpPr>
                <a:spLocks noChangeArrowheads="1"/>
              </p:cNvSpPr>
              <p:nvPr/>
            </p:nvSpPr>
            <p:spPr bwMode="auto">
              <a:xfrm>
                <a:off x="1060" y="3470"/>
                <a:ext cx="43" cy="42"/>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25" name="Freeform 20">
              <a:extLst>
                <a:ext uri="{FF2B5EF4-FFF2-40B4-BE49-F238E27FC236}">
                  <a16:creationId xmlns:a16="http://schemas.microsoft.com/office/drawing/2014/main" id="{37BEB057-B3CD-4C1B-A0F3-8D561384A4F7}"/>
                </a:ext>
              </a:extLst>
            </p:cNvPr>
            <p:cNvSpPr>
              <a:spLocks/>
            </p:cNvSpPr>
            <p:nvPr/>
          </p:nvSpPr>
          <p:spPr bwMode="auto">
            <a:xfrm>
              <a:off x="861" y="3441"/>
              <a:ext cx="414" cy="441"/>
            </a:xfrm>
            <a:custGeom>
              <a:avLst/>
              <a:gdLst>
                <a:gd name="T0" fmla="*/ 398 w 414"/>
                <a:gd name="T1" fmla="*/ 440 h 441"/>
                <a:gd name="T2" fmla="*/ 356 w 414"/>
                <a:gd name="T3" fmla="*/ 440 h 441"/>
                <a:gd name="T4" fmla="*/ 299 w 414"/>
                <a:gd name="T5" fmla="*/ 440 h 441"/>
                <a:gd name="T6" fmla="*/ 242 w 414"/>
                <a:gd name="T7" fmla="*/ 412 h 441"/>
                <a:gd name="T8" fmla="*/ 199 w 414"/>
                <a:gd name="T9" fmla="*/ 383 h 441"/>
                <a:gd name="T10" fmla="*/ 142 w 414"/>
                <a:gd name="T11" fmla="*/ 355 h 441"/>
                <a:gd name="T12" fmla="*/ 99 w 414"/>
                <a:gd name="T13" fmla="*/ 313 h 441"/>
                <a:gd name="T14" fmla="*/ 57 w 414"/>
                <a:gd name="T15" fmla="*/ 270 h 441"/>
                <a:gd name="T16" fmla="*/ 28 w 414"/>
                <a:gd name="T17" fmla="*/ 213 h 441"/>
                <a:gd name="T18" fmla="*/ 0 w 414"/>
                <a:gd name="T19" fmla="*/ 156 h 441"/>
                <a:gd name="T20" fmla="*/ 0 w 414"/>
                <a:gd name="T21" fmla="*/ 100 h 441"/>
                <a:gd name="T22" fmla="*/ 0 w 414"/>
                <a:gd name="T23" fmla="*/ 43 h 441"/>
                <a:gd name="T24" fmla="*/ 14 w 414"/>
                <a:gd name="T25" fmla="*/ 0 h 441"/>
                <a:gd name="T26" fmla="*/ 171 w 414"/>
                <a:gd name="T27" fmla="*/ 29 h 441"/>
                <a:gd name="T28" fmla="*/ 341 w 414"/>
                <a:gd name="T29" fmla="*/ 100 h 441"/>
                <a:gd name="T30" fmla="*/ 413 w 414"/>
                <a:gd name="T31" fmla="*/ 298 h 441"/>
                <a:gd name="T32" fmla="*/ 398 w 414"/>
                <a:gd name="T33" fmla="*/ 44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4"/>
                <a:gd name="T52" fmla="*/ 0 h 441"/>
                <a:gd name="T53" fmla="*/ 414 w 414"/>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4" h="441">
                  <a:moveTo>
                    <a:pt x="398" y="440"/>
                  </a:moveTo>
                  <a:lnTo>
                    <a:pt x="356" y="440"/>
                  </a:lnTo>
                  <a:lnTo>
                    <a:pt x="299" y="440"/>
                  </a:lnTo>
                  <a:lnTo>
                    <a:pt x="242" y="412"/>
                  </a:lnTo>
                  <a:lnTo>
                    <a:pt x="199" y="383"/>
                  </a:lnTo>
                  <a:lnTo>
                    <a:pt x="142" y="355"/>
                  </a:lnTo>
                  <a:lnTo>
                    <a:pt x="99" y="313"/>
                  </a:lnTo>
                  <a:lnTo>
                    <a:pt x="57" y="270"/>
                  </a:lnTo>
                  <a:lnTo>
                    <a:pt x="28" y="213"/>
                  </a:lnTo>
                  <a:lnTo>
                    <a:pt x="0" y="156"/>
                  </a:lnTo>
                  <a:lnTo>
                    <a:pt x="0" y="100"/>
                  </a:lnTo>
                  <a:lnTo>
                    <a:pt x="0" y="43"/>
                  </a:lnTo>
                  <a:lnTo>
                    <a:pt x="14" y="0"/>
                  </a:lnTo>
                  <a:lnTo>
                    <a:pt x="171" y="29"/>
                  </a:lnTo>
                  <a:lnTo>
                    <a:pt x="341" y="100"/>
                  </a:lnTo>
                  <a:lnTo>
                    <a:pt x="413" y="298"/>
                  </a:lnTo>
                  <a:lnTo>
                    <a:pt x="398" y="440"/>
                  </a:lnTo>
                </a:path>
              </a:pathLst>
            </a:custGeom>
            <a:solidFill>
              <a:srgbClr val="606060"/>
            </a:solidFill>
            <a:ln w="12699" cap="rnd" cmpd="sng">
              <a:solidFill>
                <a:srgbClr val="000000"/>
              </a:solidFill>
              <a:prstDash val="solid"/>
              <a:round/>
              <a:headEnd/>
              <a:tailEnd/>
            </a:ln>
          </p:spPr>
          <p:txBody>
            <a:bodyPr/>
            <a:lstStyle/>
            <a:p>
              <a:endParaRPr lang="en-US"/>
            </a:p>
          </p:txBody>
        </p:sp>
        <p:sp>
          <p:nvSpPr>
            <p:cNvPr id="26" name="Oval 21">
              <a:extLst>
                <a:ext uri="{FF2B5EF4-FFF2-40B4-BE49-F238E27FC236}">
                  <a16:creationId xmlns:a16="http://schemas.microsoft.com/office/drawing/2014/main" id="{F01E3376-8137-4314-8E55-7180FDA9CD65}"/>
                </a:ext>
              </a:extLst>
            </p:cNvPr>
            <p:cNvSpPr>
              <a:spLocks noChangeArrowheads="1"/>
            </p:cNvSpPr>
            <p:nvPr/>
          </p:nvSpPr>
          <p:spPr bwMode="auto">
            <a:xfrm>
              <a:off x="907" y="3289"/>
              <a:ext cx="533" cy="546"/>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27" name="Freeform 22">
              <a:extLst>
                <a:ext uri="{FF2B5EF4-FFF2-40B4-BE49-F238E27FC236}">
                  <a16:creationId xmlns:a16="http://schemas.microsoft.com/office/drawing/2014/main" id="{E3BD8551-3BB9-4BF1-ADCF-BE903E32E69A}"/>
                </a:ext>
              </a:extLst>
            </p:cNvPr>
            <p:cNvSpPr>
              <a:spLocks/>
            </p:cNvSpPr>
            <p:nvPr/>
          </p:nvSpPr>
          <p:spPr bwMode="auto">
            <a:xfrm>
              <a:off x="875" y="3143"/>
              <a:ext cx="727" cy="739"/>
            </a:xfrm>
            <a:custGeom>
              <a:avLst/>
              <a:gdLst>
                <a:gd name="T0" fmla="*/ 356 w 727"/>
                <a:gd name="T1" fmla="*/ 0 h 739"/>
                <a:gd name="T2" fmla="*/ 441 w 727"/>
                <a:gd name="T3" fmla="*/ 0 h 739"/>
                <a:gd name="T4" fmla="*/ 527 w 727"/>
                <a:gd name="T5" fmla="*/ 29 h 739"/>
                <a:gd name="T6" fmla="*/ 598 w 727"/>
                <a:gd name="T7" fmla="*/ 57 h 739"/>
                <a:gd name="T8" fmla="*/ 655 w 727"/>
                <a:gd name="T9" fmla="*/ 114 h 739"/>
                <a:gd name="T10" fmla="*/ 697 w 727"/>
                <a:gd name="T11" fmla="*/ 171 h 739"/>
                <a:gd name="T12" fmla="*/ 712 w 727"/>
                <a:gd name="T13" fmla="*/ 242 h 739"/>
                <a:gd name="T14" fmla="*/ 726 w 727"/>
                <a:gd name="T15" fmla="*/ 313 h 739"/>
                <a:gd name="T16" fmla="*/ 726 w 727"/>
                <a:gd name="T17" fmla="*/ 384 h 739"/>
                <a:gd name="T18" fmla="*/ 384 w 727"/>
                <a:gd name="T19" fmla="*/ 738 h 739"/>
                <a:gd name="T20" fmla="*/ 370 w 727"/>
                <a:gd name="T21" fmla="*/ 653 h 739"/>
                <a:gd name="T22" fmla="*/ 356 w 727"/>
                <a:gd name="T23" fmla="*/ 596 h 739"/>
                <a:gd name="T24" fmla="*/ 327 w 727"/>
                <a:gd name="T25" fmla="*/ 511 h 739"/>
                <a:gd name="T26" fmla="*/ 285 w 727"/>
                <a:gd name="T27" fmla="*/ 454 h 739"/>
                <a:gd name="T28" fmla="*/ 213 w 727"/>
                <a:gd name="T29" fmla="*/ 398 h 739"/>
                <a:gd name="T30" fmla="*/ 142 w 727"/>
                <a:gd name="T31" fmla="*/ 341 h 739"/>
                <a:gd name="T32" fmla="*/ 71 w 727"/>
                <a:gd name="T33" fmla="*/ 313 h 739"/>
                <a:gd name="T34" fmla="*/ 0 w 727"/>
                <a:gd name="T35" fmla="*/ 298 h 739"/>
                <a:gd name="T36" fmla="*/ 356 w 727"/>
                <a:gd name="T37" fmla="*/ 0 h 7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7"/>
                <a:gd name="T58" fmla="*/ 0 h 739"/>
                <a:gd name="T59" fmla="*/ 727 w 727"/>
                <a:gd name="T60" fmla="*/ 739 h 7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7" h="739">
                  <a:moveTo>
                    <a:pt x="356" y="0"/>
                  </a:moveTo>
                  <a:lnTo>
                    <a:pt x="441" y="0"/>
                  </a:lnTo>
                  <a:lnTo>
                    <a:pt x="527" y="29"/>
                  </a:lnTo>
                  <a:lnTo>
                    <a:pt x="598" y="57"/>
                  </a:lnTo>
                  <a:lnTo>
                    <a:pt x="655" y="114"/>
                  </a:lnTo>
                  <a:lnTo>
                    <a:pt x="697" y="171"/>
                  </a:lnTo>
                  <a:lnTo>
                    <a:pt x="712" y="242"/>
                  </a:lnTo>
                  <a:lnTo>
                    <a:pt x="726" y="313"/>
                  </a:lnTo>
                  <a:lnTo>
                    <a:pt x="726" y="384"/>
                  </a:lnTo>
                  <a:lnTo>
                    <a:pt x="384" y="738"/>
                  </a:lnTo>
                  <a:lnTo>
                    <a:pt x="370" y="653"/>
                  </a:lnTo>
                  <a:lnTo>
                    <a:pt x="356" y="596"/>
                  </a:lnTo>
                  <a:lnTo>
                    <a:pt x="327" y="511"/>
                  </a:lnTo>
                  <a:lnTo>
                    <a:pt x="285" y="454"/>
                  </a:lnTo>
                  <a:lnTo>
                    <a:pt x="213" y="398"/>
                  </a:lnTo>
                  <a:lnTo>
                    <a:pt x="142" y="341"/>
                  </a:lnTo>
                  <a:lnTo>
                    <a:pt x="71" y="313"/>
                  </a:lnTo>
                  <a:lnTo>
                    <a:pt x="0" y="298"/>
                  </a:lnTo>
                  <a:lnTo>
                    <a:pt x="356" y="0"/>
                  </a:lnTo>
                </a:path>
              </a:pathLst>
            </a:custGeom>
            <a:solidFill>
              <a:srgbClr val="C0C0C0"/>
            </a:solidFill>
            <a:ln w="12699" cap="rnd" cmpd="sng">
              <a:solidFill>
                <a:srgbClr val="000000"/>
              </a:solidFill>
              <a:prstDash val="solid"/>
              <a:round/>
              <a:headEnd/>
              <a:tailEnd/>
            </a:ln>
          </p:spPr>
          <p:txBody>
            <a:bodyPr/>
            <a:lstStyle/>
            <a:p>
              <a:endParaRPr lang="en-US"/>
            </a:p>
          </p:txBody>
        </p:sp>
        <p:grpSp>
          <p:nvGrpSpPr>
            <p:cNvPr id="28" name="Group 48">
              <a:extLst>
                <a:ext uri="{FF2B5EF4-FFF2-40B4-BE49-F238E27FC236}">
                  <a16:creationId xmlns:a16="http://schemas.microsoft.com/office/drawing/2014/main" id="{61BEA5F4-AEC4-4B70-8543-8FD3AE19F71E}"/>
                </a:ext>
              </a:extLst>
            </p:cNvPr>
            <p:cNvGrpSpPr>
              <a:grpSpLocks/>
            </p:cNvGrpSpPr>
            <p:nvPr/>
          </p:nvGrpSpPr>
          <p:grpSpPr bwMode="auto">
            <a:xfrm>
              <a:off x="1188" y="3460"/>
              <a:ext cx="371" cy="593"/>
              <a:chOff x="1188" y="3460"/>
              <a:chExt cx="371" cy="593"/>
            </a:xfrm>
          </p:grpSpPr>
          <p:grpSp>
            <p:nvGrpSpPr>
              <p:cNvPr id="29" name="Group 25">
                <a:extLst>
                  <a:ext uri="{FF2B5EF4-FFF2-40B4-BE49-F238E27FC236}">
                    <a16:creationId xmlns:a16="http://schemas.microsoft.com/office/drawing/2014/main" id="{741E4EF3-9966-4EA3-8C71-CDA955E7A5CC}"/>
                  </a:ext>
                </a:extLst>
              </p:cNvPr>
              <p:cNvGrpSpPr>
                <a:grpSpLocks/>
              </p:cNvGrpSpPr>
              <p:nvPr/>
            </p:nvGrpSpPr>
            <p:grpSpPr bwMode="auto">
              <a:xfrm>
                <a:off x="1249" y="3460"/>
                <a:ext cx="234" cy="247"/>
                <a:chOff x="1249" y="3460"/>
                <a:chExt cx="234" cy="247"/>
              </a:xfrm>
            </p:grpSpPr>
            <p:sp>
              <p:nvSpPr>
                <p:cNvPr id="52" name="Oval 23">
                  <a:extLst>
                    <a:ext uri="{FF2B5EF4-FFF2-40B4-BE49-F238E27FC236}">
                      <a16:creationId xmlns:a16="http://schemas.microsoft.com/office/drawing/2014/main" id="{E271FB86-4366-419C-82B8-6913C0BC4EB1}"/>
                    </a:ext>
                  </a:extLst>
                </p:cNvPr>
                <p:cNvSpPr>
                  <a:spLocks noChangeArrowheads="1"/>
                </p:cNvSpPr>
                <p:nvPr/>
              </p:nvSpPr>
              <p:spPr bwMode="auto">
                <a:xfrm>
                  <a:off x="1249" y="3460"/>
                  <a:ext cx="234" cy="247"/>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3" name="Oval 24">
                  <a:extLst>
                    <a:ext uri="{FF2B5EF4-FFF2-40B4-BE49-F238E27FC236}">
                      <a16:creationId xmlns:a16="http://schemas.microsoft.com/office/drawing/2014/main" id="{2A1554F8-9AB3-42C3-A64F-C3EB05B6E02E}"/>
                    </a:ext>
                  </a:extLst>
                </p:cNvPr>
                <p:cNvSpPr>
                  <a:spLocks noChangeArrowheads="1"/>
                </p:cNvSpPr>
                <p:nvPr/>
              </p:nvSpPr>
              <p:spPr bwMode="auto">
                <a:xfrm>
                  <a:off x="1278" y="3502"/>
                  <a:ext cx="177" cy="162"/>
                </a:xfrm>
                <a:prstGeom prst="ellipse">
                  <a:avLst/>
                </a:prstGeom>
                <a:solidFill>
                  <a:srgbClr val="C0C0C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0" name="Group 47">
                <a:extLst>
                  <a:ext uri="{FF2B5EF4-FFF2-40B4-BE49-F238E27FC236}">
                    <a16:creationId xmlns:a16="http://schemas.microsoft.com/office/drawing/2014/main" id="{7ECF7D47-B602-4A70-A27F-C7FFDE1B4C5E}"/>
                  </a:ext>
                </a:extLst>
              </p:cNvPr>
              <p:cNvGrpSpPr>
                <a:grpSpLocks/>
              </p:cNvGrpSpPr>
              <p:nvPr/>
            </p:nvGrpSpPr>
            <p:grpSpPr bwMode="auto">
              <a:xfrm>
                <a:off x="1188" y="3512"/>
                <a:ext cx="371" cy="541"/>
                <a:chOff x="1188" y="3512"/>
                <a:chExt cx="371" cy="541"/>
              </a:xfrm>
            </p:grpSpPr>
            <p:sp>
              <p:nvSpPr>
                <p:cNvPr id="31" name="Freeform 26">
                  <a:extLst>
                    <a:ext uri="{FF2B5EF4-FFF2-40B4-BE49-F238E27FC236}">
                      <a16:creationId xmlns:a16="http://schemas.microsoft.com/office/drawing/2014/main" id="{0832AF90-F8D2-455C-852A-C9E8E06541A2}"/>
                    </a:ext>
                  </a:extLst>
                </p:cNvPr>
                <p:cNvSpPr>
                  <a:spLocks/>
                </p:cNvSpPr>
                <p:nvPr/>
              </p:nvSpPr>
              <p:spPr bwMode="auto">
                <a:xfrm>
                  <a:off x="1259" y="3512"/>
                  <a:ext cx="201" cy="129"/>
                </a:xfrm>
                <a:custGeom>
                  <a:avLst/>
                  <a:gdLst>
                    <a:gd name="T0" fmla="*/ 43 w 201"/>
                    <a:gd name="T1" fmla="*/ 128 h 129"/>
                    <a:gd name="T2" fmla="*/ 200 w 201"/>
                    <a:gd name="T3" fmla="*/ 0 h 129"/>
                    <a:gd name="T4" fmla="*/ 157 w 201"/>
                    <a:gd name="T5" fmla="*/ 0 h 129"/>
                    <a:gd name="T6" fmla="*/ 0 w 201"/>
                    <a:gd name="T7" fmla="*/ 114 h 129"/>
                    <a:gd name="T8" fmla="*/ 43 w 201"/>
                    <a:gd name="T9" fmla="*/ 128 h 129"/>
                    <a:gd name="T10" fmla="*/ 0 60000 65536"/>
                    <a:gd name="T11" fmla="*/ 0 60000 65536"/>
                    <a:gd name="T12" fmla="*/ 0 60000 65536"/>
                    <a:gd name="T13" fmla="*/ 0 60000 65536"/>
                    <a:gd name="T14" fmla="*/ 0 60000 65536"/>
                    <a:gd name="T15" fmla="*/ 0 w 201"/>
                    <a:gd name="T16" fmla="*/ 0 h 129"/>
                    <a:gd name="T17" fmla="*/ 201 w 201"/>
                    <a:gd name="T18" fmla="*/ 129 h 129"/>
                  </a:gdLst>
                  <a:ahLst/>
                  <a:cxnLst>
                    <a:cxn ang="T10">
                      <a:pos x="T0" y="T1"/>
                    </a:cxn>
                    <a:cxn ang="T11">
                      <a:pos x="T2" y="T3"/>
                    </a:cxn>
                    <a:cxn ang="T12">
                      <a:pos x="T4" y="T5"/>
                    </a:cxn>
                    <a:cxn ang="T13">
                      <a:pos x="T6" y="T7"/>
                    </a:cxn>
                    <a:cxn ang="T14">
                      <a:pos x="T8" y="T9"/>
                    </a:cxn>
                  </a:cxnLst>
                  <a:rect l="T15" t="T16" r="T17" b="T18"/>
                  <a:pathLst>
                    <a:path w="201" h="129">
                      <a:moveTo>
                        <a:pt x="43" y="128"/>
                      </a:moveTo>
                      <a:lnTo>
                        <a:pt x="200" y="0"/>
                      </a:lnTo>
                      <a:lnTo>
                        <a:pt x="157" y="0"/>
                      </a:lnTo>
                      <a:lnTo>
                        <a:pt x="0" y="114"/>
                      </a:lnTo>
                      <a:lnTo>
                        <a:pt x="43" y="128"/>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32" name="Freeform 27">
                  <a:extLst>
                    <a:ext uri="{FF2B5EF4-FFF2-40B4-BE49-F238E27FC236}">
                      <a16:creationId xmlns:a16="http://schemas.microsoft.com/office/drawing/2014/main" id="{6C8AFAED-8C12-430E-94FE-944ABE43D734}"/>
                    </a:ext>
                  </a:extLst>
                </p:cNvPr>
                <p:cNvSpPr>
                  <a:spLocks/>
                </p:cNvSpPr>
                <p:nvPr/>
              </p:nvSpPr>
              <p:spPr bwMode="auto">
                <a:xfrm>
                  <a:off x="1259" y="3626"/>
                  <a:ext cx="72" cy="72"/>
                </a:xfrm>
                <a:custGeom>
                  <a:avLst/>
                  <a:gdLst>
                    <a:gd name="T0" fmla="*/ 0 w 72"/>
                    <a:gd name="T1" fmla="*/ 0 h 72"/>
                    <a:gd name="T2" fmla="*/ 43 w 72"/>
                    <a:gd name="T3" fmla="*/ 0 h 72"/>
                    <a:gd name="T4" fmla="*/ 71 w 72"/>
                    <a:gd name="T5" fmla="*/ 71 h 72"/>
                    <a:gd name="T6" fmla="*/ 29 w 72"/>
                    <a:gd name="T7" fmla="*/ 71 h 72"/>
                    <a:gd name="T8" fmla="*/ 0 w 72"/>
                    <a:gd name="T9" fmla="*/ 0 h 72"/>
                    <a:gd name="T10" fmla="*/ 0 60000 65536"/>
                    <a:gd name="T11" fmla="*/ 0 60000 65536"/>
                    <a:gd name="T12" fmla="*/ 0 60000 65536"/>
                    <a:gd name="T13" fmla="*/ 0 60000 65536"/>
                    <a:gd name="T14" fmla="*/ 0 60000 65536"/>
                    <a:gd name="T15" fmla="*/ 0 w 72"/>
                    <a:gd name="T16" fmla="*/ 0 h 72"/>
                    <a:gd name="T17" fmla="*/ 72 w 72"/>
                    <a:gd name="T18" fmla="*/ 72 h 72"/>
                  </a:gdLst>
                  <a:ahLst/>
                  <a:cxnLst>
                    <a:cxn ang="T10">
                      <a:pos x="T0" y="T1"/>
                    </a:cxn>
                    <a:cxn ang="T11">
                      <a:pos x="T2" y="T3"/>
                    </a:cxn>
                    <a:cxn ang="T12">
                      <a:pos x="T4" y="T5"/>
                    </a:cxn>
                    <a:cxn ang="T13">
                      <a:pos x="T6" y="T7"/>
                    </a:cxn>
                    <a:cxn ang="T14">
                      <a:pos x="T8" y="T9"/>
                    </a:cxn>
                  </a:cxnLst>
                  <a:rect l="T15" t="T16" r="T17" b="T18"/>
                  <a:pathLst>
                    <a:path w="72" h="72">
                      <a:moveTo>
                        <a:pt x="0" y="0"/>
                      </a:moveTo>
                      <a:lnTo>
                        <a:pt x="43" y="0"/>
                      </a:lnTo>
                      <a:lnTo>
                        <a:pt x="71" y="71"/>
                      </a:lnTo>
                      <a:lnTo>
                        <a:pt x="29" y="71"/>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33" name="Freeform 28">
                  <a:extLst>
                    <a:ext uri="{FF2B5EF4-FFF2-40B4-BE49-F238E27FC236}">
                      <a16:creationId xmlns:a16="http://schemas.microsoft.com/office/drawing/2014/main" id="{64934594-166F-4962-937B-A33624811A45}"/>
                    </a:ext>
                  </a:extLst>
                </p:cNvPr>
                <p:cNvSpPr>
                  <a:spLocks/>
                </p:cNvSpPr>
                <p:nvPr/>
              </p:nvSpPr>
              <p:spPr bwMode="auto">
                <a:xfrm>
                  <a:off x="1188" y="3697"/>
                  <a:ext cx="143" cy="356"/>
                </a:xfrm>
                <a:custGeom>
                  <a:avLst/>
                  <a:gdLst>
                    <a:gd name="T0" fmla="*/ 100 w 143"/>
                    <a:gd name="T1" fmla="*/ 0 h 356"/>
                    <a:gd name="T2" fmla="*/ 142 w 143"/>
                    <a:gd name="T3" fmla="*/ 0 h 356"/>
                    <a:gd name="T4" fmla="*/ 43 w 143"/>
                    <a:gd name="T5" fmla="*/ 355 h 356"/>
                    <a:gd name="T6" fmla="*/ 0 w 143"/>
                    <a:gd name="T7" fmla="*/ 340 h 356"/>
                    <a:gd name="T8" fmla="*/ 100 w 143"/>
                    <a:gd name="T9" fmla="*/ 0 h 356"/>
                    <a:gd name="T10" fmla="*/ 0 60000 65536"/>
                    <a:gd name="T11" fmla="*/ 0 60000 65536"/>
                    <a:gd name="T12" fmla="*/ 0 60000 65536"/>
                    <a:gd name="T13" fmla="*/ 0 60000 65536"/>
                    <a:gd name="T14" fmla="*/ 0 60000 65536"/>
                    <a:gd name="T15" fmla="*/ 0 w 143"/>
                    <a:gd name="T16" fmla="*/ 0 h 356"/>
                    <a:gd name="T17" fmla="*/ 143 w 143"/>
                    <a:gd name="T18" fmla="*/ 356 h 356"/>
                  </a:gdLst>
                  <a:ahLst/>
                  <a:cxnLst>
                    <a:cxn ang="T10">
                      <a:pos x="T0" y="T1"/>
                    </a:cxn>
                    <a:cxn ang="T11">
                      <a:pos x="T2" y="T3"/>
                    </a:cxn>
                    <a:cxn ang="T12">
                      <a:pos x="T4" y="T5"/>
                    </a:cxn>
                    <a:cxn ang="T13">
                      <a:pos x="T6" y="T7"/>
                    </a:cxn>
                    <a:cxn ang="T14">
                      <a:pos x="T8" y="T9"/>
                    </a:cxn>
                  </a:cxnLst>
                  <a:rect l="T15" t="T16" r="T17" b="T18"/>
                  <a:pathLst>
                    <a:path w="143" h="356">
                      <a:moveTo>
                        <a:pt x="100" y="0"/>
                      </a:moveTo>
                      <a:lnTo>
                        <a:pt x="142" y="0"/>
                      </a:lnTo>
                      <a:lnTo>
                        <a:pt x="43" y="355"/>
                      </a:lnTo>
                      <a:lnTo>
                        <a:pt x="0" y="340"/>
                      </a:lnTo>
                      <a:lnTo>
                        <a:pt x="100" y="0"/>
                      </a:lnTo>
                    </a:path>
                  </a:pathLst>
                </a:custGeom>
                <a:solidFill>
                  <a:srgbClr val="E0E0E0"/>
                </a:solidFill>
                <a:ln w="12699" cap="rnd" cmpd="sng">
                  <a:solidFill>
                    <a:srgbClr val="000000"/>
                  </a:solidFill>
                  <a:prstDash val="solid"/>
                  <a:round/>
                  <a:headEnd/>
                  <a:tailEnd/>
                </a:ln>
              </p:spPr>
              <p:txBody>
                <a:bodyPr/>
                <a:lstStyle/>
                <a:p>
                  <a:endParaRPr lang="en-US"/>
                </a:p>
              </p:txBody>
            </p:sp>
            <p:grpSp>
              <p:nvGrpSpPr>
                <p:cNvPr id="34" name="Group 46">
                  <a:extLst>
                    <a:ext uri="{FF2B5EF4-FFF2-40B4-BE49-F238E27FC236}">
                      <a16:creationId xmlns:a16="http://schemas.microsoft.com/office/drawing/2014/main" id="{B7C270F0-C3E1-420B-A1AD-242C7ED31F86}"/>
                    </a:ext>
                  </a:extLst>
                </p:cNvPr>
                <p:cNvGrpSpPr>
                  <a:grpSpLocks/>
                </p:cNvGrpSpPr>
                <p:nvPr/>
              </p:nvGrpSpPr>
              <p:grpSpPr bwMode="auto">
                <a:xfrm>
                  <a:off x="1231" y="3512"/>
                  <a:ext cx="328" cy="541"/>
                  <a:chOff x="1231" y="3512"/>
                  <a:chExt cx="328" cy="541"/>
                </a:xfrm>
              </p:grpSpPr>
              <p:sp>
                <p:nvSpPr>
                  <p:cNvPr id="35" name="Freeform 29">
                    <a:extLst>
                      <a:ext uri="{FF2B5EF4-FFF2-40B4-BE49-F238E27FC236}">
                        <a16:creationId xmlns:a16="http://schemas.microsoft.com/office/drawing/2014/main" id="{1F245D1D-51DC-4B22-8F5F-1046C379D6B8}"/>
                      </a:ext>
                    </a:extLst>
                  </p:cNvPr>
                  <p:cNvSpPr>
                    <a:spLocks/>
                  </p:cNvSpPr>
                  <p:nvPr/>
                </p:nvSpPr>
                <p:spPr bwMode="auto">
                  <a:xfrm>
                    <a:off x="1231" y="3512"/>
                    <a:ext cx="328" cy="541"/>
                  </a:xfrm>
                  <a:custGeom>
                    <a:avLst/>
                    <a:gdLst>
                      <a:gd name="T0" fmla="*/ 71 w 328"/>
                      <a:gd name="T1" fmla="*/ 114 h 541"/>
                      <a:gd name="T2" fmla="*/ 99 w 328"/>
                      <a:gd name="T3" fmla="*/ 185 h 541"/>
                      <a:gd name="T4" fmla="*/ 0 w 328"/>
                      <a:gd name="T5" fmla="*/ 540 h 541"/>
                      <a:gd name="T6" fmla="*/ 327 w 328"/>
                      <a:gd name="T7" fmla="*/ 497 h 541"/>
                      <a:gd name="T8" fmla="*/ 171 w 328"/>
                      <a:gd name="T9" fmla="*/ 171 h 541"/>
                      <a:gd name="T10" fmla="*/ 270 w 328"/>
                      <a:gd name="T11" fmla="*/ 71 h 541"/>
                      <a:gd name="T12" fmla="*/ 228 w 328"/>
                      <a:gd name="T13" fmla="*/ 0 h 541"/>
                      <a:gd name="T14" fmla="*/ 71 w 328"/>
                      <a:gd name="T15" fmla="*/ 114 h 541"/>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1"/>
                      <a:gd name="T26" fmla="*/ 328 w 328"/>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1">
                        <a:moveTo>
                          <a:pt x="71" y="114"/>
                        </a:moveTo>
                        <a:lnTo>
                          <a:pt x="99" y="185"/>
                        </a:lnTo>
                        <a:lnTo>
                          <a:pt x="0" y="540"/>
                        </a:lnTo>
                        <a:lnTo>
                          <a:pt x="327" y="497"/>
                        </a:lnTo>
                        <a:lnTo>
                          <a:pt x="171" y="171"/>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grpSp>
                <p:nvGrpSpPr>
                  <p:cNvPr id="36" name="Group 37">
                    <a:extLst>
                      <a:ext uri="{FF2B5EF4-FFF2-40B4-BE49-F238E27FC236}">
                        <a16:creationId xmlns:a16="http://schemas.microsoft.com/office/drawing/2014/main" id="{03FD3DC9-0FD7-4FD3-AC7F-55B0787D3A37}"/>
                      </a:ext>
                    </a:extLst>
                  </p:cNvPr>
                  <p:cNvGrpSpPr>
                    <a:grpSpLocks/>
                  </p:cNvGrpSpPr>
                  <p:nvPr/>
                </p:nvGrpSpPr>
                <p:grpSpPr bwMode="auto">
                  <a:xfrm>
                    <a:off x="1345" y="3626"/>
                    <a:ext cx="42" cy="42"/>
                    <a:chOff x="1345" y="3626"/>
                    <a:chExt cx="42" cy="42"/>
                  </a:xfrm>
                </p:grpSpPr>
                <p:grpSp>
                  <p:nvGrpSpPr>
                    <p:cNvPr id="45" name="Group 33">
                      <a:extLst>
                        <a:ext uri="{FF2B5EF4-FFF2-40B4-BE49-F238E27FC236}">
                          <a16:creationId xmlns:a16="http://schemas.microsoft.com/office/drawing/2014/main" id="{A222AFF2-4707-4DDE-9456-9901E6D8A36D}"/>
                        </a:ext>
                      </a:extLst>
                    </p:cNvPr>
                    <p:cNvGrpSpPr>
                      <a:grpSpLocks/>
                    </p:cNvGrpSpPr>
                    <p:nvPr/>
                  </p:nvGrpSpPr>
                  <p:grpSpPr bwMode="auto">
                    <a:xfrm>
                      <a:off x="1345" y="3626"/>
                      <a:ext cx="42" cy="42"/>
                      <a:chOff x="1345" y="3626"/>
                      <a:chExt cx="42" cy="42"/>
                    </a:xfrm>
                  </p:grpSpPr>
                  <p:sp>
                    <p:nvSpPr>
                      <p:cNvPr id="49" name="Oval 30">
                        <a:extLst>
                          <a:ext uri="{FF2B5EF4-FFF2-40B4-BE49-F238E27FC236}">
                            <a16:creationId xmlns:a16="http://schemas.microsoft.com/office/drawing/2014/main" id="{5319024C-BB56-4324-898E-AE971C808134}"/>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0" name="Oval 31">
                        <a:extLst>
                          <a:ext uri="{FF2B5EF4-FFF2-40B4-BE49-F238E27FC236}">
                            <a16:creationId xmlns:a16="http://schemas.microsoft.com/office/drawing/2014/main" id="{72D935FD-C8E1-479E-AAEE-4A05379AE973}"/>
                          </a:ext>
                        </a:extLst>
                      </p:cNvPr>
                      <p:cNvSpPr>
                        <a:spLocks noChangeArrowheads="1"/>
                      </p:cNvSpPr>
                      <p:nvPr/>
                    </p:nvSpPr>
                    <p:spPr bwMode="auto">
                      <a:xfrm>
                        <a:off x="1345" y="3626"/>
                        <a:ext cx="42" cy="42"/>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1" name="Oval 32">
                        <a:extLst>
                          <a:ext uri="{FF2B5EF4-FFF2-40B4-BE49-F238E27FC236}">
                            <a16:creationId xmlns:a16="http://schemas.microsoft.com/office/drawing/2014/main" id="{8F79F382-78B9-4F54-A3C8-CAFCB885CF5A}"/>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46" name="Oval 34">
                      <a:extLst>
                        <a:ext uri="{FF2B5EF4-FFF2-40B4-BE49-F238E27FC236}">
                          <a16:creationId xmlns:a16="http://schemas.microsoft.com/office/drawing/2014/main" id="{3F337822-E11D-468F-BB4F-F45D0A107AA7}"/>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7" name="Oval 35">
                      <a:extLst>
                        <a:ext uri="{FF2B5EF4-FFF2-40B4-BE49-F238E27FC236}">
                          <a16:creationId xmlns:a16="http://schemas.microsoft.com/office/drawing/2014/main" id="{D103A455-4D6B-4308-A17A-397382A97D15}"/>
                        </a:ext>
                      </a:extLst>
                    </p:cNvPr>
                    <p:cNvSpPr>
                      <a:spLocks noChangeArrowheads="1"/>
                    </p:cNvSpPr>
                    <p:nvPr/>
                  </p:nvSpPr>
                  <p:spPr bwMode="auto">
                    <a:xfrm>
                      <a:off x="1345" y="3626"/>
                      <a:ext cx="28"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8" name="Oval 36">
                      <a:extLst>
                        <a:ext uri="{FF2B5EF4-FFF2-40B4-BE49-F238E27FC236}">
                          <a16:creationId xmlns:a16="http://schemas.microsoft.com/office/drawing/2014/main" id="{D37D333E-ED09-47A8-89DD-990EEDCD481B}"/>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7" name="Group 45">
                    <a:extLst>
                      <a:ext uri="{FF2B5EF4-FFF2-40B4-BE49-F238E27FC236}">
                        <a16:creationId xmlns:a16="http://schemas.microsoft.com/office/drawing/2014/main" id="{22F8C3B0-1519-4A14-A6E7-427DB8267AE2}"/>
                      </a:ext>
                    </a:extLst>
                  </p:cNvPr>
                  <p:cNvGrpSpPr>
                    <a:grpSpLocks/>
                  </p:cNvGrpSpPr>
                  <p:nvPr/>
                </p:nvGrpSpPr>
                <p:grpSpPr bwMode="auto">
                  <a:xfrm>
                    <a:off x="1416" y="3569"/>
                    <a:ext cx="57" cy="43"/>
                    <a:chOff x="1416" y="3569"/>
                    <a:chExt cx="57" cy="43"/>
                  </a:xfrm>
                </p:grpSpPr>
                <p:grpSp>
                  <p:nvGrpSpPr>
                    <p:cNvPr id="38" name="Group 41">
                      <a:extLst>
                        <a:ext uri="{FF2B5EF4-FFF2-40B4-BE49-F238E27FC236}">
                          <a16:creationId xmlns:a16="http://schemas.microsoft.com/office/drawing/2014/main" id="{D123D46D-A604-443C-99D3-F402B2FB7267}"/>
                        </a:ext>
                      </a:extLst>
                    </p:cNvPr>
                    <p:cNvGrpSpPr>
                      <a:grpSpLocks/>
                    </p:cNvGrpSpPr>
                    <p:nvPr/>
                  </p:nvGrpSpPr>
                  <p:grpSpPr bwMode="auto">
                    <a:xfrm>
                      <a:off x="1416" y="3569"/>
                      <a:ext cx="57" cy="43"/>
                      <a:chOff x="1416" y="3569"/>
                      <a:chExt cx="57" cy="43"/>
                    </a:xfrm>
                  </p:grpSpPr>
                  <p:sp>
                    <p:nvSpPr>
                      <p:cNvPr id="42" name="Oval 38">
                        <a:extLst>
                          <a:ext uri="{FF2B5EF4-FFF2-40B4-BE49-F238E27FC236}">
                            <a16:creationId xmlns:a16="http://schemas.microsoft.com/office/drawing/2014/main" id="{4ABEDC39-4C85-432B-94B7-6AFBF411EF74}"/>
                          </a:ext>
                        </a:extLst>
                      </p:cNvPr>
                      <p:cNvSpPr>
                        <a:spLocks noChangeArrowheads="1"/>
                      </p:cNvSpPr>
                      <p:nvPr/>
                    </p:nvSpPr>
                    <p:spPr bwMode="auto">
                      <a:xfrm>
                        <a:off x="1416" y="3569"/>
                        <a:ext cx="57"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3" name="Oval 39">
                        <a:extLst>
                          <a:ext uri="{FF2B5EF4-FFF2-40B4-BE49-F238E27FC236}">
                            <a16:creationId xmlns:a16="http://schemas.microsoft.com/office/drawing/2014/main" id="{D373C02F-7FDD-42AE-B571-B5574D369A21}"/>
                          </a:ext>
                        </a:extLst>
                      </p:cNvPr>
                      <p:cNvSpPr>
                        <a:spLocks noChangeArrowheads="1"/>
                      </p:cNvSpPr>
                      <p:nvPr/>
                    </p:nvSpPr>
                    <p:spPr bwMode="auto">
                      <a:xfrm>
                        <a:off x="1416" y="3569"/>
                        <a:ext cx="57" cy="43"/>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4" name="Oval 40">
                        <a:extLst>
                          <a:ext uri="{FF2B5EF4-FFF2-40B4-BE49-F238E27FC236}">
                            <a16:creationId xmlns:a16="http://schemas.microsoft.com/office/drawing/2014/main" id="{4811134B-15B4-44A5-8744-BA3E98C7D93C}"/>
                          </a:ext>
                        </a:extLst>
                      </p:cNvPr>
                      <p:cNvSpPr>
                        <a:spLocks noChangeArrowheads="1"/>
                      </p:cNvSpPr>
                      <p:nvPr/>
                    </p:nvSpPr>
                    <p:spPr bwMode="auto">
                      <a:xfrm>
                        <a:off x="1416" y="3569"/>
                        <a:ext cx="57"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39" name="Oval 42">
                      <a:extLst>
                        <a:ext uri="{FF2B5EF4-FFF2-40B4-BE49-F238E27FC236}">
                          <a16:creationId xmlns:a16="http://schemas.microsoft.com/office/drawing/2014/main" id="{ADDEBB1E-0BAB-4EE9-8AE5-64CB7D8BD6F3}"/>
                        </a:ext>
                      </a:extLst>
                    </p:cNvPr>
                    <p:cNvSpPr>
                      <a:spLocks noChangeArrowheads="1"/>
                    </p:cNvSpPr>
                    <p:nvPr/>
                  </p:nvSpPr>
                  <p:spPr bwMode="auto">
                    <a:xfrm>
                      <a:off x="1430" y="3569"/>
                      <a:ext cx="29"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0" name="Oval 43">
                      <a:extLst>
                        <a:ext uri="{FF2B5EF4-FFF2-40B4-BE49-F238E27FC236}">
                          <a16:creationId xmlns:a16="http://schemas.microsoft.com/office/drawing/2014/main" id="{23B7B2B8-253D-4224-A0EA-0FE096142D8E}"/>
                        </a:ext>
                      </a:extLst>
                    </p:cNvPr>
                    <p:cNvSpPr>
                      <a:spLocks noChangeArrowheads="1"/>
                    </p:cNvSpPr>
                    <p:nvPr/>
                  </p:nvSpPr>
                  <p:spPr bwMode="auto">
                    <a:xfrm>
                      <a:off x="1430" y="3569"/>
                      <a:ext cx="29"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1" name="Oval 44">
                      <a:extLst>
                        <a:ext uri="{FF2B5EF4-FFF2-40B4-BE49-F238E27FC236}">
                          <a16:creationId xmlns:a16="http://schemas.microsoft.com/office/drawing/2014/main" id="{B612D35D-4CE4-4164-939B-703B216F2120}"/>
                        </a:ext>
                      </a:extLst>
                    </p:cNvPr>
                    <p:cNvSpPr>
                      <a:spLocks noChangeArrowheads="1"/>
                    </p:cNvSpPr>
                    <p:nvPr/>
                  </p:nvSpPr>
                  <p:spPr bwMode="auto">
                    <a:xfrm>
                      <a:off x="1430" y="3569"/>
                      <a:ext cx="29"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grpSp>
        </p:grpSp>
      </p:grpSp>
      <p:sp>
        <p:nvSpPr>
          <p:cNvPr id="65" name="Espace réservé du pied de page 5">
            <a:extLst>
              <a:ext uri="{FF2B5EF4-FFF2-40B4-BE49-F238E27FC236}">
                <a16:creationId xmlns:a16="http://schemas.microsoft.com/office/drawing/2014/main" id="{D569906C-EC1F-49FF-8DDF-E5404BCC33EE}"/>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198638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5122"/>
                                        </p:tgtEl>
                                        <p:attrNameLst>
                                          <p:attrName>style.visibility</p:attrName>
                                        </p:attrNameLst>
                                      </p:cBhvr>
                                      <p:to>
                                        <p:strVal val="visible"/>
                                      </p:to>
                                    </p:set>
                                    <p:animEffect transition="in" filter="fade">
                                      <p:cBhvr>
                                        <p:cTn id="38" dur="500"/>
                                        <p:tgtEl>
                                          <p:spTgt spid="5122"/>
                                        </p:tgtEl>
                                      </p:cBhvr>
                                    </p:animEffect>
                                  </p:childTnLst>
                                </p:cTn>
                              </p:par>
                            </p:childTnLst>
                          </p:cTn>
                        </p:par>
                        <p:par>
                          <p:cTn id="39" fill="hold">
                            <p:stCondLst>
                              <p:cond delay="2000"/>
                            </p:stCondLst>
                            <p:childTnLst>
                              <p:par>
                                <p:cTn id="40" presetID="10" presetClass="entr" presetSubtype="0" fill="hold" nodeType="afterEffect">
                                  <p:stCondLst>
                                    <p:cond delay="0"/>
                                  </p:stCondLst>
                                  <p:childTnLst>
                                    <p:set>
                                      <p:cBhvr>
                                        <p:cTn id="41" dur="1" fill="hold">
                                          <p:stCondLst>
                                            <p:cond delay="0"/>
                                          </p:stCondLst>
                                        </p:cTn>
                                        <p:tgtEl>
                                          <p:spTgt spid="5124"/>
                                        </p:tgtEl>
                                        <p:attrNameLst>
                                          <p:attrName>style.visibility</p:attrName>
                                        </p:attrNameLst>
                                      </p:cBhvr>
                                      <p:to>
                                        <p:strVal val="visible"/>
                                      </p:to>
                                    </p:set>
                                    <p:animEffect transition="in" filter="fade">
                                      <p:cBhvr>
                                        <p:cTn id="42" dur="500"/>
                                        <p:tgtEl>
                                          <p:spTgt spid="5124"/>
                                        </p:tgtEl>
                                      </p:cBhvr>
                                    </p:animEffect>
                                  </p:childTnLst>
                                </p:cTn>
                              </p:par>
                            </p:childTnLst>
                          </p:cTn>
                        </p:par>
                        <p:par>
                          <p:cTn id="43" fill="hold">
                            <p:stCondLst>
                              <p:cond delay="2500"/>
                            </p:stCondLst>
                            <p:childTnLst>
                              <p:par>
                                <p:cTn id="44" presetID="10" presetClass="entr" presetSubtype="0" fill="hold" nodeType="afterEffect">
                                  <p:stCondLst>
                                    <p:cond delay="0"/>
                                  </p:stCondLst>
                                  <p:childTnLst>
                                    <p:set>
                                      <p:cBhvr>
                                        <p:cTn id="45" dur="1" fill="hold">
                                          <p:stCondLst>
                                            <p:cond delay="0"/>
                                          </p:stCondLst>
                                        </p:cTn>
                                        <p:tgtEl>
                                          <p:spTgt spid="5126"/>
                                        </p:tgtEl>
                                        <p:attrNameLst>
                                          <p:attrName>style.visibility</p:attrName>
                                        </p:attrNameLst>
                                      </p:cBhvr>
                                      <p:to>
                                        <p:strVal val="visible"/>
                                      </p:to>
                                    </p:set>
                                    <p:animEffect transition="in" filter="fade">
                                      <p:cBhvr>
                                        <p:cTn id="46"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2"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179463" y="227424"/>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000"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Du RAP au Référentiel de compétences</a:t>
            </a:r>
          </a:p>
        </p:txBody>
      </p:sp>
      <p:sp>
        <p:nvSpPr>
          <p:cNvPr id="9" name="ZoneTexte 8">
            <a:extLst>
              <a:ext uri="{FF2B5EF4-FFF2-40B4-BE49-F238E27FC236}">
                <a16:creationId xmlns:a16="http://schemas.microsoft.com/office/drawing/2014/main" id="{EF160166-F0C3-4927-ADC8-BCCB994AD1C8}"/>
              </a:ext>
            </a:extLst>
          </p:cNvPr>
          <p:cNvSpPr txBox="1"/>
          <p:nvPr/>
        </p:nvSpPr>
        <p:spPr>
          <a:xfrm>
            <a:off x="396009" y="916727"/>
            <a:ext cx="3800203"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200"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Activités professionnelles</a:t>
            </a:r>
          </a:p>
        </p:txBody>
      </p:sp>
      <p:sp>
        <p:nvSpPr>
          <p:cNvPr id="10" name="ZoneTexte 9">
            <a:extLst>
              <a:ext uri="{FF2B5EF4-FFF2-40B4-BE49-F238E27FC236}">
                <a16:creationId xmlns:a16="http://schemas.microsoft.com/office/drawing/2014/main" id="{9B183A61-2A18-4526-AE44-C74728E7D5C3}"/>
              </a:ext>
            </a:extLst>
          </p:cNvPr>
          <p:cNvSpPr txBox="1"/>
          <p:nvPr/>
        </p:nvSpPr>
        <p:spPr>
          <a:xfrm>
            <a:off x="4947790" y="914651"/>
            <a:ext cx="3800674"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200"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Compétences professionnelles</a:t>
            </a:r>
          </a:p>
        </p:txBody>
      </p:sp>
      <p:sp>
        <p:nvSpPr>
          <p:cNvPr id="13" name="Légende : flèche vers le bas 12">
            <a:extLst>
              <a:ext uri="{FF2B5EF4-FFF2-40B4-BE49-F238E27FC236}">
                <a16:creationId xmlns:a16="http://schemas.microsoft.com/office/drawing/2014/main" id="{8F1855C6-AA5A-4D26-BF8E-E172F8EDF0B0}"/>
              </a:ext>
            </a:extLst>
          </p:cNvPr>
          <p:cNvSpPr/>
          <p:nvPr/>
        </p:nvSpPr>
        <p:spPr>
          <a:xfrm>
            <a:off x="411220" y="1555630"/>
            <a:ext cx="3800203" cy="1028769"/>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Pôle d’activité 1 </a:t>
            </a: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La préparation des opérations de transport</a:t>
            </a:r>
          </a:p>
        </p:txBody>
      </p:sp>
      <p:sp>
        <p:nvSpPr>
          <p:cNvPr id="16" name="Rectangle 15">
            <a:extLst>
              <a:ext uri="{FF2B5EF4-FFF2-40B4-BE49-F238E27FC236}">
                <a16:creationId xmlns:a16="http://schemas.microsoft.com/office/drawing/2014/main" id="{7C380DDE-A27A-4D38-9FEE-6D34CCBEE6A7}"/>
              </a:ext>
            </a:extLst>
          </p:cNvPr>
          <p:cNvSpPr/>
          <p:nvPr/>
        </p:nvSpPr>
        <p:spPr>
          <a:xfrm>
            <a:off x="382166" y="4006872"/>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Pôle d’activité 3 </a:t>
            </a: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La contribution à l’amélioration de l’activité de transport</a:t>
            </a:r>
          </a:p>
        </p:txBody>
      </p:sp>
      <p:sp>
        <p:nvSpPr>
          <p:cNvPr id="17" name="Légende : flèche vers le bas 16">
            <a:extLst>
              <a:ext uri="{FF2B5EF4-FFF2-40B4-BE49-F238E27FC236}">
                <a16:creationId xmlns:a16="http://schemas.microsoft.com/office/drawing/2014/main" id="{53F707E9-40C0-4615-8249-06002BB9C44B}"/>
              </a:ext>
            </a:extLst>
          </p:cNvPr>
          <p:cNvSpPr/>
          <p:nvPr/>
        </p:nvSpPr>
        <p:spPr>
          <a:xfrm>
            <a:off x="4947790" y="1579031"/>
            <a:ext cx="3800674" cy="1028769"/>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1 </a:t>
            </a: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Préparer les opérations de transport</a:t>
            </a:r>
          </a:p>
        </p:txBody>
      </p:sp>
      <p:sp>
        <p:nvSpPr>
          <p:cNvPr id="22" name="Légende : flèche vers le bas 21">
            <a:extLst>
              <a:ext uri="{FF2B5EF4-FFF2-40B4-BE49-F238E27FC236}">
                <a16:creationId xmlns:a16="http://schemas.microsoft.com/office/drawing/2014/main" id="{02DED821-6EF2-4178-A5D8-F071435603E3}"/>
              </a:ext>
            </a:extLst>
          </p:cNvPr>
          <p:cNvSpPr/>
          <p:nvPr/>
        </p:nvSpPr>
        <p:spPr>
          <a:xfrm>
            <a:off x="411220" y="2695720"/>
            <a:ext cx="3800203" cy="1218558"/>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Pôle d’activité 2 </a:t>
            </a: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La mise en œuvre et le suivi de l’opération de transport</a:t>
            </a:r>
          </a:p>
        </p:txBody>
      </p:sp>
      <p:sp>
        <p:nvSpPr>
          <p:cNvPr id="23" name="Légende : flèche vers le bas 22">
            <a:extLst>
              <a:ext uri="{FF2B5EF4-FFF2-40B4-BE49-F238E27FC236}">
                <a16:creationId xmlns:a16="http://schemas.microsoft.com/office/drawing/2014/main" id="{54492DB1-E911-4569-B479-027D2B3A47C2}"/>
              </a:ext>
            </a:extLst>
          </p:cNvPr>
          <p:cNvSpPr/>
          <p:nvPr/>
        </p:nvSpPr>
        <p:spPr>
          <a:xfrm>
            <a:off x="4947790" y="2667160"/>
            <a:ext cx="3800674" cy="1247118"/>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2 </a:t>
            </a: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fr-FR" sz="17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Mettre en œuvre et suivre les opérations de transport</a:t>
            </a:r>
          </a:p>
        </p:txBody>
      </p:sp>
      <p:sp>
        <p:nvSpPr>
          <p:cNvPr id="24" name="Rectangle 23">
            <a:extLst>
              <a:ext uri="{FF2B5EF4-FFF2-40B4-BE49-F238E27FC236}">
                <a16:creationId xmlns:a16="http://schemas.microsoft.com/office/drawing/2014/main" id="{794C24ED-6218-46A0-A2D3-317350CCD070}"/>
              </a:ext>
            </a:extLst>
          </p:cNvPr>
          <p:cNvSpPr/>
          <p:nvPr/>
        </p:nvSpPr>
        <p:spPr>
          <a:xfrm>
            <a:off x="4933498" y="4011911"/>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3 </a:t>
            </a: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Contribuer à l’amélioration de l’activité de transport</a:t>
            </a:r>
          </a:p>
        </p:txBody>
      </p:sp>
      <p:pic>
        <p:nvPicPr>
          <p:cNvPr id="25" name="Image 24">
            <a:extLst>
              <a:ext uri="{FF2B5EF4-FFF2-40B4-BE49-F238E27FC236}">
                <a16:creationId xmlns:a16="http://schemas.microsoft.com/office/drawing/2014/main" id="{E9D0BE7F-E31B-4FD3-AB3D-DE299E075FC3}"/>
              </a:ext>
            </a:extLst>
          </p:cNvPr>
          <p:cNvPicPr>
            <a:picLocks noChangeAspect="1"/>
          </p:cNvPicPr>
          <p:nvPr/>
        </p:nvPicPr>
        <p:blipFill>
          <a:blip r:embed="rId3"/>
          <a:stretch>
            <a:fillRect/>
          </a:stretch>
        </p:blipFill>
        <p:spPr>
          <a:xfrm>
            <a:off x="4357687" y="972931"/>
            <a:ext cx="428625" cy="314325"/>
          </a:xfrm>
          <a:prstGeom prst="rect">
            <a:avLst/>
          </a:prstGeom>
        </p:spPr>
      </p:pic>
      <p:sp>
        <p:nvSpPr>
          <p:cNvPr id="14" name="Espace réservé du pied de page 5">
            <a:extLst>
              <a:ext uri="{FF2B5EF4-FFF2-40B4-BE49-F238E27FC236}">
                <a16:creationId xmlns:a16="http://schemas.microsoft.com/office/drawing/2014/main" id="{B898C563-E2E2-40C2-9BB0-7C149FFC79B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232175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strVal val="#ppt_w+.3"/>
                                          </p:val>
                                        </p:tav>
                                        <p:tav tm="100000">
                                          <p:val>
                                            <p:strVal val="#ppt_w"/>
                                          </p:val>
                                        </p:tav>
                                      </p:tavLst>
                                    </p:anim>
                                    <p:anim calcmode="lin" valueType="num">
                                      <p:cBhvr>
                                        <p:cTn id="12" dur="1000" fill="hold"/>
                                        <p:tgtEl>
                                          <p:spTgt spid="9"/>
                                        </p:tgtEl>
                                        <p:attrNameLst>
                                          <p:attrName>ppt_h</p:attrName>
                                        </p:attrNameLst>
                                      </p:cBhvr>
                                      <p:tavLst>
                                        <p:tav tm="0">
                                          <p:val>
                                            <p:strVal val="#ppt_h"/>
                                          </p:val>
                                        </p:tav>
                                        <p:tav tm="100000">
                                          <p:val>
                                            <p:strVal val="#ppt_h"/>
                                          </p:val>
                                        </p:tav>
                                      </p:tavLst>
                                    </p:anim>
                                    <p:animEffect transition="in" filter="fade">
                                      <p:cBhvr>
                                        <p:cTn id="13" dur="1000"/>
                                        <p:tgtEl>
                                          <p:spTgt spid="9"/>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50" presetClass="entr" presetSubtype="0" decel="100000"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1000" fill="hold"/>
                                        <p:tgtEl>
                                          <p:spTgt spid="25"/>
                                        </p:tgtEl>
                                        <p:attrNameLst>
                                          <p:attrName>ppt_w</p:attrName>
                                        </p:attrNameLst>
                                      </p:cBhvr>
                                      <p:tavLst>
                                        <p:tav tm="0">
                                          <p:val>
                                            <p:strVal val="#ppt_w+.3"/>
                                          </p:val>
                                        </p:tav>
                                        <p:tav tm="100000">
                                          <p:val>
                                            <p:strVal val="#ppt_w"/>
                                          </p:val>
                                        </p:tav>
                                      </p:tavLst>
                                    </p:anim>
                                    <p:anim calcmode="lin" valueType="num">
                                      <p:cBhvr>
                                        <p:cTn id="36" dur="1000" fill="hold"/>
                                        <p:tgtEl>
                                          <p:spTgt spid="25"/>
                                        </p:tgtEl>
                                        <p:attrNameLst>
                                          <p:attrName>ppt_h</p:attrName>
                                        </p:attrNameLst>
                                      </p:cBhvr>
                                      <p:tavLst>
                                        <p:tav tm="0">
                                          <p:val>
                                            <p:strVal val="#ppt_h"/>
                                          </p:val>
                                        </p:tav>
                                        <p:tav tm="100000">
                                          <p:val>
                                            <p:strVal val="#ppt_h"/>
                                          </p:val>
                                        </p:tav>
                                      </p:tavLst>
                                    </p:anim>
                                    <p:animEffect transition="in" filter="fade">
                                      <p:cBhvr>
                                        <p:cTn id="37" dur="1000"/>
                                        <p:tgtEl>
                                          <p:spTgt spid="25"/>
                                        </p:tgtEl>
                                      </p:cBhvr>
                                    </p:animEffect>
                                  </p:childTnLst>
                                </p:cTn>
                              </p:par>
                            </p:childTnLst>
                          </p:cTn>
                        </p:par>
                        <p:par>
                          <p:cTn id="38" fill="hold">
                            <p:stCondLst>
                              <p:cond delay="5500"/>
                            </p:stCondLst>
                            <p:childTnLst>
                              <p:par>
                                <p:cTn id="39" presetID="50" presetClass="entr" presetSubtype="0" decel="10000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strVal val="#ppt_w+.3"/>
                                          </p:val>
                                        </p:tav>
                                        <p:tav tm="100000">
                                          <p:val>
                                            <p:strVal val="#ppt_w"/>
                                          </p:val>
                                        </p:tav>
                                      </p:tavLst>
                                    </p:anim>
                                    <p:anim calcmode="lin" valueType="num">
                                      <p:cBhvr>
                                        <p:cTn id="42" dur="1000" fill="hold"/>
                                        <p:tgtEl>
                                          <p:spTgt spid="10"/>
                                        </p:tgtEl>
                                        <p:attrNameLst>
                                          <p:attrName>ppt_h</p:attrName>
                                        </p:attrNameLst>
                                      </p:cBhvr>
                                      <p:tavLst>
                                        <p:tav tm="0">
                                          <p:val>
                                            <p:strVal val="#ppt_h"/>
                                          </p:val>
                                        </p:tav>
                                        <p:tav tm="100000">
                                          <p:val>
                                            <p:strVal val="#ppt_h"/>
                                          </p:val>
                                        </p:tav>
                                      </p:tavLst>
                                    </p:anim>
                                    <p:animEffect transition="in" filter="fade">
                                      <p:cBhvr>
                                        <p:cTn id="43" dur="1000"/>
                                        <p:tgtEl>
                                          <p:spTgt spid="10"/>
                                        </p:tgtEl>
                                      </p:cBhvr>
                                    </p:animEffect>
                                  </p:childTnLst>
                                </p:cTn>
                              </p:par>
                            </p:childTnLst>
                          </p:cTn>
                        </p:par>
                        <p:par>
                          <p:cTn id="44" fill="hold">
                            <p:stCondLst>
                              <p:cond delay="6500"/>
                            </p:stCondLst>
                            <p:childTnLst>
                              <p:par>
                                <p:cTn id="45" presetID="42" presetClass="entr" presetSubtype="0"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grpId="0" nodeType="after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1000"/>
                                        <p:tgtEl>
                                          <p:spTgt spid="23"/>
                                        </p:tgtEl>
                                      </p:cBhvr>
                                    </p:animEffect>
                                    <p:anim calcmode="lin" valueType="num">
                                      <p:cBhvr>
                                        <p:cTn id="54" dur="1000" fill="hold"/>
                                        <p:tgtEl>
                                          <p:spTgt spid="23"/>
                                        </p:tgtEl>
                                        <p:attrNameLst>
                                          <p:attrName>ppt_x</p:attrName>
                                        </p:attrNameLst>
                                      </p:cBhvr>
                                      <p:tavLst>
                                        <p:tav tm="0">
                                          <p:val>
                                            <p:strVal val="#ppt_x"/>
                                          </p:val>
                                        </p:tav>
                                        <p:tav tm="100000">
                                          <p:val>
                                            <p:strVal val="#ppt_x"/>
                                          </p:val>
                                        </p:tav>
                                      </p:tavLst>
                                    </p:anim>
                                    <p:anim calcmode="lin" valueType="num">
                                      <p:cBhvr>
                                        <p:cTn id="55" dur="1000" fill="hold"/>
                                        <p:tgtEl>
                                          <p:spTgt spid="23"/>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3" grpId="0" animBg="1"/>
      <p:bldP spid="16" grpId="0" animBg="1"/>
      <p:bldP spid="17" grpId="0" animBg="1"/>
      <p:bldP spid="22" grpId="0" animBg="1"/>
      <p:bldP spid="23" grpId="0" animBg="1"/>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B97B8D6-EEB1-48B2-B320-F4EA3A1F2CAF}"/>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sp>
        <p:nvSpPr>
          <p:cNvPr id="8" name="ZoneTexte 7">
            <a:extLst>
              <a:ext uri="{FF2B5EF4-FFF2-40B4-BE49-F238E27FC236}">
                <a16:creationId xmlns:a16="http://schemas.microsoft.com/office/drawing/2014/main" id="{E6F78645-1E1E-4644-BE4F-BC3CD79BA9E2}"/>
              </a:ext>
            </a:extLst>
          </p:cNvPr>
          <p:cNvSpPr txBox="1"/>
          <p:nvPr/>
        </p:nvSpPr>
        <p:spPr>
          <a:xfrm>
            <a:off x="1265396" y="613230"/>
            <a:ext cx="7344816"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 C1.3 – Optimiser l’offre de transport</a:t>
            </a:r>
          </a:p>
        </p:txBody>
      </p:sp>
      <p:sp>
        <p:nvSpPr>
          <p:cNvPr id="11" name="Légende : flèche vers le bas 10">
            <a:extLst>
              <a:ext uri="{FF2B5EF4-FFF2-40B4-BE49-F238E27FC236}">
                <a16:creationId xmlns:a16="http://schemas.microsoft.com/office/drawing/2014/main" id="{FEAC79CF-ED76-454B-9D03-EB8A3A78BF3B}"/>
              </a:ext>
            </a:extLst>
          </p:cNvPr>
          <p:cNvSpPr/>
          <p:nvPr/>
        </p:nvSpPr>
        <p:spPr>
          <a:xfrm>
            <a:off x="360000" y="1491630"/>
            <a:ext cx="3419912" cy="949957"/>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A1.3C1</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 Déterminer ou sélectionner un itinéraire</a:t>
            </a:r>
          </a:p>
        </p:txBody>
      </p:sp>
      <p:sp>
        <p:nvSpPr>
          <p:cNvPr id="12" name="Légende : flèche vers le bas 11">
            <a:extLst>
              <a:ext uri="{FF2B5EF4-FFF2-40B4-BE49-F238E27FC236}">
                <a16:creationId xmlns:a16="http://schemas.microsoft.com/office/drawing/2014/main" id="{3010CB71-82B2-41FE-8BBC-FEDCF9C5994D}"/>
              </a:ext>
            </a:extLst>
          </p:cNvPr>
          <p:cNvSpPr/>
          <p:nvPr/>
        </p:nvSpPr>
        <p:spPr>
          <a:xfrm>
            <a:off x="370312" y="2552540"/>
            <a:ext cx="3419912" cy="10966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A1.3C2</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Déterminer les temps de conduite, de repos et de travail</a:t>
            </a:r>
          </a:p>
        </p:txBody>
      </p:sp>
      <p:sp>
        <p:nvSpPr>
          <p:cNvPr id="14" name="Rectangle 13">
            <a:extLst>
              <a:ext uri="{FF2B5EF4-FFF2-40B4-BE49-F238E27FC236}">
                <a16:creationId xmlns:a16="http://schemas.microsoft.com/office/drawing/2014/main" id="{F18000AB-98B0-4308-B650-480987C703FA}"/>
              </a:ext>
            </a:extLst>
          </p:cNvPr>
          <p:cNvSpPr/>
          <p:nvPr/>
        </p:nvSpPr>
        <p:spPr>
          <a:xfrm>
            <a:off x="370313" y="3768213"/>
            <a:ext cx="3419911" cy="62613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A1.3C3</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Élaborer un plan de chargement</a:t>
            </a:r>
          </a:p>
        </p:txBody>
      </p:sp>
      <p:pic>
        <p:nvPicPr>
          <p:cNvPr id="13" name="Picture 2" descr="Vecteurs Programmeur gratuits, 3 000+ Illustrations format AI, EPS">
            <a:extLst>
              <a:ext uri="{FF2B5EF4-FFF2-40B4-BE49-F238E27FC236}">
                <a16:creationId xmlns:a16="http://schemas.microsoft.com/office/drawing/2014/main" id="{414F2D01-2775-4223-B3FA-A592D36BBF20}"/>
              </a:ext>
            </a:extLst>
          </p:cNvPr>
          <p:cNvPicPr>
            <a:picLocks noChangeAspect="1" noChangeArrowheads="1"/>
          </p:cNvPicPr>
          <p:nvPr/>
        </p:nvPicPr>
        <p:blipFill rotWithShape="1">
          <a:blip r:embed="rId3">
            <a:clrChange>
              <a:clrFrom>
                <a:srgbClr val="FAFBFD"/>
              </a:clrFrom>
              <a:clrTo>
                <a:srgbClr val="FAFBFD">
                  <a:alpha val="0"/>
                </a:srgbClr>
              </a:clrTo>
            </a:clrChange>
            <a:extLst>
              <a:ext uri="{28A0092B-C50C-407E-A947-70E740481C1C}">
                <a14:useLocalDpi xmlns:a14="http://schemas.microsoft.com/office/drawing/2010/main" val="0"/>
              </a:ext>
            </a:extLst>
          </a:blip>
          <a:srcRect l="5077" t="26920" r="5457" b="14638"/>
          <a:stretch/>
        </p:blipFill>
        <p:spPr bwMode="auto">
          <a:xfrm>
            <a:off x="5437286" y="2620276"/>
            <a:ext cx="1948546" cy="1272841"/>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22C6A213-8B88-4941-9B00-7650132BC9AE}"/>
              </a:ext>
            </a:extLst>
          </p:cNvPr>
          <p:cNvSpPr txBox="1"/>
          <p:nvPr/>
        </p:nvSpPr>
        <p:spPr>
          <a:xfrm>
            <a:off x="7028260" y="3083906"/>
            <a:ext cx="1152128" cy="27699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Exploitation</a:t>
            </a:r>
          </a:p>
        </p:txBody>
      </p:sp>
      <p:pic>
        <p:nvPicPr>
          <p:cNvPr id="16" name="Image 15">
            <a:extLst>
              <a:ext uri="{FF2B5EF4-FFF2-40B4-BE49-F238E27FC236}">
                <a16:creationId xmlns:a16="http://schemas.microsoft.com/office/drawing/2014/main" id="{1813FA6A-10DF-4510-A787-A9BD903EE0A8}"/>
              </a:ext>
            </a:extLst>
          </p:cNvPr>
          <p:cNvPicPr>
            <a:picLocks noChangeAspect="1"/>
          </p:cNvPicPr>
          <p:nvPr/>
        </p:nvPicPr>
        <p:blipFill>
          <a:blip r:embed="rId4"/>
          <a:stretch>
            <a:fillRect/>
          </a:stretch>
        </p:blipFill>
        <p:spPr>
          <a:xfrm>
            <a:off x="6107306" y="1529853"/>
            <a:ext cx="753813" cy="949957"/>
          </a:xfrm>
          <a:prstGeom prst="rect">
            <a:avLst/>
          </a:prstGeom>
        </p:spPr>
      </p:pic>
      <p:pic>
        <p:nvPicPr>
          <p:cNvPr id="3074" name="Picture 2" descr="Tribune] L'Ubérisation du transport routier de marchandises  bénéficie-t-elle aux entreprises ?">
            <a:extLst>
              <a:ext uri="{FF2B5EF4-FFF2-40B4-BE49-F238E27FC236}">
                <a16:creationId xmlns:a16="http://schemas.microsoft.com/office/drawing/2014/main" id="{6989AADC-71F2-4DD0-A910-A2D87193B8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0730" y="1222704"/>
            <a:ext cx="1689978" cy="8449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giciel de Gestion de Flotte">
            <a:extLst>
              <a:ext uri="{FF2B5EF4-FFF2-40B4-BE49-F238E27FC236}">
                <a16:creationId xmlns:a16="http://schemas.microsoft.com/office/drawing/2014/main" id="{D8ADE1BE-63C4-4372-BEB1-0CF3149D0C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2248" y="1977380"/>
            <a:ext cx="2331752" cy="109665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FAQ | EasyCargo - Planifier efficacement">
            <a:extLst>
              <a:ext uri="{FF2B5EF4-FFF2-40B4-BE49-F238E27FC236}">
                <a16:creationId xmlns:a16="http://schemas.microsoft.com/office/drawing/2014/main" id="{62AAA674-D163-47C5-A2EB-ECCC8CCEA472}"/>
              </a:ext>
            </a:extLst>
          </p:cNvPr>
          <p:cNvPicPr>
            <a:picLocks noChangeAspect="1" noChangeArrowheads="1"/>
          </p:cNvPicPr>
          <p:nvPr/>
        </p:nvPicPr>
        <p:blipFill rotWithShape="1">
          <a:blip r:embed="rId7">
            <a:clrChange>
              <a:clrFrom>
                <a:srgbClr val="B9B9B9"/>
              </a:clrFrom>
              <a:clrTo>
                <a:srgbClr val="B9B9B9">
                  <a:alpha val="0"/>
                </a:srgbClr>
              </a:clrTo>
            </a:clrChange>
            <a:extLst>
              <a:ext uri="{28A0092B-C50C-407E-A947-70E740481C1C}">
                <a14:useLocalDpi xmlns:a14="http://schemas.microsoft.com/office/drawing/2010/main" val="0"/>
              </a:ext>
            </a:extLst>
          </a:blip>
          <a:srcRect l="32468" t="26200" r="14964" b="16400"/>
          <a:stretch/>
        </p:blipFill>
        <p:spPr bwMode="auto">
          <a:xfrm>
            <a:off x="4079239" y="3543263"/>
            <a:ext cx="1948546" cy="121046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Expédier - Terciel">
            <a:extLst>
              <a:ext uri="{FF2B5EF4-FFF2-40B4-BE49-F238E27FC236}">
                <a16:creationId xmlns:a16="http://schemas.microsoft.com/office/drawing/2014/main" id="{764BE107-C0EB-4A8F-ACC8-41EB8BD051CB}"/>
              </a:ext>
            </a:extLst>
          </p:cNvPr>
          <p:cNvPicPr>
            <a:picLocks noChangeAspect="1" noChangeArrowheads="1"/>
          </p:cNvPicPr>
          <p:nvPr/>
        </p:nvPicPr>
        <p:blipFill>
          <a:blip r:embed="rId8">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898862" y="3442399"/>
            <a:ext cx="1845017" cy="106657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avec coins rognés en diagonale 10">
            <a:extLst>
              <a:ext uri="{FF2B5EF4-FFF2-40B4-BE49-F238E27FC236}">
                <a16:creationId xmlns:a16="http://schemas.microsoft.com/office/drawing/2014/main" id="{64E7DB31-F6F6-473B-8833-DF6F1359CD94}"/>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C1.3</a:t>
            </a:r>
          </a:p>
        </p:txBody>
      </p:sp>
      <p:sp>
        <p:nvSpPr>
          <p:cNvPr id="19" name="Espace réservé du pied de page 5">
            <a:extLst>
              <a:ext uri="{FF2B5EF4-FFF2-40B4-BE49-F238E27FC236}">
                <a16:creationId xmlns:a16="http://schemas.microsoft.com/office/drawing/2014/main" id="{376E6340-C7FB-41A8-8723-0630C4C2F839}"/>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18" name="ZoneTexte 17">
            <a:extLst>
              <a:ext uri="{FF2B5EF4-FFF2-40B4-BE49-F238E27FC236}">
                <a16:creationId xmlns:a16="http://schemas.microsoft.com/office/drawing/2014/main" id="{280B004C-2B5D-4088-B3BC-6B9DC9F2FB04}"/>
              </a:ext>
            </a:extLst>
          </p:cNvPr>
          <p:cNvSpPr txBox="1"/>
          <p:nvPr/>
        </p:nvSpPr>
        <p:spPr>
          <a:xfrm rot="20461543">
            <a:off x="4032984" y="1742571"/>
            <a:ext cx="1899576" cy="584775"/>
          </a:xfrm>
          <a:prstGeom prst="rect">
            <a:avLst/>
          </a:prstGeom>
          <a:solidFill>
            <a:schemeClr val="tx2">
              <a:lumMod val="20000"/>
              <a:lumOff val="80000"/>
            </a:schemeClr>
          </a:solidFill>
        </p:spPr>
        <p:txBody>
          <a:bodyPr wrap="square" rtlCol="0">
            <a:spAutoFit/>
          </a:bodyPr>
          <a:lstStyle/>
          <a:p>
            <a:pPr algn="ctr"/>
            <a:r>
              <a:rPr lang="fr-FR" sz="16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Temps de conduite</a:t>
            </a:r>
          </a:p>
          <a:p>
            <a:pPr algn="ctr"/>
            <a:r>
              <a:rPr lang="fr-FR" sz="16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 Temps de repos</a:t>
            </a:r>
          </a:p>
        </p:txBody>
      </p:sp>
    </p:spTree>
    <p:extLst>
      <p:ext uri="{BB962C8B-B14F-4D97-AF65-F5344CB8AC3E}">
        <p14:creationId xmlns:p14="http://schemas.microsoft.com/office/powerpoint/2010/main" val="6823584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par>
                                <p:cTn id="17" presetID="53" presetClass="entr" presetSubtype="16"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10" presetClass="entr" presetSubtype="0" fill="hold" nodeType="withEffect">
                                  <p:stCondLst>
                                    <p:cond delay="0"/>
                                  </p:stCondLst>
                                  <p:childTnLst>
                                    <p:set>
                                      <p:cBhvr>
                                        <p:cTn id="35" dur="1" fill="hold">
                                          <p:stCondLst>
                                            <p:cond delay="0"/>
                                          </p:stCondLst>
                                        </p:cTn>
                                        <p:tgtEl>
                                          <p:spTgt spid="3074"/>
                                        </p:tgtEl>
                                        <p:attrNameLst>
                                          <p:attrName>style.visibility</p:attrName>
                                        </p:attrNameLst>
                                      </p:cBhvr>
                                      <p:to>
                                        <p:strVal val="visible"/>
                                      </p:to>
                                    </p:set>
                                    <p:animEffect transition="in" filter="fade">
                                      <p:cBhvr>
                                        <p:cTn id="36" dur="500"/>
                                        <p:tgtEl>
                                          <p:spTgt spid="3074"/>
                                        </p:tgtEl>
                                      </p:cBhvr>
                                    </p:animEffect>
                                  </p:childTnLst>
                                </p:cTn>
                              </p:par>
                              <p:par>
                                <p:cTn id="37" presetID="10" presetClass="entr" presetSubtype="0" fill="hold" nodeType="withEffect">
                                  <p:stCondLst>
                                    <p:cond delay="0"/>
                                  </p:stCondLst>
                                  <p:childTnLst>
                                    <p:set>
                                      <p:cBhvr>
                                        <p:cTn id="38" dur="1" fill="hold">
                                          <p:stCondLst>
                                            <p:cond delay="0"/>
                                          </p:stCondLst>
                                        </p:cTn>
                                        <p:tgtEl>
                                          <p:spTgt spid="3076"/>
                                        </p:tgtEl>
                                        <p:attrNameLst>
                                          <p:attrName>style.visibility</p:attrName>
                                        </p:attrNameLst>
                                      </p:cBhvr>
                                      <p:to>
                                        <p:strVal val="visible"/>
                                      </p:to>
                                    </p:set>
                                    <p:animEffect transition="in" filter="fade">
                                      <p:cBhvr>
                                        <p:cTn id="39" dur="500"/>
                                        <p:tgtEl>
                                          <p:spTgt spid="307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1000" fill="hold"/>
                                        <p:tgtEl>
                                          <p:spTgt spid="12"/>
                                        </p:tgtEl>
                                        <p:attrNameLst>
                                          <p:attrName>ppt_y</p:attrName>
                                        </p:attrNameLst>
                                      </p:cBhvr>
                                      <p:tavLst>
                                        <p:tav tm="0">
                                          <p:val>
                                            <p:strVal val="#ppt_y+.1"/>
                                          </p:val>
                                        </p:tav>
                                        <p:tav tm="100000">
                                          <p:val>
                                            <p:strVal val="#ppt_y"/>
                                          </p:val>
                                        </p:tav>
                                      </p:tavLst>
                                    </p:anim>
                                  </p:childTnLst>
                                </p:cTn>
                              </p:par>
                              <p:par>
                                <p:cTn id="47" presetID="10"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par>
                                <p:cTn id="57" presetID="10" presetClass="entr" presetSubtype="0" fill="hold" nodeType="withEffect">
                                  <p:stCondLst>
                                    <p:cond delay="0"/>
                                  </p:stCondLst>
                                  <p:childTnLst>
                                    <p:set>
                                      <p:cBhvr>
                                        <p:cTn id="58" dur="1" fill="hold">
                                          <p:stCondLst>
                                            <p:cond delay="0"/>
                                          </p:stCondLst>
                                        </p:cTn>
                                        <p:tgtEl>
                                          <p:spTgt spid="3082"/>
                                        </p:tgtEl>
                                        <p:attrNameLst>
                                          <p:attrName>style.visibility</p:attrName>
                                        </p:attrNameLst>
                                      </p:cBhvr>
                                      <p:to>
                                        <p:strVal val="visible"/>
                                      </p:to>
                                    </p:set>
                                    <p:animEffect transition="in" filter="fade">
                                      <p:cBhvr>
                                        <p:cTn id="59" dur="500"/>
                                        <p:tgtEl>
                                          <p:spTgt spid="3082"/>
                                        </p:tgtEl>
                                      </p:cBhvr>
                                    </p:animEffect>
                                  </p:childTnLst>
                                </p:cTn>
                              </p:par>
                              <p:par>
                                <p:cTn id="60" presetID="10" presetClass="entr" presetSubtype="0" fill="hold" nodeType="withEffect">
                                  <p:stCondLst>
                                    <p:cond delay="0"/>
                                  </p:stCondLst>
                                  <p:childTnLst>
                                    <p:set>
                                      <p:cBhvr>
                                        <p:cTn id="61" dur="1" fill="hold">
                                          <p:stCondLst>
                                            <p:cond delay="0"/>
                                          </p:stCondLst>
                                        </p:cTn>
                                        <p:tgtEl>
                                          <p:spTgt spid="3084"/>
                                        </p:tgtEl>
                                        <p:attrNameLst>
                                          <p:attrName>style.visibility</p:attrName>
                                        </p:attrNameLst>
                                      </p:cBhvr>
                                      <p:to>
                                        <p:strVal val="visible"/>
                                      </p:to>
                                    </p:set>
                                    <p:animEffect transition="in" filter="fade">
                                      <p:cBhvr>
                                        <p:cTn id="62" dur="500"/>
                                        <p:tgtEl>
                                          <p:spTgt spid="3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4" grpId="0" animBg="1"/>
      <p:bldP spid="15"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C398E5CA-B3C8-4056-8FBD-86D00F70CB60}"/>
              </a:ext>
            </a:extLst>
          </p:cNvPr>
          <p:cNvSpPr txBox="1"/>
          <p:nvPr/>
        </p:nvSpPr>
        <p:spPr>
          <a:xfrm rot="20928728">
            <a:off x="828080" y="2133886"/>
            <a:ext cx="1899576" cy="584775"/>
          </a:xfrm>
          <a:prstGeom prst="rect">
            <a:avLst/>
          </a:prstGeom>
          <a:solidFill>
            <a:schemeClr val="tx2">
              <a:lumMod val="20000"/>
              <a:lumOff val="80000"/>
            </a:schemeClr>
          </a:solidFill>
        </p:spPr>
        <p:txBody>
          <a:bodyPr wrap="square" rtlCol="0">
            <a:spAutoFit/>
          </a:bodyPr>
          <a:lstStyle/>
          <a:p>
            <a:pPr algn="ctr"/>
            <a:r>
              <a:rPr lang="fr-FR" sz="16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Temps de conduite</a:t>
            </a:r>
          </a:p>
          <a:p>
            <a:pPr algn="ctr"/>
            <a:r>
              <a:rPr lang="fr-FR" sz="16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 Temps de repos</a:t>
            </a:r>
          </a:p>
        </p:txBody>
      </p:sp>
      <p:pic>
        <p:nvPicPr>
          <p:cNvPr id="1026" name="Picture 2" descr="Les meilleurs logiciels de gestion logistique et transport - SupplyChainInfo">
            <a:extLst>
              <a:ext uri="{FF2B5EF4-FFF2-40B4-BE49-F238E27FC236}">
                <a16:creationId xmlns:a16="http://schemas.microsoft.com/office/drawing/2014/main" id="{1CCE3886-A9AA-40C4-8857-F8CC5AFA9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0423" y="3077948"/>
            <a:ext cx="2634377" cy="137527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arte Avec Itinéraire Marqué | Vecteur Gratuite">
            <a:extLst>
              <a:ext uri="{FF2B5EF4-FFF2-40B4-BE49-F238E27FC236}">
                <a16:creationId xmlns:a16="http://schemas.microsoft.com/office/drawing/2014/main" id="{82AA0CEA-C593-4DF7-ABDF-C6BCA496AE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000" b="19201"/>
          <a:stretch/>
        </p:blipFill>
        <p:spPr bwMode="auto">
          <a:xfrm>
            <a:off x="2941020" y="1390283"/>
            <a:ext cx="1302892" cy="114428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B3E16E-763C-4FFA-939E-6FC14E88B667}"/>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sp>
        <p:nvSpPr>
          <p:cNvPr id="6" name="Rectangle : carré corné 5">
            <a:extLst>
              <a:ext uri="{FF2B5EF4-FFF2-40B4-BE49-F238E27FC236}">
                <a16:creationId xmlns:a16="http://schemas.microsoft.com/office/drawing/2014/main" id="{34BE8455-A010-41EC-B140-9CD80B023ADB}"/>
              </a:ext>
            </a:extLst>
          </p:cNvPr>
          <p:cNvSpPr/>
          <p:nvPr/>
        </p:nvSpPr>
        <p:spPr>
          <a:xfrm>
            <a:off x="358211" y="1348607"/>
            <a:ext cx="1367054" cy="849354"/>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C1.S20</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réglementation sociale</a:t>
            </a:r>
          </a:p>
        </p:txBody>
      </p:sp>
      <p:sp>
        <p:nvSpPr>
          <p:cNvPr id="9" name="Rectangle : carré corné 8">
            <a:extLst>
              <a:ext uri="{FF2B5EF4-FFF2-40B4-BE49-F238E27FC236}">
                <a16:creationId xmlns:a16="http://schemas.microsoft.com/office/drawing/2014/main" id="{10790B98-DF9E-415E-A587-7407C16C49D6}"/>
              </a:ext>
            </a:extLst>
          </p:cNvPr>
          <p:cNvSpPr/>
          <p:nvPr/>
        </p:nvSpPr>
        <p:spPr>
          <a:xfrm>
            <a:off x="5824262" y="1334800"/>
            <a:ext cx="1383214" cy="849353"/>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C1.S23</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plans de chargement</a:t>
            </a:r>
          </a:p>
        </p:txBody>
      </p:sp>
      <p:sp>
        <p:nvSpPr>
          <p:cNvPr id="10" name="Rectangle : carré corné 9">
            <a:extLst>
              <a:ext uri="{FF2B5EF4-FFF2-40B4-BE49-F238E27FC236}">
                <a16:creationId xmlns:a16="http://schemas.microsoft.com/office/drawing/2014/main" id="{22EDE256-8683-440A-9860-73C2EAEB15C1}"/>
              </a:ext>
            </a:extLst>
          </p:cNvPr>
          <p:cNvSpPr/>
          <p:nvPr/>
        </p:nvSpPr>
        <p:spPr>
          <a:xfrm>
            <a:off x="4005477" y="1819967"/>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C1.S22</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itinéraires</a:t>
            </a:r>
          </a:p>
        </p:txBody>
      </p:sp>
      <p:sp>
        <p:nvSpPr>
          <p:cNvPr id="14" name="Rectangle : carré corné 13">
            <a:extLst>
              <a:ext uri="{FF2B5EF4-FFF2-40B4-BE49-F238E27FC236}">
                <a16:creationId xmlns:a16="http://schemas.microsoft.com/office/drawing/2014/main" id="{E6C00E51-6C1B-44F7-B90D-6C1E99391F70}"/>
              </a:ext>
            </a:extLst>
          </p:cNvPr>
          <p:cNvSpPr/>
          <p:nvPr/>
        </p:nvSpPr>
        <p:spPr>
          <a:xfrm>
            <a:off x="5578637" y="3834724"/>
            <a:ext cx="1383214" cy="849353"/>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C1.S27</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logiciels bureautiques, les progiciels</a:t>
            </a:r>
          </a:p>
        </p:txBody>
      </p:sp>
      <p:sp>
        <p:nvSpPr>
          <p:cNvPr id="15" name="Rectangle : carré corné 14">
            <a:extLst>
              <a:ext uri="{FF2B5EF4-FFF2-40B4-BE49-F238E27FC236}">
                <a16:creationId xmlns:a16="http://schemas.microsoft.com/office/drawing/2014/main" id="{95BF5A9E-D28E-4D92-8DEC-BB6196559E46}"/>
              </a:ext>
            </a:extLst>
          </p:cNvPr>
          <p:cNvSpPr/>
          <p:nvPr/>
        </p:nvSpPr>
        <p:spPr>
          <a:xfrm>
            <a:off x="3958001" y="3145726"/>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C1.S25</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supports de charge</a:t>
            </a:r>
          </a:p>
        </p:txBody>
      </p:sp>
      <p:sp>
        <p:nvSpPr>
          <p:cNvPr id="13" name="ZoneTexte 12">
            <a:extLst>
              <a:ext uri="{FF2B5EF4-FFF2-40B4-BE49-F238E27FC236}">
                <a16:creationId xmlns:a16="http://schemas.microsoft.com/office/drawing/2014/main" id="{45D84288-E787-4C44-917E-4BAC6A3F1D52}"/>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C1.3</a:t>
            </a:r>
          </a:p>
        </p:txBody>
      </p:sp>
      <p:pic>
        <p:nvPicPr>
          <p:cNvPr id="19" name="Picture 12" descr="Expédier - Terciel">
            <a:extLst>
              <a:ext uri="{FF2B5EF4-FFF2-40B4-BE49-F238E27FC236}">
                <a16:creationId xmlns:a16="http://schemas.microsoft.com/office/drawing/2014/main" id="{531BBFC4-0293-401D-9332-6F91CEF52E58}"/>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026463" y="1721554"/>
            <a:ext cx="1845017" cy="106657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intégration des bourses de fret aux logiciels de gestion logistique -  Blog Wtransnet France">
            <a:extLst>
              <a:ext uri="{FF2B5EF4-FFF2-40B4-BE49-F238E27FC236}">
                <a16:creationId xmlns:a16="http://schemas.microsoft.com/office/drawing/2014/main" id="{CA6DA6FF-FCD6-4F7F-9EA9-CE7B6FEE37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790" y="2883980"/>
            <a:ext cx="1788237" cy="123896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 carré corné 10">
            <a:extLst>
              <a:ext uri="{FF2B5EF4-FFF2-40B4-BE49-F238E27FC236}">
                <a16:creationId xmlns:a16="http://schemas.microsoft.com/office/drawing/2014/main" id="{D599A568-955C-43C2-AE36-0F2D16B8ABB5}"/>
              </a:ext>
            </a:extLst>
          </p:cNvPr>
          <p:cNvSpPr/>
          <p:nvPr/>
        </p:nvSpPr>
        <p:spPr>
          <a:xfrm>
            <a:off x="1287360" y="3834724"/>
            <a:ext cx="1367054"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C1.S24</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bourse de fret</a:t>
            </a:r>
          </a:p>
        </p:txBody>
      </p:sp>
      <p:pic>
        <p:nvPicPr>
          <p:cNvPr id="4102" name="Picture 6" descr="Palettes en bois - ORTH S.A. Fabrication de palettes en Alsace et Lorraine">
            <a:extLst>
              <a:ext uri="{FF2B5EF4-FFF2-40B4-BE49-F238E27FC236}">
                <a16:creationId xmlns:a16="http://schemas.microsoft.com/office/drawing/2014/main" id="{FF4FFCC0-EB3F-4F3B-8A49-1944B7BE39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2499" y="2897388"/>
            <a:ext cx="1188914" cy="60453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onteneur à toit ouvert | OPEN TOP | Contact CONTAINERZ">
            <a:extLst>
              <a:ext uri="{FF2B5EF4-FFF2-40B4-BE49-F238E27FC236}">
                <a16:creationId xmlns:a16="http://schemas.microsoft.com/office/drawing/2014/main" id="{F03B6694-ED82-4B57-ACAD-2B64E64649EC}"/>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01401" y="3556487"/>
            <a:ext cx="1997388" cy="1498041"/>
          </a:xfrm>
          <a:prstGeom prst="rect">
            <a:avLst/>
          </a:prstGeom>
          <a:noFill/>
          <a:extLst>
            <a:ext uri="{909E8E84-426E-40DD-AFC4-6F175D3DCCD1}">
              <a14:hiddenFill xmlns:a14="http://schemas.microsoft.com/office/drawing/2010/main">
                <a:solidFill>
                  <a:srgbClr val="FFFFFF"/>
                </a:solidFill>
              </a14:hiddenFill>
            </a:ext>
          </a:extLst>
        </p:spPr>
      </p:pic>
      <p:pic>
        <p:nvPicPr>
          <p:cNvPr id="20" name="Image 19">
            <a:extLst>
              <a:ext uri="{FF2B5EF4-FFF2-40B4-BE49-F238E27FC236}">
                <a16:creationId xmlns:a16="http://schemas.microsoft.com/office/drawing/2014/main" id="{324CC08F-F640-4AF0-8714-AAB5BB322D55}"/>
              </a:ext>
            </a:extLst>
          </p:cNvPr>
          <p:cNvPicPr>
            <a:picLocks noChangeAspect="1"/>
          </p:cNvPicPr>
          <p:nvPr/>
        </p:nvPicPr>
        <p:blipFill>
          <a:blip r:embed="rId9"/>
          <a:stretch>
            <a:fillRect/>
          </a:stretch>
        </p:blipFill>
        <p:spPr>
          <a:xfrm>
            <a:off x="1283823" y="608129"/>
            <a:ext cx="383032" cy="600274"/>
          </a:xfrm>
          <a:prstGeom prst="rect">
            <a:avLst/>
          </a:prstGeom>
        </p:spPr>
      </p:pic>
      <p:pic>
        <p:nvPicPr>
          <p:cNvPr id="21" name="Image 20">
            <a:extLst>
              <a:ext uri="{FF2B5EF4-FFF2-40B4-BE49-F238E27FC236}">
                <a16:creationId xmlns:a16="http://schemas.microsoft.com/office/drawing/2014/main" id="{392AAD8A-EF09-4291-85EC-E84990176B59}"/>
              </a:ext>
            </a:extLst>
          </p:cNvPr>
          <p:cNvPicPr>
            <a:picLocks noChangeAspect="1"/>
          </p:cNvPicPr>
          <p:nvPr/>
        </p:nvPicPr>
        <p:blipFill>
          <a:blip r:embed="rId10"/>
          <a:stretch>
            <a:fillRect/>
          </a:stretch>
        </p:blipFill>
        <p:spPr>
          <a:xfrm>
            <a:off x="8197225" y="592534"/>
            <a:ext cx="445078" cy="557831"/>
          </a:xfrm>
          <a:prstGeom prst="rect">
            <a:avLst/>
          </a:prstGeom>
        </p:spPr>
      </p:pic>
      <p:sp>
        <p:nvSpPr>
          <p:cNvPr id="22" name="Rectangle avec coins rognés en diagonale 10">
            <a:extLst>
              <a:ext uri="{FF2B5EF4-FFF2-40B4-BE49-F238E27FC236}">
                <a16:creationId xmlns:a16="http://schemas.microsoft.com/office/drawing/2014/main" id="{6CCF2360-C9BF-44A2-9BA4-20BF0A079EA0}"/>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C1.3</a:t>
            </a:r>
          </a:p>
        </p:txBody>
      </p:sp>
      <p:sp>
        <p:nvSpPr>
          <p:cNvPr id="23" name="Espace réservé du pied de page 5">
            <a:extLst>
              <a:ext uri="{FF2B5EF4-FFF2-40B4-BE49-F238E27FC236}">
                <a16:creationId xmlns:a16="http://schemas.microsoft.com/office/drawing/2014/main" id="{B89E1144-0A80-4AC9-AC2E-8E733F2AA5EE}"/>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1462601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0" presetClass="entr" presetSubtype="0" fill="hold" nodeType="withEffect">
                                  <p:stCondLst>
                                    <p:cond delay="0"/>
                                  </p:stCondLst>
                                  <p:childTnLst>
                                    <p:set>
                                      <p:cBhvr>
                                        <p:cTn id="37" dur="1" fill="hold">
                                          <p:stCondLst>
                                            <p:cond delay="0"/>
                                          </p:stCondLst>
                                        </p:cTn>
                                        <p:tgtEl>
                                          <p:spTgt spid="4100"/>
                                        </p:tgtEl>
                                        <p:attrNameLst>
                                          <p:attrName>style.visibility</p:attrName>
                                        </p:attrNameLst>
                                      </p:cBhvr>
                                      <p:to>
                                        <p:strVal val="visible"/>
                                      </p:to>
                                    </p:set>
                                    <p:animEffect transition="in" filter="fade">
                                      <p:cBhvr>
                                        <p:cTn id="38" dur="500"/>
                                        <p:tgtEl>
                                          <p:spTgt spid="4100"/>
                                        </p:tgtEl>
                                      </p:cBhvr>
                                    </p:animEffect>
                                  </p:childTnLst>
                                </p:cTn>
                              </p:par>
                              <p:par>
                                <p:cTn id="39" presetID="10" presetClass="entr" presetSubtype="0" fill="hold" nodeType="withEffect">
                                  <p:stCondLst>
                                    <p:cond delay="0"/>
                                  </p:stCondLst>
                                  <p:childTnLst>
                                    <p:set>
                                      <p:cBhvr>
                                        <p:cTn id="40" dur="1" fill="hold">
                                          <p:stCondLst>
                                            <p:cond delay="0"/>
                                          </p:stCondLst>
                                        </p:cTn>
                                        <p:tgtEl>
                                          <p:spTgt spid="4098"/>
                                        </p:tgtEl>
                                        <p:attrNameLst>
                                          <p:attrName>style.visibility</p:attrName>
                                        </p:attrNameLst>
                                      </p:cBhvr>
                                      <p:to>
                                        <p:strVal val="visible"/>
                                      </p:to>
                                    </p:set>
                                    <p:animEffect transition="in" filter="fade">
                                      <p:cBhvr>
                                        <p:cTn id="41" dur="500"/>
                                        <p:tgtEl>
                                          <p:spTgt spid="4098"/>
                                        </p:tgtEl>
                                      </p:cBhvr>
                                    </p:animEffect>
                                  </p:childTnLst>
                                </p:cTn>
                              </p:par>
                              <p:par>
                                <p:cTn id="42" presetID="10" presetClass="entr" presetSubtype="0" fill="hold" nodeType="withEffect">
                                  <p:stCondLst>
                                    <p:cond delay="0"/>
                                  </p:stCondLst>
                                  <p:childTnLst>
                                    <p:set>
                                      <p:cBhvr>
                                        <p:cTn id="43" dur="1" fill="hold">
                                          <p:stCondLst>
                                            <p:cond delay="0"/>
                                          </p:stCondLst>
                                        </p:cTn>
                                        <p:tgtEl>
                                          <p:spTgt spid="4102"/>
                                        </p:tgtEl>
                                        <p:attrNameLst>
                                          <p:attrName>style.visibility</p:attrName>
                                        </p:attrNameLst>
                                      </p:cBhvr>
                                      <p:to>
                                        <p:strVal val="visible"/>
                                      </p:to>
                                    </p:set>
                                    <p:animEffect transition="in" filter="fade">
                                      <p:cBhvr>
                                        <p:cTn id="44" dur="500"/>
                                        <p:tgtEl>
                                          <p:spTgt spid="4102"/>
                                        </p:tgtEl>
                                      </p:cBhvr>
                                    </p:animEffect>
                                  </p:childTnLst>
                                </p:cTn>
                              </p:par>
                              <p:par>
                                <p:cTn id="45" presetID="10" presetClass="entr" presetSubtype="0" fill="hold" nodeType="withEffect">
                                  <p:stCondLst>
                                    <p:cond delay="0"/>
                                  </p:stCondLst>
                                  <p:childTnLst>
                                    <p:set>
                                      <p:cBhvr>
                                        <p:cTn id="46" dur="1" fill="hold">
                                          <p:stCondLst>
                                            <p:cond delay="0"/>
                                          </p:stCondLst>
                                        </p:cTn>
                                        <p:tgtEl>
                                          <p:spTgt spid="4104"/>
                                        </p:tgtEl>
                                        <p:attrNameLst>
                                          <p:attrName>style.visibility</p:attrName>
                                        </p:attrNameLst>
                                      </p:cBhvr>
                                      <p:to>
                                        <p:strVal val="visible"/>
                                      </p:to>
                                    </p:set>
                                    <p:animEffect transition="in" filter="fade">
                                      <p:cBhvr>
                                        <p:cTn id="47" dur="500"/>
                                        <p:tgtEl>
                                          <p:spTgt spid="4104"/>
                                        </p:tgtEl>
                                      </p:cBhvr>
                                    </p:animEffect>
                                  </p:childTnLst>
                                </p:cTn>
                              </p:par>
                              <p:par>
                                <p:cTn id="48" presetID="10" presetClass="entr" presetSubtype="0" fill="hold" nodeType="withEffect">
                                  <p:stCondLst>
                                    <p:cond delay="0"/>
                                  </p:stCondLst>
                                  <p:childTnLst>
                                    <p:set>
                                      <p:cBhvr>
                                        <p:cTn id="49" dur="1" fill="hold">
                                          <p:stCondLst>
                                            <p:cond delay="0"/>
                                          </p:stCondLst>
                                        </p:cTn>
                                        <p:tgtEl>
                                          <p:spTgt spid="1026"/>
                                        </p:tgtEl>
                                        <p:attrNameLst>
                                          <p:attrName>style.visibility</p:attrName>
                                        </p:attrNameLst>
                                      </p:cBhvr>
                                      <p:to>
                                        <p:strVal val="visible"/>
                                      </p:to>
                                    </p:set>
                                    <p:animEffect transition="in" filter="fade">
                                      <p:cBhvr>
                                        <p:cTn id="50" dur="500"/>
                                        <p:tgtEl>
                                          <p:spTgt spid="102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6" grpId="0" animBg="1"/>
      <p:bldP spid="9" grpId="0" animBg="1"/>
      <p:bldP spid="10" grpId="0" animBg="1"/>
      <p:bldP spid="14" grpId="0" animBg="1"/>
      <p:bldP spid="15" grpId="0" animBg="1"/>
      <p:bldP spid="13"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7441FA11-5C1A-40ED-BE01-AA583CE72AAD}"/>
              </a:ext>
            </a:extLst>
          </p:cNvPr>
          <p:cNvSpPr>
            <a:spLocks/>
          </p:cNvSpPr>
          <p:nvPr/>
        </p:nvSpPr>
        <p:spPr bwMode="auto">
          <a:xfrm rot="19982665">
            <a:off x="2577445" y="2305375"/>
            <a:ext cx="2232198" cy="1620503"/>
          </a:xfrm>
          <a:custGeom>
            <a:avLst/>
            <a:gdLst>
              <a:gd name="T0" fmla="*/ 0 w 2791"/>
              <a:gd name="T1" fmla="*/ 2147483646 h 2385"/>
              <a:gd name="T2" fmla="*/ 2147483646 w 2791"/>
              <a:gd name="T3" fmla="*/ 0 h 2385"/>
              <a:gd name="T4" fmla="*/ 2147483646 w 2791"/>
              <a:gd name="T5" fmla="*/ 2147483646 h 2385"/>
              <a:gd name="T6" fmla="*/ 2147483646 w 2791"/>
              <a:gd name="T7" fmla="*/ 2147483646 h 2385"/>
              <a:gd name="T8" fmla="*/ 0 w 2791"/>
              <a:gd name="T9" fmla="*/ 2147483646 h 2385"/>
              <a:gd name="T10" fmla="*/ 0 60000 65536"/>
              <a:gd name="T11" fmla="*/ 0 60000 65536"/>
              <a:gd name="T12" fmla="*/ 0 60000 65536"/>
              <a:gd name="T13" fmla="*/ 0 60000 65536"/>
              <a:gd name="T14" fmla="*/ 0 60000 65536"/>
              <a:gd name="T15" fmla="*/ 0 w 2791"/>
              <a:gd name="T16" fmla="*/ 0 h 2385"/>
              <a:gd name="T17" fmla="*/ 2791 w 2791"/>
              <a:gd name="T18" fmla="*/ 2385 h 2385"/>
            </a:gdLst>
            <a:ahLst/>
            <a:cxnLst>
              <a:cxn ang="T10">
                <a:pos x="T0" y="T1"/>
              </a:cxn>
              <a:cxn ang="T11">
                <a:pos x="T2" y="T3"/>
              </a:cxn>
              <a:cxn ang="T12">
                <a:pos x="T4" y="T5"/>
              </a:cxn>
              <a:cxn ang="T13">
                <a:pos x="T6" y="T7"/>
              </a:cxn>
              <a:cxn ang="T14">
                <a:pos x="T8" y="T9"/>
              </a:cxn>
            </a:cxnLst>
            <a:rect l="T15" t="T16" r="T17" b="T18"/>
            <a:pathLst>
              <a:path w="2791" h="2385">
                <a:moveTo>
                  <a:pt x="0" y="2043"/>
                </a:moveTo>
                <a:lnTo>
                  <a:pt x="1580" y="0"/>
                </a:lnTo>
                <a:lnTo>
                  <a:pt x="2790" y="2072"/>
                </a:lnTo>
                <a:lnTo>
                  <a:pt x="328" y="2384"/>
                </a:lnTo>
                <a:lnTo>
                  <a:pt x="0" y="2043"/>
                </a:lnTo>
              </a:path>
            </a:pathLst>
          </a:custGeom>
          <a:solidFill>
            <a:srgbClr val="FFFF99"/>
          </a:solidFill>
          <a:ln w="12699" cap="rnd" cmpd="sng">
            <a:solidFill>
              <a:srgbClr val="FFFF99"/>
            </a:solidFill>
            <a:prstDash val="solid"/>
            <a:round/>
            <a:headEnd/>
            <a:tailEnd/>
          </a:ln>
        </p:spPr>
        <p:txBody>
          <a:bodyPr/>
          <a:lstStyle/>
          <a:p>
            <a:endParaRPr lang="en-US"/>
          </a:p>
        </p:txBody>
      </p:sp>
      <p:sp>
        <p:nvSpPr>
          <p:cNvPr id="18" name="Oval 5">
            <a:extLst>
              <a:ext uri="{FF2B5EF4-FFF2-40B4-BE49-F238E27FC236}">
                <a16:creationId xmlns:a16="http://schemas.microsoft.com/office/drawing/2014/main" id="{459F773E-2990-4AC4-B0D2-9E64970C0701}"/>
              </a:ext>
            </a:extLst>
          </p:cNvPr>
          <p:cNvSpPr>
            <a:spLocks noChangeArrowheads="1"/>
          </p:cNvSpPr>
          <p:nvPr/>
        </p:nvSpPr>
        <p:spPr bwMode="auto">
          <a:xfrm>
            <a:off x="3416716" y="1724571"/>
            <a:ext cx="4548788" cy="1538318"/>
          </a:xfrm>
          <a:prstGeom prst="ellipse">
            <a:avLst/>
          </a:prstGeom>
          <a:solidFill>
            <a:srgbClr val="FEF930"/>
          </a:solidFill>
          <a:ln w="12699">
            <a:solidFill>
              <a:srgbClr val="FFFF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buNone/>
            </a:pPr>
            <a:endParaRPr lang="fr-FR" sz="1200" b="0" i="0" dirty="0">
              <a:solidFill>
                <a:srgbClr val="000000"/>
              </a:solidFill>
              <a:effectLst/>
            </a:endParaRPr>
          </a:p>
        </p:txBody>
      </p:sp>
      <p:pic>
        <p:nvPicPr>
          <p:cNvPr id="8198" name="Picture 6" descr="La nouvelle certification des compétences numériques des élèves">
            <a:extLst>
              <a:ext uri="{FF2B5EF4-FFF2-40B4-BE49-F238E27FC236}">
                <a16:creationId xmlns:a16="http://schemas.microsoft.com/office/drawing/2014/main" id="{DADCAB5D-9274-4EB9-A797-94528EE234C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48492">
            <a:off x="7620502" y="2394199"/>
            <a:ext cx="1435131" cy="20274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Les meilleurs logiciels de gestion logistique et transport - SupplyChainInfo">
            <a:extLst>
              <a:ext uri="{FF2B5EF4-FFF2-40B4-BE49-F238E27FC236}">
                <a16:creationId xmlns:a16="http://schemas.microsoft.com/office/drawing/2014/main" id="{9B4D5219-5B2D-498A-AEEB-224A6245F2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75" y="1550848"/>
            <a:ext cx="2305751" cy="120371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623352CF-8A75-46D0-B438-4C8BE9EC7FD8}"/>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pic>
        <p:nvPicPr>
          <p:cNvPr id="9" name="Image 8">
            <a:extLst>
              <a:ext uri="{FF2B5EF4-FFF2-40B4-BE49-F238E27FC236}">
                <a16:creationId xmlns:a16="http://schemas.microsoft.com/office/drawing/2014/main" id="{3BC91FD9-44C3-414E-92D5-42671937AD53}"/>
              </a:ext>
            </a:extLst>
          </p:cNvPr>
          <p:cNvPicPr>
            <a:picLocks noChangeAspect="1"/>
          </p:cNvPicPr>
          <p:nvPr/>
        </p:nvPicPr>
        <p:blipFill>
          <a:blip r:embed="rId5"/>
          <a:stretch>
            <a:fillRect/>
          </a:stretch>
        </p:blipFill>
        <p:spPr>
          <a:xfrm>
            <a:off x="1283823" y="608129"/>
            <a:ext cx="383032" cy="600274"/>
          </a:xfrm>
          <a:prstGeom prst="rect">
            <a:avLst/>
          </a:prstGeom>
        </p:spPr>
      </p:pic>
      <p:pic>
        <p:nvPicPr>
          <p:cNvPr id="10" name="Image 9">
            <a:extLst>
              <a:ext uri="{FF2B5EF4-FFF2-40B4-BE49-F238E27FC236}">
                <a16:creationId xmlns:a16="http://schemas.microsoft.com/office/drawing/2014/main" id="{6612E899-937F-4AB0-82A0-2F89B6DE5635}"/>
              </a:ext>
            </a:extLst>
          </p:cNvPr>
          <p:cNvPicPr>
            <a:picLocks noChangeAspect="1"/>
          </p:cNvPicPr>
          <p:nvPr/>
        </p:nvPicPr>
        <p:blipFill>
          <a:blip r:embed="rId6"/>
          <a:stretch>
            <a:fillRect/>
          </a:stretch>
        </p:blipFill>
        <p:spPr>
          <a:xfrm>
            <a:off x="8197225" y="592534"/>
            <a:ext cx="445078" cy="557831"/>
          </a:xfrm>
          <a:prstGeom prst="rect">
            <a:avLst/>
          </a:prstGeom>
        </p:spPr>
      </p:pic>
      <p:sp>
        <p:nvSpPr>
          <p:cNvPr id="11" name="ZoneTexte 10">
            <a:extLst>
              <a:ext uri="{FF2B5EF4-FFF2-40B4-BE49-F238E27FC236}">
                <a16:creationId xmlns:a16="http://schemas.microsoft.com/office/drawing/2014/main" id="{92A8FCDC-0ABD-414E-8A69-E71C58750A92}"/>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C1.3</a:t>
            </a:r>
          </a:p>
        </p:txBody>
      </p:sp>
      <p:sp>
        <p:nvSpPr>
          <p:cNvPr id="12" name="Rectangle : carré corné 11">
            <a:extLst>
              <a:ext uri="{FF2B5EF4-FFF2-40B4-BE49-F238E27FC236}">
                <a16:creationId xmlns:a16="http://schemas.microsoft.com/office/drawing/2014/main" id="{4E30CBE2-CA88-491D-95E1-12589F22A79E}"/>
              </a:ext>
            </a:extLst>
          </p:cNvPr>
          <p:cNvSpPr/>
          <p:nvPr/>
        </p:nvSpPr>
        <p:spPr>
          <a:xfrm rot="20881665">
            <a:off x="483443" y="2785398"/>
            <a:ext cx="2195776" cy="129614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Savoir C1.S27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logiciels bureautiques, les progiciels</a:t>
            </a:r>
          </a:p>
        </p:txBody>
      </p:sp>
      <p:pic>
        <p:nvPicPr>
          <p:cNvPr id="8194" name="Picture 2" descr="Cadre de référence des compétences numériques (CRCN) — ÉcoGest">
            <a:extLst>
              <a:ext uri="{FF2B5EF4-FFF2-40B4-BE49-F238E27FC236}">
                <a16:creationId xmlns:a16="http://schemas.microsoft.com/office/drawing/2014/main" id="{E1ED790C-F568-4E19-9A6F-D9D7194EDC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7220" y="3262889"/>
            <a:ext cx="2548170" cy="1484905"/>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6E89C97E-016F-4826-9B9B-882E307D071F}"/>
              </a:ext>
            </a:extLst>
          </p:cNvPr>
          <p:cNvSpPr txBox="1"/>
          <p:nvPr/>
        </p:nvSpPr>
        <p:spPr>
          <a:xfrm>
            <a:off x="4064505" y="1841496"/>
            <a:ext cx="4392489" cy="1354217"/>
          </a:xfrm>
          <a:prstGeom prst="rect">
            <a:avLst/>
          </a:prstGeom>
          <a:noFill/>
        </p:spPr>
        <p:txBody>
          <a:bodyPr wrap="square" rtlCol="0">
            <a:spAutoFit/>
          </a:bodyPr>
          <a:lstStyle/>
          <a:p>
            <a:r>
              <a:rPr lang="fr-FR" sz="1600" b="1" u="sng"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Limites</a:t>
            </a:r>
            <a:r>
              <a:rPr lang="fr-FR" sz="1600" dirty="0">
                <a:latin typeface="Calibri" panose="020F0502020204030204" pitchFamily="34" charset="0"/>
                <a:cs typeface="Calibri" panose="020F0502020204030204" pitchFamily="34" charset="0"/>
              </a:rPr>
              <a:t> :</a:t>
            </a:r>
          </a:p>
          <a:p>
            <a:endParaRPr lang="fr-FR" sz="800" dirty="0">
              <a:latin typeface="Calibri" panose="020F0502020204030204" pitchFamily="34" charset="0"/>
              <a:cs typeface="Calibri" panose="020F0502020204030204" pitchFamily="34" charset="0"/>
            </a:endParaRP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 texteur</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 tableur</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Les logiciel professionnel de cartographie,</a:t>
            </a:r>
          </a:p>
          <a:p>
            <a:r>
              <a:rPr lang="fr-FR" sz="1400" b="1" dirty="0">
                <a:solidFill>
                  <a:schemeClr val="accent1">
                    <a:lumMod val="90000"/>
                    <a:lumOff val="10000"/>
                  </a:schemeClr>
                </a:solidFill>
                <a:latin typeface="Calibri" panose="020F0502020204030204" pitchFamily="34" charset="0"/>
                <a:cs typeface="Calibri" panose="020F0502020204030204" pitchFamily="34" charset="0"/>
              </a:rPr>
              <a:t>         d’itinéraires, d’exploitation (TMS)</a:t>
            </a:r>
          </a:p>
        </p:txBody>
      </p:sp>
      <p:pic>
        <p:nvPicPr>
          <p:cNvPr id="15" name="Image 14">
            <a:extLst>
              <a:ext uri="{FF2B5EF4-FFF2-40B4-BE49-F238E27FC236}">
                <a16:creationId xmlns:a16="http://schemas.microsoft.com/office/drawing/2014/main" id="{BD623AEC-B7F6-4C67-AA8F-E00B4E5241DA}"/>
              </a:ext>
            </a:extLst>
          </p:cNvPr>
          <p:cNvPicPr>
            <a:picLocks noChangeAspect="1"/>
          </p:cNvPicPr>
          <p:nvPr/>
        </p:nvPicPr>
        <p:blipFill>
          <a:blip r:embed="rId8"/>
          <a:stretch>
            <a:fillRect/>
          </a:stretch>
        </p:blipFill>
        <p:spPr>
          <a:xfrm>
            <a:off x="4133455" y="2324787"/>
            <a:ext cx="285748" cy="180974"/>
          </a:xfrm>
          <a:prstGeom prst="rect">
            <a:avLst/>
          </a:prstGeom>
        </p:spPr>
      </p:pic>
      <p:pic>
        <p:nvPicPr>
          <p:cNvPr id="16" name="Image 15">
            <a:extLst>
              <a:ext uri="{FF2B5EF4-FFF2-40B4-BE49-F238E27FC236}">
                <a16:creationId xmlns:a16="http://schemas.microsoft.com/office/drawing/2014/main" id="{208267A7-F641-472B-96BF-E3D29099201A}"/>
              </a:ext>
            </a:extLst>
          </p:cNvPr>
          <p:cNvPicPr>
            <a:picLocks noChangeAspect="1"/>
          </p:cNvPicPr>
          <p:nvPr/>
        </p:nvPicPr>
        <p:blipFill>
          <a:blip r:embed="rId8"/>
          <a:stretch>
            <a:fillRect/>
          </a:stretch>
        </p:blipFill>
        <p:spPr>
          <a:xfrm>
            <a:off x="4133455" y="2523594"/>
            <a:ext cx="285748" cy="180974"/>
          </a:xfrm>
          <a:prstGeom prst="rect">
            <a:avLst/>
          </a:prstGeom>
        </p:spPr>
      </p:pic>
      <p:pic>
        <p:nvPicPr>
          <p:cNvPr id="17" name="Image 16">
            <a:extLst>
              <a:ext uri="{FF2B5EF4-FFF2-40B4-BE49-F238E27FC236}">
                <a16:creationId xmlns:a16="http://schemas.microsoft.com/office/drawing/2014/main" id="{490826BF-7381-469F-AFF7-275CA29265F9}"/>
              </a:ext>
            </a:extLst>
          </p:cNvPr>
          <p:cNvPicPr>
            <a:picLocks noChangeAspect="1"/>
          </p:cNvPicPr>
          <p:nvPr/>
        </p:nvPicPr>
        <p:blipFill>
          <a:blip r:embed="rId8"/>
          <a:stretch>
            <a:fillRect/>
          </a:stretch>
        </p:blipFill>
        <p:spPr>
          <a:xfrm>
            <a:off x="4133455" y="2722401"/>
            <a:ext cx="285748" cy="180974"/>
          </a:xfrm>
          <a:prstGeom prst="rect">
            <a:avLst/>
          </a:prstGeom>
        </p:spPr>
      </p:pic>
      <p:pic>
        <p:nvPicPr>
          <p:cNvPr id="6146" name="Picture 2" descr="Logiciel TMS gestion d'exploitation transporteur de lot, demi-lot,  affrètement, messagerie...">
            <a:extLst>
              <a:ext uri="{FF2B5EF4-FFF2-40B4-BE49-F238E27FC236}">
                <a16:creationId xmlns:a16="http://schemas.microsoft.com/office/drawing/2014/main" id="{1972D8AC-29CD-4A6E-BDCF-ABFA9922278F}"/>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4697" y="1180060"/>
            <a:ext cx="2122528" cy="135421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avec coins rognés en diagonale 10">
            <a:extLst>
              <a:ext uri="{FF2B5EF4-FFF2-40B4-BE49-F238E27FC236}">
                <a16:creationId xmlns:a16="http://schemas.microsoft.com/office/drawing/2014/main" id="{6BEBFE8F-DEC5-4BC8-A404-03955FB7DB61}"/>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C1.3</a:t>
            </a:r>
          </a:p>
        </p:txBody>
      </p:sp>
      <p:grpSp>
        <p:nvGrpSpPr>
          <p:cNvPr id="21" name="Group 49">
            <a:extLst>
              <a:ext uri="{FF2B5EF4-FFF2-40B4-BE49-F238E27FC236}">
                <a16:creationId xmlns:a16="http://schemas.microsoft.com/office/drawing/2014/main" id="{740E5C34-B9BE-4841-B473-EC1E3ED9AB4B}"/>
              </a:ext>
            </a:extLst>
          </p:cNvPr>
          <p:cNvGrpSpPr>
            <a:grpSpLocks/>
          </p:cNvGrpSpPr>
          <p:nvPr/>
        </p:nvGrpSpPr>
        <p:grpSpPr bwMode="auto">
          <a:xfrm>
            <a:off x="2547686" y="4105955"/>
            <a:ext cx="994074" cy="640905"/>
            <a:chOff x="462" y="3119"/>
            <a:chExt cx="1553" cy="1104"/>
          </a:xfrm>
        </p:grpSpPr>
        <p:grpSp>
          <p:nvGrpSpPr>
            <p:cNvPr id="22" name="Group 9">
              <a:extLst>
                <a:ext uri="{FF2B5EF4-FFF2-40B4-BE49-F238E27FC236}">
                  <a16:creationId xmlns:a16="http://schemas.microsoft.com/office/drawing/2014/main" id="{F4492823-9370-4BDB-8C5F-7B1CF019539E}"/>
                </a:ext>
              </a:extLst>
            </p:cNvPr>
            <p:cNvGrpSpPr>
              <a:grpSpLocks/>
            </p:cNvGrpSpPr>
            <p:nvPr/>
          </p:nvGrpSpPr>
          <p:grpSpPr bwMode="auto">
            <a:xfrm>
              <a:off x="462" y="3867"/>
              <a:ext cx="1553" cy="356"/>
              <a:chOff x="462" y="3867"/>
              <a:chExt cx="1553" cy="356"/>
            </a:xfrm>
          </p:grpSpPr>
          <p:sp>
            <p:nvSpPr>
              <p:cNvPr id="62" name="Freeform 6">
                <a:extLst>
                  <a:ext uri="{FF2B5EF4-FFF2-40B4-BE49-F238E27FC236}">
                    <a16:creationId xmlns:a16="http://schemas.microsoft.com/office/drawing/2014/main" id="{B48A17DC-E3C0-445D-BA28-C166E2A564FA}"/>
                  </a:ext>
                </a:extLst>
              </p:cNvPr>
              <p:cNvSpPr>
                <a:spLocks/>
              </p:cNvSpPr>
              <p:nvPr/>
            </p:nvSpPr>
            <p:spPr bwMode="auto">
              <a:xfrm>
                <a:off x="462" y="3867"/>
                <a:ext cx="1553" cy="256"/>
              </a:xfrm>
              <a:custGeom>
                <a:avLst/>
                <a:gdLst>
                  <a:gd name="T0" fmla="*/ 0 w 1553"/>
                  <a:gd name="T1" fmla="*/ 85 h 256"/>
                  <a:gd name="T2" fmla="*/ 812 w 1553"/>
                  <a:gd name="T3" fmla="*/ 0 h 256"/>
                  <a:gd name="T4" fmla="*/ 1552 w 1553"/>
                  <a:gd name="T5" fmla="*/ 128 h 256"/>
                  <a:gd name="T6" fmla="*/ 669 w 1553"/>
                  <a:gd name="T7" fmla="*/ 255 h 256"/>
                  <a:gd name="T8" fmla="*/ 0 w 1553"/>
                  <a:gd name="T9" fmla="*/ 85 h 256"/>
                  <a:gd name="T10" fmla="*/ 0 60000 65536"/>
                  <a:gd name="T11" fmla="*/ 0 60000 65536"/>
                  <a:gd name="T12" fmla="*/ 0 60000 65536"/>
                  <a:gd name="T13" fmla="*/ 0 60000 65536"/>
                  <a:gd name="T14" fmla="*/ 0 60000 65536"/>
                  <a:gd name="T15" fmla="*/ 0 w 1553"/>
                  <a:gd name="T16" fmla="*/ 0 h 256"/>
                  <a:gd name="T17" fmla="*/ 1553 w 1553"/>
                  <a:gd name="T18" fmla="*/ 256 h 256"/>
                </a:gdLst>
                <a:ahLst/>
                <a:cxnLst>
                  <a:cxn ang="T10">
                    <a:pos x="T0" y="T1"/>
                  </a:cxn>
                  <a:cxn ang="T11">
                    <a:pos x="T2" y="T3"/>
                  </a:cxn>
                  <a:cxn ang="T12">
                    <a:pos x="T4" y="T5"/>
                  </a:cxn>
                  <a:cxn ang="T13">
                    <a:pos x="T6" y="T7"/>
                  </a:cxn>
                  <a:cxn ang="T14">
                    <a:pos x="T8" y="T9"/>
                  </a:cxn>
                </a:cxnLst>
                <a:rect l="T15" t="T16" r="T17" b="T18"/>
                <a:pathLst>
                  <a:path w="1553" h="256">
                    <a:moveTo>
                      <a:pt x="0" y="85"/>
                    </a:moveTo>
                    <a:lnTo>
                      <a:pt x="812" y="0"/>
                    </a:lnTo>
                    <a:lnTo>
                      <a:pt x="1552" y="128"/>
                    </a:lnTo>
                    <a:lnTo>
                      <a:pt x="669" y="255"/>
                    </a:lnTo>
                    <a:lnTo>
                      <a:pt x="0" y="85"/>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63" name="Freeform 7">
                <a:extLst>
                  <a:ext uri="{FF2B5EF4-FFF2-40B4-BE49-F238E27FC236}">
                    <a16:creationId xmlns:a16="http://schemas.microsoft.com/office/drawing/2014/main" id="{2C60D679-8951-4E85-965B-2764C9DEA6BA}"/>
                  </a:ext>
                </a:extLst>
              </p:cNvPr>
              <p:cNvSpPr>
                <a:spLocks/>
              </p:cNvSpPr>
              <p:nvPr/>
            </p:nvSpPr>
            <p:spPr bwMode="auto">
              <a:xfrm>
                <a:off x="462" y="3952"/>
                <a:ext cx="670" cy="271"/>
              </a:xfrm>
              <a:custGeom>
                <a:avLst/>
                <a:gdLst>
                  <a:gd name="T0" fmla="*/ 0 w 670"/>
                  <a:gd name="T1" fmla="*/ 0 h 271"/>
                  <a:gd name="T2" fmla="*/ 669 w 670"/>
                  <a:gd name="T3" fmla="*/ 170 h 271"/>
                  <a:gd name="T4" fmla="*/ 669 w 670"/>
                  <a:gd name="T5" fmla="*/ 270 h 271"/>
                  <a:gd name="T6" fmla="*/ 0 w 670"/>
                  <a:gd name="T7" fmla="*/ 71 h 271"/>
                  <a:gd name="T8" fmla="*/ 0 w 670"/>
                  <a:gd name="T9" fmla="*/ 0 h 271"/>
                  <a:gd name="T10" fmla="*/ 0 60000 65536"/>
                  <a:gd name="T11" fmla="*/ 0 60000 65536"/>
                  <a:gd name="T12" fmla="*/ 0 60000 65536"/>
                  <a:gd name="T13" fmla="*/ 0 60000 65536"/>
                  <a:gd name="T14" fmla="*/ 0 60000 65536"/>
                  <a:gd name="T15" fmla="*/ 0 w 670"/>
                  <a:gd name="T16" fmla="*/ 0 h 271"/>
                  <a:gd name="T17" fmla="*/ 670 w 670"/>
                  <a:gd name="T18" fmla="*/ 271 h 271"/>
                </a:gdLst>
                <a:ahLst/>
                <a:cxnLst>
                  <a:cxn ang="T10">
                    <a:pos x="T0" y="T1"/>
                  </a:cxn>
                  <a:cxn ang="T11">
                    <a:pos x="T2" y="T3"/>
                  </a:cxn>
                  <a:cxn ang="T12">
                    <a:pos x="T4" y="T5"/>
                  </a:cxn>
                  <a:cxn ang="T13">
                    <a:pos x="T6" y="T7"/>
                  </a:cxn>
                  <a:cxn ang="T14">
                    <a:pos x="T8" y="T9"/>
                  </a:cxn>
                </a:cxnLst>
                <a:rect l="T15" t="T16" r="T17" b="T18"/>
                <a:pathLst>
                  <a:path w="670" h="271">
                    <a:moveTo>
                      <a:pt x="0" y="0"/>
                    </a:moveTo>
                    <a:lnTo>
                      <a:pt x="669" y="170"/>
                    </a:lnTo>
                    <a:lnTo>
                      <a:pt x="669" y="270"/>
                    </a:lnTo>
                    <a:lnTo>
                      <a:pt x="0" y="71"/>
                    </a:lnTo>
                    <a:lnTo>
                      <a:pt x="0" y="0"/>
                    </a:lnTo>
                  </a:path>
                </a:pathLst>
              </a:custGeom>
              <a:solidFill>
                <a:srgbClr val="808080"/>
              </a:solidFill>
              <a:ln w="12699" cap="rnd" cmpd="sng">
                <a:solidFill>
                  <a:srgbClr val="000000"/>
                </a:solidFill>
                <a:prstDash val="solid"/>
                <a:round/>
                <a:headEnd/>
                <a:tailEnd/>
              </a:ln>
            </p:spPr>
            <p:txBody>
              <a:bodyPr/>
              <a:lstStyle/>
              <a:p>
                <a:endParaRPr lang="en-US"/>
              </a:p>
            </p:txBody>
          </p:sp>
          <p:sp>
            <p:nvSpPr>
              <p:cNvPr id="64" name="Freeform 8">
                <a:extLst>
                  <a:ext uri="{FF2B5EF4-FFF2-40B4-BE49-F238E27FC236}">
                    <a16:creationId xmlns:a16="http://schemas.microsoft.com/office/drawing/2014/main" id="{47F96188-CAC4-4A64-B775-33AF048E1167}"/>
                  </a:ext>
                </a:extLst>
              </p:cNvPr>
              <p:cNvSpPr>
                <a:spLocks/>
              </p:cNvSpPr>
              <p:nvPr/>
            </p:nvSpPr>
            <p:spPr bwMode="auto">
              <a:xfrm>
                <a:off x="1131" y="3995"/>
                <a:ext cx="884" cy="228"/>
              </a:xfrm>
              <a:custGeom>
                <a:avLst/>
                <a:gdLst>
                  <a:gd name="T0" fmla="*/ 0 w 884"/>
                  <a:gd name="T1" fmla="*/ 227 h 228"/>
                  <a:gd name="T2" fmla="*/ 0 w 884"/>
                  <a:gd name="T3" fmla="*/ 127 h 228"/>
                  <a:gd name="T4" fmla="*/ 883 w 884"/>
                  <a:gd name="T5" fmla="*/ 0 h 228"/>
                  <a:gd name="T6" fmla="*/ 883 w 884"/>
                  <a:gd name="T7" fmla="*/ 71 h 228"/>
                  <a:gd name="T8" fmla="*/ 0 w 884"/>
                  <a:gd name="T9" fmla="*/ 227 h 228"/>
                  <a:gd name="T10" fmla="*/ 0 60000 65536"/>
                  <a:gd name="T11" fmla="*/ 0 60000 65536"/>
                  <a:gd name="T12" fmla="*/ 0 60000 65536"/>
                  <a:gd name="T13" fmla="*/ 0 60000 65536"/>
                  <a:gd name="T14" fmla="*/ 0 60000 65536"/>
                  <a:gd name="T15" fmla="*/ 0 w 884"/>
                  <a:gd name="T16" fmla="*/ 0 h 228"/>
                  <a:gd name="T17" fmla="*/ 884 w 884"/>
                  <a:gd name="T18" fmla="*/ 228 h 228"/>
                </a:gdLst>
                <a:ahLst/>
                <a:cxnLst>
                  <a:cxn ang="T10">
                    <a:pos x="T0" y="T1"/>
                  </a:cxn>
                  <a:cxn ang="T11">
                    <a:pos x="T2" y="T3"/>
                  </a:cxn>
                  <a:cxn ang="T12">
                    <a:pos x="T4" y="T5"/>
                  </a:cxn>
                  <a:cxn ang="T13">
                    <a:pos x="T6" y="T7"/>
                  </a:cxn>
                  <a:cxn ang="T14">
                    <a:pos x="T8" y="T9"/>
                  </a:cxn>
                </a:cxnLst>
                <a:rect l="T15" t="T16" r="T17" b="T18"/>
                <a:pathLst>
                  <a:path w="884" h="228">
                    <a:moveTo>
                      <a:pt x="0" y="227"/>
                    </a:moveTo>
                    <a:lnTo>
                      <a:pt x="0" y="127"/>
                    </a:lnTo>
                    <a:lnTo>
                      <a:pt x="883" y="0"/>
                    </a:lnTo>
                    <a:lnTo>
                      <a:pt x="883" y="71"/>
                    </a:lnTo>
                    <a:lnTo>
                      <a:pt x="0" y="227"/>
                    </a:lnTo>
                  </a:path>
                </a:pathLst>
              </a:custGeom>
              <a:solidFill>
                <a:srgbClr val="A0A0A0"/>
              </a:solidFill>
              <a:ln w="12699" cap="rnd" cmpd="sng">
                <a:solidFill>
                  <a:srgbClr val="000000"/>
                </a:solidFill>
                <a:prstDash val="solid"/>
                <a:round/>
                <a:headEnd/>
                <a:tailEnd/>
              </a:ln>
            </p:spPr>
            <p:txBody>
              <a:bodyPr/>
              <a:lstStyle/>
              <a:p>
                <a:endParaRPr lang="en-US"/>
              </a:p>
            </p:txBody>
          </p:sp>
        </p:grpSp>
        <p:sp>
          <p:nvSpPr>
            <p:cNvPr id="23" name="Oval 10">
              <a:extLst>
                <a:ext uri="{FF2B5EF4-FFF2-40B4-BE49-F238E27FC236}">
                  <a16:creationId xmlns:a16="http://schemas.microsoft.com/office/drawing/2014/main" id="{A8AEC125-4AA5-4543-B807-15FECE1843E2}"/>
                </a:ext>
              </a:extLst>
            </p:cNvPr>
            <p:cNvSpPr>
              <a:spLocks noChangeArrowheads="1"/>
            </p:cNvSpPr>
            <p:nvPr/>
          </p:nvSpPr>
          <p:spPr bwMode="auto">
            <a:xfrm>
              <a:off x="1107" y="3119"/>
              <a:ext cx="533" cy="517"/>
            </a:xfrm>
            <a:prstGeom prst="ellipse">
              <a:avLst/>
            </a:prstGeom>
            <a:solidFill>
              <a:srgbClr val="FFFFFF"/>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nvGrpSpPr>
            <p:cNvPr id="24" name="Group 19">
              <a:extLst>
                <a:ext uri="{FF2B5EF4-FFF2-40B4-BE49-F238E27FC236}">
                  <a16:creationId xmlns:a16="http://schemas.microsoft.com/office/drawing/2014/main" id="{E8190A20-CACE-4B25-B549-3D12D22F8413}"/>
                </a:ext>
              </a:extLst>
            </p:cNvPr>
            <p:cNvGrpSpPr>
              <a:grpSpLocks/>
            </p:cNvGrpSpPr>
            <p:nvPr/>
          </p:nvGrpSpPr>
          <p:grpSpPr bwMode="auto">
            <a:xfrm>
              <a:off x="818" y="3427"/>
              <a:ext cx="385" cy="540"/>
              <a:chOff x="818" y="3427"/>
              <a:chExt cx="385" cy="540"/>
            </a:xfrm>
          </p:grpSpPr>
          <p:sp>
            <p:nvSpPr>
              <p:cNvPr id="54" name="Freeform 11">
                <a:extLst>
                  <a:ext uri="{FF2B5EF4-FFF2-40B4-BE49-F238E27FC236}">
                    <a16:creationId xmlns:a16="http://schemas.microsoft.com/office/drawing/2014/main" id="{A80B8B74-7F67-469F-8602-1FA941219513}"/>
                  </a:ext>
                </a:extLst>
              </p:cNvPr>
              <p:cNvSpPr>
                <a:spLocks/>
              </p:cNvSpPr>
              <p:nvPr/>
            </p:nvSpPr>
            <p:spPr bwMode="auto">
              <a:xfrm>
                <a:off x="875" y="3427"/>
                <a:ext cx="328" cy="540"/>
              </a:xfrm>
              <a:custGeom>
                <a:avLst/>
                <a:gdLst>
                  <a:gd name="T0" fmla="*/ 71 w 328"/>
                  <a:gd name="T1" fmla="*/ 114 h 540"/>
                  <a:gd name="T2" fmla="*/ 100 w 328"/>
                  <a:gd name="T3" fmla="*/ 185 h 540"/>
                  <a:gd name="T4" fmla="*/ 0 w 328"/>
                  <a:gd name="T5" fmla="*/ 539 h 540"/>
                  <a:gd name="T6" fmla="*/ 327 w 328"/>
                  <a:gd name="T7" fmla="*/ 497 h 540"/>
                  <a:gd name="T8" fmla="*/ 171 w 328"/>
                  <a:gd name="T9" fmla="*/ 156 h 540"/>
                  <a:gd name="T10" fmla="*/ 270 w 328"/>
                  <a:gd name="T11" fmla="*/ 71 h 540"/>
                  <a:gd name="T12" fmla="*/ 228 w 328"/>
                  <a:gd name="T13" fmla="*/ 0 h 540"/>
                  <a:gd name="T14" fmla="*/ 71 w 328"/>
                  <a:gd name="T15" fmla="*/ 114 h 540"/>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0"/>
                  <a:gd name="T26" fmla="*/ 328 w 328"/>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0">
                    <a:moveTo>
                      <a:pt x="71" y="114"/>
                    </a:moveTo>
                    <a:lnTo>
                      <a:pt x="100" y="185"/>
                    </a:lnTo>
                    <a:lnTo>
                      <a:pt x="0" y="539"/>
                    </a:lnTo>
                    <a:lnTo>
                      <a:pt x="327" y="497"/>
                    </a:lnTo>
                    <a:lnTo>
                      <a:pt x="171" y="156"/>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sp>
            <p:nvSpPr>
              <p:cNvPr id="55" name="Oval 12">
                <a:extLst>
                  <a:ext uri="{FF2B5EF4-FFF2-40B4-BE49-F238E27FC236}">
                    <a16:creationId xmlns:a16="http://schemas.microsoft.com/office/drawing/2014/main" id="{02AFA28E-EC05-437B-956F-9BF80D432681}"/>
                  </a:ext>
                </a:extLst>
              </p:cNvPr>
              <p:cNvSpPr>
                <a:spLocks noChangeArrowheads="1"/>
              </p:cNvSpPr>
              <p:nvPr/>
            </p:nvSpPr>
            <p:spPr bwMode="auto">
              <a:xfrm>
                <a:off x="989" y="3527"/>
                <a:ext cx="43" cy="56"/>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6" name="Oval 13">
                <a:extLst>
                  <a:ext uri="{FF2B5EF4-FFF2-40B4-BE49-F238E27FC236}">
                    <a16:creationId xmlns:a16="http://schemas.microsoft.com/office/drawing/2014/main" id="{A61AD362-BA36-494A-919E-7F5395141A99}"/>
                  </a:ext>
                </a:extLst>
              </p:cNvPr>
              <p:cNvSpPr>
                <a:spLocks noChangeArrowheads="1"/>
              </p:cNvSpPr>
              <p:nvPr/>
            </p:nvSpPr>
            <p:spPr bwMode="auto">
              <a:xfrm>
                <a:off x="1060" y="3470"/>
                <a:ext cx="43" cy="57"/>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7" name="Freeform 14">
                <a:extLst>
                  <a:ext uri="{FF2B5EF4-FFF2-40B4-BE49-F238E27FC236}">
                    <a16:creationId xmlns:a16="http://schemas.microsoft.com/office/drawing/2014/main" id="{716272C1-0B86-4F82-86CF-C99BC3E81573}"/>
                  </a:ext>
                </a:extLst>
              </p:cNvPr>
              <p:cNvSpPr>
                <a:spLocks/>
              </p:cNvSpPr>
              <p:nvPr/>
            </p:nvSpPr>
            <p:spPr bwMode="auto">
              <a:xfrm>
                <a:off x="889" y="3427"/>
                <a:ext cx="215" cy="115"/>
              </a:xfrm>
              <a:custGeom>
                <a:avLst/>
                <a:gdLst>
                  <a:gd name="T0" fmla="*/ 57 w 215"/>
                  <a:gd name="T1" fmla="*/ 114 h 115"/>
                  <a:gd name="T2" fmla="*/ 214 w 215"/>
                  <a:gd name="T3" fmla="*/ 0 h 115"/>
                  <a:gd name="T4" fmla="*/ 157 w 215"/>
                  <a:gd name="T5" fmla="*/ 0 h 115"/>
                  <a:gd name="T6" fmla="*/ 0 w 215"/>
                  <a:gd name="T7" fmla="*/ 114 h 115"/>
                  <a:gd name="T8" fmla="*/ 57 w 215"/>
                  <a:gd name="T9" fmla="*/ 114 h 115"/>
                  <a:gd name="T10" fmla="*/ 0 60000 65536"/>
                  <a:gd name="T11" fmla="*/ 0 60000 65536"/>
                  <a:gd name="T12" fmla="*/ 0 60000 65536"/>
                  <a:gd name="T13" fmla="*/ 0 60000 65536"/>
                  <a:gd name="T14" fmla="*/ 0 60000 65536"/>
                  <a:gd name="T15" fmla="*/ 0 w 215"/>
                  <a:gd name="T16" fmla="*/ 0 h 115"/>
                  <a:gd name="T17" fmla="*/ 215 w 215"/>
                  <a:gd name="T18" fmla="*/ 115 h 115"/>
                </a:gdLst>
                <a:ahLst/>
                <a:cxnLst>
                  <a:cxn ang="T10">
                    <a:pos x="T0" y="T1"/>
                  </a:cxn>
                  <a:cxn ang="T11">
                    <a:pos x="T2" y="T3"/>
                  </a:cxn>
                  <a:cxn ang="T12">
                    <a:pos x="T4" y="T5"/>
                  </a:cxn>
                  <a:cxn ang="T13">
                    <a:pos x="T6" y="T7"/>
                  </a:cxn>
                  <a:cxn ang="T14">
                    <a:pos x="T8" y="T9"/>
                  </a:cxn>
                </a:cxnLst>
                <a:rect l="T15" t="T16" r="T17" b="T18"/>
                <a:pathLst>
                  <a:path w="215" h="115">
                    <a:moveTo>
                      <a:pt x="57" y="114"/>
                    </a:moveTo>
                    <a:lnTo>
                      <a:pt x="214" y="0"/>
                    </a:lnTo>
                    <a:lnTo>
                      <a:pt x="157" y="0"/>
                    </a:lnTo>
                    <a:lnTo>
                      <a:pt x="0" y="114"/>
                    </a:lnTo>
                    <a:lnTo>
                      <a:pt x="57" y="114"/>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58" name="Freeform 15">
                <a:extLst>
                  <a:ext uri="{FF2B5EF4-FFF2-40B4-BE49-F238E27FC236}">
                    <a16:creationId xmlns:a16="http://schemas.microsoft.com/office/drawing/2014/main" id="{3C64A5AA-E876-4A1F-9B95-0AE13423FE9F}"/>
                  </a:ext>
                </a:extLst>
              </p:cNvPr>
              <p:cNvSpPr>
                <a:spLocks/>
              </p:cNvSpPr>
              <p:nvPr/>
            </p:nvSpPr>
            <p:spPr bwMode="auto">
              <a:xfrm>
                <a:off x="889" y="3541"/>
                <a:ext cx="87" cy="72"/>
              </a:xfrm>
              <a:custGeom>
                <a:avLst/>
                <a:gdLst>
                  <a:gd name="T0" fmla="*/ 0 w 87"/>
                  <a:gd name="T1" fmla="*/ 0 h 72"/>
                  <a:gd name="T2" fmla="*/ 57 w 87"/>
                  <a:gd name="T3" fmla="*/ 0 h 72"/>
                  <a:gd name="T4" fmla="*/ 86 w 87"/>
                  <a:gd name="T5" fmla="*/ 71 h 72"/>
                  <a:gd name="T6" fmla="*/ 43 w 87"/>
                  <a:gd name="T7" fmla="*/ 56 h 72"/>
                  <a:gd name="T8" fmla="*/ 0 w 87"/>
                  <a:gd name="T9" fmla="*/ 0 h 72"/>
                  <a:gd name="T10" fmla="*/ 0 60000 65536"/>
                  <a:gd name="T11" fmla="*/ 0 60000 65536"/>
                  <a:gd name="T12" fmla="*/ 0 60000 65536"/>
                  <a:gd name="T13" fmla="*/ 0 60000 65536"/>
                  <a:gd name="T14" fmla="*/ 0 60000 65536"/>
                  <a:gd name="T15" fmla="*/ 0 w 87"/>
                  <a:gd name="T16" fmla="*/ 0 h 72"/>
                  <a:gd name="T17" fmla="*/ 87 w 87"/>
                  <a:gd name="T18" fmla="*/ 72 h 72"/>
                </a:gdLst>
                <a:ahLst/>
                <a:cxnLst>
                  <a:cxn ang="T10">
                    <a:pos x="T0" y="T1"/>
                  </a:cxn>
                  <a:cxn ang="T11">
                    <a:pos x="T2" y="T3"/>
                  </a:cxn>
                  <a:cxn ang="T12">
                    <a:pos x="T4" y="T5"/>
                  </a:cxn>
                  <a:cxn ang="T13">
                    <a:pos x="T6" y="T7"/>
                  </a:cxn>
                  <a:cxn ang="T14">
                    <a:pos x="T8" y="T9"/>
                  </a:cxn>
                </a:cxnLst>
                <a:rect l="T15" t="T16" r="T17" b="T18"/>
                <a:pathLst>
                  <a:path w="87" h="72">
                    <a:moveTo>
                      <a:pt x="0" y="0"/>
                    </a:moveTo>
                    <a:lnTo>
                      <a:pt x="57" y="0"/>
                    </a:lnTo>
                    <a:lnTo>
                      <a:pt x="86" y="71"/>
                    </a:lnTo>
                    <a:lnTo>
                      <a:pt x="43" y="56"/>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59" name="Freeform 16">
                <a:extLst>
                  <a:ext uri="{FF2B5EF4-FFF2-40B4-BE49-F238E27FC236}">
                    <a16:creationId xmlns:a16="http://schemas.microsoft.com/office/drawing/2014/main" id="{6BBD87C1-64EA-474C-B9E4-A2313463A441}"/>
                  </a:ext>
                </a:extLst>
              </p:cNvPr>
              <p:cNvSpPr>
                <a:spLocks/>
              </p:cNvSpPr>
              <p:nvPr/>
            </p:nvSpPr>
            <p:spPr bwMode="auto">
              <a:xfrm>
                <a:off x="818" y="3597"/>
                <a:ext cx="158" cy="370"/>
              </a:xfrm>
              <a:custGeom>
                <a:avLst/>
                <a:gdLst>
                  <a:gd name="T0" fmla="*/ 114 w 158"/>
                  <a:gd name="T1" fmla="*/ 0 h 370"/>
                  <a:gd name="T2" fmla="*/ 157 w 158"/>
                  <a:gd name="T3" fmla="*/ 15 h 370"/>
                  <a:gd name="T4" fmla="*/ 57 w 158"/>
                  <a:gd name="T5" fmla="*/ 369 h 370"/>
                  <a:gd name="T6" fmla="*/ 0 w 158"/>
                  <a:gd name="T7" fmla="*/ 341 h 370"/>
                  <a:gd name="T8" fmla="*/ 114 w 158"/>
                  <a:gd name="T9" fmla="*/ 0 h 370"/>
                  <a:gd name="T10" fmla="*/ 0 60000 65536"/>
                  <a:gd name="T11" fmla="*/ 0 60000 65536"/>
                  <a:gd name="T12" fmla="*/ 0 60000 65536"/>
                  <a:gd name="T13" fmla="*/ 0 60000 65536"/>
                  <a:gd name="T14" fmla="*/ 0 60000 65536"/>
                  <a:gd name="T15" fmla="*/ 0 w 158"/>
                  <a:gd name="T16" fmla="*/ 0 h 370"/>
                  <a:gd name="T17" fmla="*/ 158 w 158"/>
                  <a:gd name="T18" fmla="*/ 370 h 370"/>
                </a:gdLst>
                <a:ahLst/>
                <a:cxnLst>
                  <a:cxn ang="T10">
                    <a:pos x="T0" y="T1"/>
                  </a:cxn>
                  <a:cxn ang="T11">
                    <a:pos x="T2" y="T3"/>
                  </a:cxn>
                  <a:cxn ang="T12">
                    <a:pos x="T4" y="T5"/>
                  </a:cxn>
                  <a:cxn ang="T13">
                    <a:pos x="T6" y="T7"/>
                  </a:cxn>
                  <a:cxn ang="T14">
                    <a:pos x="T8" y="T9"/>
                  </a:cxn>
                </a:cxnLst>
                <a:rect l="T15" t="T16" r="T17" b="T18"/>
                <a:pathLst>
                  <a:path w="158" h="370">
                    <a:moveTo>
                      <a:pt x="114" y="0"/>
                    </a:moveTo>
                    <a:lnTo>
                      <a:pt x="157" y="15"/>
                    </a:lnTo>
                    <a:lnTo>
                      <a:pt x="57" y="369"/>
                    </a:lnTo>
                    <a:lnTo>
                      <a:pt x="0" y="341"/>
                    </a:lnTo>
                    <a:lnTo>
                      <a:pt x="114" y="0"/>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60" name="Oval 17">
                <a:extLst>
                  <a:ext uri="{FF2B5EF4-FFF2-40B4-BE49-F238E27FC236}">
                    <a16:creationId xmlns:a16="http://schemas.microsoft.com/office/drawing/2014/main" id="{F9D5A9DF-6895-4333-AB87-416C19A93D24}"/>
                  </a:ext>
                </a:extLst>
              </p:cNvPr>
              <p:cNvSpPr>
                <a:spLocks noChangeArrowheads="1"/>
              </p:cNvSpPr>
              <p:nvPr/>
            </p:nvSpPr>
            <p:spPr bwMode="auto">
              <a:xfrm>
                <a:off x="989" y="3527"/>
                <a:ext cx="43" cy="56"/>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61" name="Oval 18">
                <a:extLst>
                  <a:ext uri="{FF2B5EF4-FFF2-40B4-BE49-F238E27FC236}">
                    <a16:creationId xmlns:a16="http://schemas.microsoft.com/office/drawing/2014/main" id="{1BD20625-B30B-419D-BDA5-D042387B93BF}"/>
                  </a:ext>
                </a:extLst>
              </p:cNvPr>
              <p:cNvSpPr>
                <a:spLocks noChangeArrowheads="1"/>
              </p:cNvSpPr>
              <p:nvPr/>
            </p:nvSpPr>
            <p:spPr bwMode="auto">
              <a:xfrm>
                <a:off x="1060" y="3470"/>
                <a:ext cx="43" cy="42"/>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25" name="Freeform 20">
              <a:extLst>
                <a:ext uri="{FF2B5EF4-FFF2-40B4-BE49-F238E27FC236}">
                  <a16:creationId xmlns:a16="http://schemas.microsoft.com/office/drawing/2014/main" id="{90F3FA6E-717E-4EBD-8470-09D8E814E271}"/>
                </a:ext>
              </a:extLst>
            </p:cNvPr>
            <p:cNvSpPr>
              <a:spLocks/>
            </p:cNvSpPr>
            <p:nvPr/>
          </p:nvSpPr>
          <p:spPr bwMode="auto">
            <a:xfrm>
              <a:off x="861" y="3441"/>
              <a:ext cx="414" cy="441"/>
            </a:xfrm>
            <a:custGeom>
              <a:avLst/>
              <a:gdLst>
                <a:gd name="T0" fmla="*/ 398 w 414"/>
                <a:gd name="T1" fmla="*/ 440 h 441"/>
                <a:gd name="T2" fmla="*/ 356 w 414"/>
                <a:gd name="T3" fmla="*/ 440 h 441"/>
                <a:gd name="T4" fmla="*/ 299 w 414"/>
                <a:gd name="T5" fmla="*/ 440 h 441"/>
                <a:gd name="T6" fmla="*/ 242 w 414"/>
                <a:gd name="T7" fmla="*/ 412 h 441"/>
                <a:gd name="T8" fmla="*/ 199 w 414"/>
                <a:gd name="T9" fmla="*/ 383 h 441"/>
                <a:gd name="T10" fmla="*/ 142 w 414"/>
                <a:gd name="T11" fmla="*/ 355 h 441"/>
                <a:gd name="T12" fmla="*/ 99 w 414"/>
                <a:gd name="T13" fmla="*/ 313 h 441"/>
                <a:gd name="T14" fmla="*/ 57 w 414"/>
                <a:gd name="T15" fmla="*/ 270 h 441"/>
                <a:gd name="T16" fmla="*/ 28 w 414"/>
                <a:gd name="T17" fmla="*/ 213 h 441"/>
                <a:gd name="T18" fmla="*/ 0 w 414"/>
                <a:gd name="T19" fmla="*/ 156 h 441"/>
                <a:gd name="T20" fmla="*/ 0 w 414"/>
                <a:gd name="T21" fmla="*/ 100 h 441"/>
                <a:gd name="T22" fmla="*/ 0 w 414"/>
                <a:gd name="T23" fmla="*/ 43 h 441"/>
                <a:gd name="T24" fmla="*/ 14 w 414"/>
                <a:gd name="T25" fmla="*/ 0 h 441"/>
                <a:gd name="T26" fmla="*/ 171 w 414"/>
                <a:gd name="T27" fmla="*/ 29 h 441"/>
                <a:gd name="T28" fmla="*/ 341 w 414"/>
                <a:gd name="T29" fmla="*/ 100 h 441"/>
                <a:gd name="T30" fmla="*/ 413 w 414"/>
                <a:gd name="T31" fmla="*/ 298 h 441"/>
                <a:gd name="T32" fmla="*/ 398 w 414"/>
                <a:gd name="T33" fmla="*/ 44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4"/>
                <a:gd name="T52" fmla="*/ 0 h 441"/>
                <a:gd name="T53" fmla="*/ 414 w 414"/>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4" h="441">
                  <a:moveTo>
                    <a:pt x="398" y="440"/>
                  </a:moveTo>
                  <a:lnTo>
                    <a:pt x="356" y="440"/>
                  </a:lnTo>
                  <a:lnTo>
                    <a:pt x="299" y="440"/>
                  </a:lnTo>
                  <a:lnTo>
                    <a:pt x="242" y="412"/>
                  </a:lnTo>
                  <a:lnTo>
                    <a:pt x="199" y="383"/>
                  </a:lnTo>
                  <a:lnTo>
                    <a:pt x="142" y="355"/>
                  </a:lnTo>
                  <a:lnTo>
                    <a:pt x="99" y="313"/>
                  </a:lnTo>
                  <a:lnTo>
                    <a:pt x="57" y="270"/>
                  </a:lnTo>
                  <a:lnTo>
                    <a:pt x="28" y="213"/>
                  </a:lnTo>
                  <a:lnTo>
                    <a:pt x="0" y="156"/>
                  </a:lnTo>
                  <a:lnTo>
                    <a:pt x="0" y="100"/>
                  </a:lnTo>
                  <a:lnTo>
                    <a:pt x="0" y="43"/>
                  </a:lnTo>
                  <a:lnTo>
                    <a:pt x="14" y="0"/>
                  </a:lnTo>
                  <a:lnTo>
                    <a:pt x="171" y="29"/>
                  </a:lnTo>
                  <a:lnTo>
                    <a:pt x="341" y="100"/>
                  </a:lnTo>
                  <a:lnTo>
                    <a:pt x="413" y="298"/>
                  </a:lnTo>
                  <a:lnTo>
                    <a:pt x="398" y="440"/>
                  </a:lnTo>
                </a:path>
              </a:pathLst>
            </a:custGeom>
            <a:solidFill>
              <a:srgbClr val="606060"/>
            </a:solidFill>
            <a:ln w="12699" cap="rnd" cmpd="sng">
              <a:solidFill>
                <a:srgbClr val="000000"/>
              </a:solidFill>
              <a:prstDash val="solid"/>
              <a:round/>
              <a:headEnd/>
              <a:tailEnd/>
            </a:ln>
          </p:spPr>
          <p:txBody>
            <a:bodyPr/>
            <a:lstStyle/>
            <a:p>
              <a:endParaRPr lang="en-US"/>
            </a:p>
          </p:txBody>
        </p:sp>
        <p:sp>
          <p:nvSpPr>
            <p:cNvPr id="26" name="Oval 21">
              <a:extLst>
                <a:ext uri="{FF2B5EF4-FFF2-40B4-BE49-F238E27FC236}">
                  <a16:creationId xmlns:a16="http://schemas.microsoft.com/office/drawing/2014/main" id="{12676784-64D1-442D-AA0B-3F17A2128E72}"/>
                </a:ext>
              </a:extLst>
            </p:cNvPr>
            <p:cNvSpPr>
              <a:spLocks noChangeArrowheads="1"/>
            </p:cNvSpPr>
            <p:nvPr/>
          </p:nvSpPr>
          <p:spPr bwMode="auto">
            <a:xfrm>
              <a:off x="907" y="3289"/>
              <a:ext cx="533" cy="546"/>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27" name="Freeform 22">
              <a:extLst>
                <a:ext uri="{FF2B5EF4-FFF2-40B4-BE49-F238E27FC236}">
                  <a16:creationId xmlns:a16="http://schemas.microsoft.com/office/drawing/2014/main" id="{9115516D-01F4-4316-88FC-680B0E14DA46}"/>
                </a:ext>
              </a:extLst>
            </p:cNvPr>
            <p:cNvSpPr>
              <a:spLocks/>
            </p:cNvSpPr>
            <p:nvPr/>
          </p:nvSpPr>
          <p:spPr bwMode="auto">
            <a:xfrm>
              <a:off x="875" y="3143"/>
              <a:ext cx="727" cy="739"/>
            </a:xfrm>
            <a:custGeom>
              <a:avLst/>
              <a:gdLst>
                <a:gd name="T0" fmla="*/ 356 w 727"/>
                <a:gd name="T1" fmla="*/ 0 h 739"/>
                <a:gd name="T2" fmla="*/ 441 w 727"/>
                <a:gd name="T3" fmla="*/ 0 h 739"/>
                <a:gd name="T4" fmla="*/ 527 w 727"/>
                <a:gd name="T5" fmla="*/ 29 h 739"/>
                <a:gd name="T6" fmla="*/ 598 w 727"/>
                <a:gd name="T7" fmla="*/ 57 h 739"/>
                <a:gd name="T8" fmla="*/ 655 w 727"/>
                <a:gd name="T9" fmla="*/ 114 h 739"/>
                <a:gd name="T10" fmla="*/ 697 w 727"/>
                <a:gd name="T11" fmla="*/ 171 h 739"/>
                <a:gd name="T12" fmla="*/ 712 w 727"/>
                <a:gd name="T13" fmla="*/ 242 h 739"/>
                <a:gd name="T14" fmla="*/ 726 w 727"/>
                <a:gd name="T15" fmla="*/ 313 h 739"/>
                <a:gd name="T16" fmla="*/ 726 w 727"/>
                <a:gd name="T17" fmla="*/ 384 h 739"/>
                <a:gd name="T18" fmla="*/ 384 w 727"/>
                <a:gd name="T19" fmla="*/ 738 h 739"/>
                <a:gd name="T20" fmla="*/ 370 w 727"/>
                <a:gd name="T21" fmla="*/ 653 h 739"/>
                <a:gd name="T22" fmla="*/ 356 w 727"/>
                <a:gd name="T23" fmla="*/ 596 h 739"/>
                <a:gd name="T24" fmla="*/ 327 w 727"/>
                <a:gd name="T25" fmla="*/ 511 h 739"/>
                <a:gd name="T26" fmla="*/ 285 w 727"/>
                <a:gd name="T27" fmla="*/ 454 h 739"/>
                <a:gd name="T28" fmla="*/ 213 w 727"/>
                <a:gd name="T29" fmla="*/ 398 h 739"/>
                <a:gd name="T30" fmla="*/ 142 w 727"/>
                <a:gd name="T31" fmla="*/ 341 h 739"/>
                <a:gd name="T32" fmla="*/ 71 w 727"/>
                <a:gd name="T33" fmla="*/ 313 h 739"/>
                <a:gd name="T34" fmla="*/ 0 w 727"/>
                <a:gd name="T35" fmla="*/ 298 h 739"/>
                <a:gd name="T36" fmla="*/ 356 w 727"/>
                <a:gd name="T37" fmla="*/ 0 h 7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7"/>
                <a:gd name="T58" fmla="*/ 0 h 739"/>
                <a:gd name="T59" fmla="*/ 727 w 727"/>
                <a:gd name="T60" fmla="*/ 739 h 7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7" h="739">
                  <a:moveTo>
                    <a:pt x="356" y="0"/>
                  </a:moveTo>
                  <a:lnTo>
                    <a:pt x="441" y="0"/>
                  </a:lnTo>
                  <a:lnTo>
                    <a:pt x="527" y="29"/>
                  </a:lnTo>
                  <a:lnTo>
                    <a:pt x="598" y="57"/>
                  </a:lnTo>
                  <a:lnTo>
                    <a:pt x="655" y="114"/>
                  </a:lnTo>
                  <a:lnTo>
                    <a:pt x="697" y="171"/>
                  </a:lnTo>
                  <a:lnTo>
                    <a:pt x="712" y="242"/>
                  </a:lnTo>
                  <a:lnTo>
                    <a:pt x="726" y="313"/>
                  </a:lnTo>
                  <a:lnTo>
                    <a:pt x="726" y="384"/>
                  </a:lnTo>
                  <a:lnTo>
                    <a:pt x="384" y="738"/>
                  </a:lnTo>
                  <a:lnTo>
                    <a:pt x="370" y="653"/>
                  </a:lnTo>
                  <a:lnTo>
                    <a:pt x="356" y="596"/>
                  </a:lnTo>
                  <a:lnTo>
                    <a:pt x="327" y="511"/>
                  </a:lnTo>
                  <a:lnTo>
                    <a:pt x="285" y="454"/>
                  </a:lnTo>
                  <a:lnTo>
                    <a:pt x="213" y="398"/>
                  </a:lnTo>
                  <a:lnTo>
                    <a:pt x="142" y="341"/>
                  </a:lnTo>
                  <a:lnTo>
                    <a:pt x="71" y="313"/>
                  </a:lnTo>
                  <a:lnTo>
                    <a:pt x="0" y="298"/>
                  </a:lnTo>
                  <a:lnTo>
                    <a:pt x="356" y="0"/>
                  </a:lnTo>
                </a:path>
              </a:pathLst>
            </a:custGeom>
            <a:solidFill>
              <a:srgbClr val="C0C0C0"/>
            </a:solidFill>
            <a:ln w="12699" cap="rnd" cmpd="sng">
              <a:solidFill>
                <a:srgbClr val="000000"/>
              </a:solidFill>
              <a:prstDash val="solid"/>
              <a:round/>
              <a:headEnd/>
              <a:tailEnd/>
            </a:ln>
          </p:spPr>
          <p:txBody>
            <a:bodyPr/>
            <a:lstStyle/>
            <a:p>
              <a:endParaRPr lang="en-US"/>
            </a:p>
          </p:txBody>
        </p:sp>
        <p:grpSp>
          <p:nvGrpSpPr>
            <p:cNvPr id="28" name="Group 48">
              <a:extLst>
                <a:ext uri="{FF2B5EF4-FFF2-40B4-BE49-F238E27FC236}">
                  <a16:creationId xmlns:a16="http://schemas.microsoft.com/office/drawing/2014/main" id="{3B84A222-8822-42D8-A5FD-F3A572317375}"/>
                </a:ext>
              </a:extLst>
            </p:cNvPr>
            <p:cNvGrpSpPr>
              <a:grpSpLocks/>
            </p:cNvGrpSpPr>
            <p:nvPr/>
          </p:nvGrpSpPr>
          <p:grpSpPr bwMode="auto">
            <a:xfrm>
              <a:off x="1188" y="3460"/>
              <a:ext cx="371" cy="593"/>
              <a:chOff x="1188" y="3460"/>
              <a:chExt cx="371" cy="593"/>
            </a:xfrm>
          </p:grpSpPr>
          <p:grpSp>
            <p:nvGrpSpPr>
              <p:cNvPr id="29" name="Group 25">
                <a:extLst>
                  <a:ext uri="{FF2B5EF4-FFF2-40B4-BE49-F238E27FC236}">
                    <a16:creationId xmlns:a16="http://schemas.microsoft.com/office/drawing/2014/main" id="{2ADA2DFA-FCEC-4CBA-840F-0B4B11219498}"/>
                  </a:ext>
                </a:extLst>
              </p:cNvPr>
              <p:cNvGrpSpPr>
                <a:grpSpLocks/>
              </p:cNvGrpSpPr>
              <p:nvPr/>
            </p:nvGrpSpPr>
            <p:grpSpPr bwMode="auto">
              <a:xfrm>
                <a:off x="1249" y="3460"/>
                <a:ext cx="234" cy="247"/>
                <a:chOff x="1249" y="3460"/>
                <a:chExt cx="234" cy="247"/>
              </a:xfrm>
            </p:grpSpPr>
            <p:sp>
              <p:nvSpPr>
                <p:cNvPr id="52" name="Oval 23">
                  <a:extLst>
                    <a:ext uri="{FF2B5EF4-FFF2-40B4-BE49-F238E27FC236}">
                      <a16:creationId xmlns:a16="http://schemas.microsoft.com/office/drawing/2014/main" id="{6B478A92-ED65-45C9-8CBA-E5237AB2F009}"/>
                    </a:ext>
                  </a:extLst>
                </p:cNvPr>
                <p:cNvSpPr>
                  <a:spLocks noChangeArrowheads="1"/>
                </p:cNvSpPr>
                <p:nvPr/>
              </p:nvSpPr>
              <p:spPr bwMode="auto">
                <a:xfrm>
                  <a:off x="1249" y="3460"/>
                  <a:ext cx="234" cy="247"/>
                </a:xfrm>
                <a:prstGeom prst="ellipse">
                  <a:avLst/>
                </a:prstGeom>
                <a:solidFill>
                  <a:srgbClr val="80808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3" name="Oval 24">
                  <a:extLst>
                    <a:ext uri="{FF2B5EF4-FFF2-40B4-BE49-F238E27FC236}">
                      <a16:creationId xmlns:a16="http://schemas.microsoft.com/office/drawing/2014/main" id="{2609C868-3A1F-44AB-976C-8D6F9215C928}"/>
                    </a:ext>
                  </a:extLst>
                </p:cNvPr>
                <p:cNvSpPr>
                  <a:spLocks noChangeArrowheads="1"/>
                </p:cNvSpPr>
                <p:nvPr/>
              </p:nvSpPr>
              <p:spPr bwMode="auto">
                <a:xfrm>
                  <a:off x="1278" y="3502"/>
                  <a:ext cx="177" cy="162"/>
                </a:xfrm>
                <a:prstGeom prst="ellipse">
                  <a:avLst/>
                </a:prstGeom>
                <a:solidFill>
                  <a:srgbClr val="C0C0C0"/>
                </a:solidFill>
                <a:ln w="12699">
                  <a:solidFill>
                    <a:srgbClr val="000000"/>
                  </a:solidFill>
                  <a:round/>
                  <a:headEnd/>
                  <a:tailEnd/>
                </a:ln>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0" name="Group 47">
                <a:extLst>
                  <a:ext uri="{FF2B5EF4-FFF2-40B4-BE49-F238E27FC236}">
                    <a16:creationId xmlns:a16="http://schemas.microsoft.com/office/drawing/2014/main" id="{6402F410-888F-4D4B-B7E5-AE3FA84ADE7C}"/>
                  </a:ext>
                </a:extLst>
              </p:cNvPr>
              <p:cNvGrpSpPr>
                <a:grpSpLocks/>
              </p:cNvGrpSpPr>
              <p:nvPr/>
            </p:nvGrpSpPr>
            <p:grpSpPr bwMode="auto">
              <a:xfrm>
                <a:off x="1188" y="3512"/>
                <a:ext cx="371" cy="541"/>
                <a:chOff x="1188" y="3512"/>
                <a:chExt cx="371" cy="541"/>
              </a:xfrm>
            </p:grpSpPr>
            <p:sp>
              <p:nvSpPr>
                <p:cNvPr id="31" name="Freeform 26">
                  <a:extLst>
                    <a:ext uri="{FF2B5EF4-FFF2-40B4-BE49-F238E27FC236}">
                      <a16:creationId xmlns:a16="http://schemas.microsoft.com/office/drawing/2014/main" id="{8C54EEBE-3C48-4E61-9870-1D106F883B0F}"/>
                    </a:ext>
                  </a:extLst>
                </p:cNvPr>
                <p:cNvSpPr>
                  <a:spLocks/>
                </p:cNvSpPr>
                <p:nvPr/>
              </p:nvSpPr>
              <p:spPr bwMode="auto">
                <a:xfrm>
                  <a:off x="1259" y="3512"/>
                  <a:ext cx="201" cy="129"/>
                </a:xfrm>
                <a:custGeom>
                  <a:avLst/>
                  <a:gdLst>
                    <a:gd name="T0" fmla="*/ 43 w 201"/>
                    <a:gd name="T1" fmla="*/ 128 h 129"/>
                    <a:gd name="T2" fmla="*/ 200 w 201"/>
                    <a:gd name="T3" fmla="*/ 0 h 129"/>
                    <a:gd name="T4" fmla="*/ 157 w 201"/>
                    <a:gd name="T5" fmla="*/ 0 h 129"/>
                    <a:gd name="T6" fmla="*/ 0 w 201"/>
                    <a:gd name="T7" fmla="*/ 114 h 129"/>
                    <a:gd name="T8" fmla="*/ 43 w 201"/>
                    <a:gd name="T9" fmla="*/ 128 h 129"/>
                    <a:gd name="T10" fmla="*/ 0 60000 65536"/>
                    <a:gd name="T11" fmla="*/ 0 60000 65536"/>
                    <a:gd name="T12" fmla="*/ 0 60000 65536"/>
                    <a:gd name="T13" fmla="*/ 0 60000 65536"/>
                    <a:gd name="T14" fmla="*/ 0 60000 65536"/>
                    <a:gd name="T15" fmla="*/ 0 w 201"/>
                    <a:gd name="T16" fmla="*/ 0 h 129"/>
                    <a:gd name="T17" fmla="*/ 201 w 201"/>
                    <a:gd name="T18" fmla="*/ 129 h 129"/>
                  </a:gdLst>
                  <a:ahLst/>
                  <a:cxnLst>
                    <a:cxn ang="T10">
                      <a:pos x="T0" y="T1"/>
                    </a:cxn>
                    <a:cxn ang="T11">
                      <a:pos x="T2" y="T3"/>
                    </a:cxn>
                    <a:cxn ang="T12">
                      <a:pos x="T4" y="T5"/>
                    </a:cxn>
                    <a:cxn ang="T13">
                      <a:pos x="T6" y="T7"/>
                    </a:cxn>
                    <a:cxn ang="T14">
                      <a:pos x="T8" y="T9"/>
                    </a:cxn>
                  </a:cxnLst>
                  <a:rect l="T15" t="T16" r="T17" b="T18"/>
                  <a:pathLst>
                    <a:path w="201" h="129">
                      <a:moveTo>
                        <a:pt x="43" y="128"/>
                      </a:moveTo>
                      <a:lnTo>
                        <a:pt x="200" y="0"/>
                      </a:lnTo>
                      <a:lnTo>
                        <a:pt x="157" y="0"/>
                      </a:lnTo>
                      <a:lnTo>
                        <a:pt x="0" y="114"/>
                      </a:lnTo>
                      <a:lnTo>
                        <a:pt x="43" y="128"/>
                      </a:lnTo>
                    </a:path>
                  </a:pathLst>
                </a:custGeom>
                <a:solidFill>
                  <a:srgbClr val="E0E0E0"/>
                </a:solidFill>
                <a:ln w="12699" cap="rnd" cmpd="sng">
                  <a:solidFill>
                    <a:srgbClr val="000000"/>
                  </a:solidFill>
                  <a:prstDash val="solid"/>
                  <a:round/>
                  <a:headEnd/>
                  <a:tailEnd/>
                </a:ln>
              </p:spPr>
              <p:txBody>
                <a:bodyPr/>
                <a:lstStyle/>
                <a:p>
                  <a:endParaRPr lang="en-US"/>
                </a:p>
              </p:txBody>
            </p:sp>
            <p:sp>
              <p:nvSpPr>
                <p:cNvPr id="32" name="Freeform 27">
                  <a:extLst>
                    <a:ext uri="{FF2B5EF4-FFF2-40B4-BE49-F238E27FC236}">
                      <a16:creationId xmlns:a16="http://schemas.microsoft.com/office/drawing/2014/main" id="{DD85C036-20DA-4529-9BC2-AB57E3ECB106}"/>
                    </a:ext>
                  </a:extLst>
                </p:cNvPr>
                <p:cNvSpPr>
                  <a:spLocks/>
                </p:cNvSpPr>
                <p:nvPr/>
              </p:nvSpPr>
              <p:spPr bwMode="auto">
                <a:xfrm>
                  <a:off x="1259" y="3626"/>
                  <a:ext cx="72" cy="72"/>
                </a:xfrm>
                <a:custGeom>
                  <a:avLst/>
                  <a:gdLst>
                    <a:gd name="T0" fmla="*/ 0 w 72"/>
                    <a:gd name="T1" fmla="*/ 0 h 72"/>
                    <a:gd name="T2" fmla="*/ 43 w 72"/>
                    <a:gd name="T3" fmla="*/ 0 h 72"/>
                    <a:gd name="T4" fmla="*/ 71 w 72"/>
                    <a:gd name="T5" fmla="*/ 71 h 72"/>
                    <a:gd name="T6" fmla="*/ 29 w 72"/>
                    <a:gd name="T7" fmla="*/ 71 h 72"/>
                    <a:gd name="T8" fmla="*/ 0 w 72"/>
                    <a:gd name="T9" fmla="*/ 0 h 72"/>
                    <a:gd name="T10" fmla="*/ 0 60000 65536"/>
                    <a:gd name="T11" fmla="*/ 0 60000 65536"/>
                    <a:gd name="T12" fmla="*/ 0 60000 65536"/>
                    <a:gd name="T13" fmla="*/ 0 60000 65536"/>
                    <a:gd name="T14" fmla="*/ 0 60000 65536"/>
                    <a:gd name="T15" fmla="*/ 0 w 72"/>
                    <a:gd name="T16" fmla="*/ 0 h 72"/>
                    <a:gd name="T17" fmla="*/ 72 w 72"/>
                    <a:gd name="T18" fmla="*/ 72 h 72"/>
                  </a:gdLst>
                  <a:ahLst/>
                  <a:cxnLst>
                    <a:cxn ang="T10">
                      <a:pos x="T0" y="T1"/>
                    </a:cxn>
                    <a:cxn ang="T11">
                      <a:pos x="T2" y="T3"/>
                    </a:cxn>
                    <a:cxn ang="T12">
                      <a:pos x="T4" y="T5"/>
                    </a:cxn>
                    <a:cxn ang="T13">
                      <a:pos x="T6" y="T7"/>
                    </a:cxn>
                    <a:cxn ang="T14">
                      <a:pos x="T8" y="T9"/>
                    </a:cxn>
                  </a:cxnLst>
                  <a:rect l="T15" t="T16" r="T17" b="T18"/>
                  <a:pathLst>
                    <a:path w="72" h="72">
                      <a:moveTo>
                        <a:pt x="0" y="0"/>
                      </a:moveTo>
                      <a:lnTo>
                        <a:pt x="43" y="0"/>
                      </a:lnTo>
                      <a:lnTo>
                        <a:pt x="71" y="71"/>
                      </a:lnTo>
                      <a:lnTo>
                        <a:pt x="29" y="71"/>
                      </a:lnTo>
                      <a:lnTo>
                        <a:pt x="0" y="0"/>
                      </a:lnTo>
                    </a:path>
                  </a:pathLst>
                </a:custGeom>
                <a:solidFill>
                  <a:srgbClr val="C0C0C0"/>
                </a:solidFill>
                <a:ln w="12699" cap="rnd" cmpd="sng">
                  <a:solidFill>
                    <a:srgbClr val="000000"/>
                  </a:solidFill>
                  <a:prstDash val="solid"/>
                  <a:round/>
                  <a:headEnd/>
                  <a:tailEnd/>
                </a:ln>
              </p:spPr>
              <p:txBody>
                <a:bodyPr/>
                <a:lstStyle/>
                <a:p>
                  <a:endParaRPr lang="en-US"/>
                </a:p>
              </p:txBody>
            </p:sp>
            <p:sp>
              <p:nvSpPr>
                <p:cNvPr id="33" name="Freeform 28">
                  <a:extLst>
                    <a:ext uri="{FF2B5EF4-FFF2-40B4-BE49-F238E27FC236}">
                      <a16:creationId xmlns:a16="http://schemas.microsoft.com/office/drawing/2014/main" id="{20F5B480-B198-42E9-A604-B904731E11A2}"/>
                    </a:ext>
                  </a:extLst>
                </p:cNvPr>
                <p:cNvSpPr>
                  <a:spLocks/>
                </p:cNvSpPr>
                <p:nvPr/>
              </p:nvSpPr>
              <p:spPr bwMode="auto">
                <a:xfrm>
                  <a:off x="1188" y="3697"/>
                  <a:ext cx="143" cy="356"/>
                </a:xfrm>
                <a:custGeom>
                  <a:avLst/>
                  <a:gdLst>
                    <a:gd name="T0" fmla="*/ 100 w 143"/>
                    <a:gd name="T1" fmla="*/ 0 h 356"/>
                    <a:gd name="T2" fmla="*/ 142 w 143"/>
                    <a:gd name="T3" fmla="*/ 0 h 356"/>
                    <a:gd name="T4" fmla="*/ 43 w 143"/>
                    <a:gd name="T5" fmla="*/ 355 h 356"/>
                    <a:gd name="T6" fmla="*/ 0 w 143"/>
                    <a:gd name="T7" fmla="*/ 340 h 356"/>
                    <a:gd name="T8" fmla="*/ 100 w 143"/>
                    <a:gd name="T9" fmla="*/ 0 h 356"/>
                    <a:gd name="T10" fmla="*/ 0 60000 65536"/>
                    <a:gd name="T11" fmla="*/ 0 60000 65536"/>
                    <a:gd name="T12" fmla="*/ 0 60000 65536"/>
                    <a:gd name="T13" fmla="*/ 0 60000 65536"/>
                    <a:gd name="T14" fmla="*/ 0 60000 65536"/>
                    <a:gd name="T15" fmla="*/ 0 w 143"/>
                    <a:gd name="T16" fmla="*/ 0 h 356"/>
                    <a:gd name="T17" fmla="*/ 143 w 143"/>
                    <a:gd name="T18" fmla="*/ 356 h 356"/>
                  </a:gdLst>
                  <a:ahLst/>
                  <a:cxnLst>
                    <a:cxn ang="T10">
                      <a:pos x="T0" y="T1"/>
                    </a:cxn>
                    <a:cxn ang="T11">
                      <a:pos x="T2" y="T3"/>
                    </a:cxn>
                    <a:cxn ang="T12">
                      <a:pos x="T4" y="T5"/>
                    </a:cxn>
                    <a:cxn ang="T13">
                      <a:pos x="T6" y="T7"/>
                    </a:cxn>
                    <a:cxn ang="T14">
                      <a:pos x="T8" y="T9"/>
                    </a:cxn>
                  </a:cxnLst>
                  <a:rect l="T15" t="T16" r="T17" b="T18"/>
                  <a:pathLst>
                    <a:path w="143" h="356">
                      <a:moveTo>
                        <a:pt x="100" y="0"/>
                      </a:moveTo>
                      <a:lnTo>
                        <a:pt x="142" y="0"/>
                      </a:lnTo>
                      <a:lnTo>
                        <a:pt x="43" y="355"/>
                      </a:lnTo>
                      <a:lnTo>
                        <a:pt x="0" y="340"/>
                      </a:lnTo>
                      <a:lnTo>
                        <a:pt x="100" y="0"/>
                      </a:lnTo>
                    </a:path>
                  </a:pathLst>
                </a:custGeom>
                <a:solidFill>
                  <a:srgbClr val="E0E0E0"/>
                </a:solidFill>
                <a:ln w="12699" cap="rnd" cmpd="sng">
                  <a:solidFill>
                    <a:srgbClr val="000000"/>
                  </a:solidFill>
                  <a:prstDash val="solid"/>
                  <a:round/>
                  <a:headEnd/>
                  <a:tailEnd/>
                </a:ln>
              </p:spPr>
              <p:txBody>
                <a:bodyPr/>
                <a:lstStyle/>
                <a:p>
                  <a:endParaRPr lang="en-US"/>
                </a:p>
              </p:txBody>
            </p:sp>
            <p:grpSp>
              <p:nvGrpSpPr>
                <p:cNvPr id="34" name="Group 46">
                  <a:extLst>
                    <a:ext uri="{FF2B5EF4-FFF2-40B4-BE49-F238E27FC236}">
                      <a16:creationId xmlns:a16="http://schemas.microsoft.com/office/drawing/2014/main" id="{3C60A4B8-CCC8-4AE2-A30E-B2AE53915D6D}"/>
                    </a:ext>
                  </a:extLst>
                </p:cNvPr>
                <p:cNvGrpSpPr>
                  <a:grpSpLocks/>
                </p:cNvGrpSpPr>
                <p:nvPr/>
              </p:nvGrpSpPr>
              <p:grpSpPr bwMode="auto">
                <a:xfrm>
                  <a:off x="1231" y="3512"/>
                  <a:ext cx="328" cy="541"/>
                  <a:chOff x="1231" y="3512"/>
                  <a:chExt cx="328" cy="541"/>
                </a:xfrm>
              </p:grpSpPr>
              <p:sp>
                <p:nvSpPr>
                  <p:cNvPr id="35" name="Freeform 29">
                    <a:extLst>
                      <a:ext uri="{FF2B5EF4-FFF2-40B4-BE49-F238E27FC236}">
                        <a16:creationId xmlns:a16="http://schemas.microsoft.com/office/drawing/2014/main" id="{33480362-3578-43D6-B6C1-84C49D5D7BC8}"/>
                      </a:ext>
                    </a:extLst>
                  </p:cNvPr>
                  <p:cNvSpPr>
                    <a:spLocks/>
                  </p:cNvSpPr>
                  <p:nvPr/>
                </p:nvSpPr>
                <p:spPr bwMode="auto">
                  <a:xfrm>
                    <a:off x="1231" y="3512"/>
                    <a:ext cx="328" cy="541"/>
                  </a:xfrm>
                  <a:custGeom>
                    <a:avLst/>
                    <a:gdLst>
                      <a:gd name="T0" fmla="*/ 71 w 328"/>
                      <a:gd name="T1" fmla="*/ 114 h 541"/>
                      <a:gd name="T2" fmla="*/ 99 w 328"/>
                      <a:gd name="T3" fmla="*/ 185 h 541"/>
                      <a:gd name="T4" fmla="*/ 0 w 328"/>
                      <a:gd name="T5" fmla="*/ 540 h 541"/>
                      <a:gd name="T6" fmla="*/ 327 w 328"/>
                      <a:gd name="T7" fmla="*/ 497 h 541"/>
                      <a:gd name="T8" fmla="*/ 171 w 328"/>
                      <a:gd name="T9" fmla="*/ 171 h 541"/>
                      <a:gd name="T10" fmla="*/ 270 w 328"/>
                      <a:gd name="T11" fmla="*/ 71 h 541"/>
                      <a:gd name="T12" fmla="*/ 228 w 328"/>
                      <a:gd name="T13" fmla="*/ 0 h 541"/>
                      <a:gd name="T14" fmla="*/ 71 w 328"/>
                      <a:gd name="T15" fmla="*/ 114 h 541"/>
                      <a:gd name="T16" fmla="*/ 0 60000 65536"/>
                      <a:gd name="T17" fmla="*/ 0 60000 65536"/>
                      <a:gd name="T18" fmla="*/ 0 60000 65536"/>
                      <a:gd name="T19" fmla="*/ 0 60000 65536"/>
                      <a:gd name="T20" fmla="*/ 0 60000 65536"/>
                      <a:gd name="T21" fmla="*/ 0 60000 65536"/>
                      <a:gd name="T22" fmla="*/ 0 60000 65536"/>
                      <a:gd name="T23" fmla="*/ 0 60000 65536"/>
                      <a:gd name="T24" fmla="*/ 0 w 328"/>
                      <a:gd name="T25" fmla="*/ 0 h 541"/>
                      <a:gd name="T26" fmla="*/ 328 w 328"/>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8" h="541">
                        <a:moveTo>
                          <a:pt x="71" y="114"/>
                        </a:moveTo>
                        <a:lnTo>
                          <a:pt x="99" y="185"/>
                        </a:lnTo>
                        <a:lnTo>
                          <a:pt x="0" y="540"/>
                        </a:lnTo>
                        <a:lnTo>
                          <a:pt x="327" y="497"/>
                        </a:lnTo>
                        <a:lnTo>
                          <a:pt x="171" y="171"/>
                        </a:lnTo>
                        <a:lnTo>
                          <a:pt x="270" y="71"/>
                        </a:lnTo>
                        <a:lnTo>
                          <a:pt x="228" y="0"/>
                        </a:lnTo>
                        <a:lnTo>
                          <a:pt x="71" y="114"/>
                        </a:lnTo>
                      </a:path>
                    </a:pathLst>
                  </a:custGeom>
                  <a:solidFill>
                    <a:srgbClr val="A0A0A0"/>
                  </a:solidFill>
                  <a:ln w="12699" cap="rnd" cmpd="sng">
                    <a:solidFill>
                      <a:srgbClr val="000000"/>
                    </a:solidFill>
                    <a:prstDash val="solid"/>
                    <a:round/>
                    <a:headEnd/>
                    <a:tailEnd/>
                  </a:ln>
                </p:spPr>
                <p:txBody>
                  <a:bodyPr/>
                  <a:lstStyle/>
                  <a:p>
                    <a:endParaRPr lang="en-US"/>
                  </a:p>
                </p:txBody>
              </p:sp>
              <p:grpSp>
                <p:nvGrpSpPr>
                  <p:cNvPr id="36" name="Group 37">
                    <a:extLst>
                      <a:ext uri="{FF2B5EF4-FFF2-40B4-BE49-F238E27FC236}">
                        <a16:creationId xmlns:a16="http://schemas.microsoft.com/office/drawing/2014/main" id="{A002F0E2-E3A7-417E-84DB-9687A5742C1C}"/>
                      </a:ext>
                    </a:extLst>
                  </p:cNvPr>
                  <p:cNvGrpSpPr>
                    <a:grpSpLocks/>
                  </p:cNvGrpSpPr>
                  <p:nvPr/>
                </p:nvGrpSpPr>
                <p:grpSpPr bwMode="auto">
                  <a:xfrm>
                    <a:off x="1345" y="3626"/>
                    <a:ext cx="42" cy="42"/>
                    <a:chOff x="1345" y="3626"/>
                    <a:chExt cx="42" cy="42"/>
                  </a:xfrm>
                </p:grpSpPr>
                <p:grpSp>
                  <p:nvGrpSpPr>
                    <p:cNvPr id="45" name="Group 33">
                      <a:extLst>
                        <a:ext uri="{FF2B5EF4-FFF2-40B4-BE49-F238E27FC236}">
                          <a16:creationId xmlns:a16="http://schemas.microsoft.com/office/drawing/2014/main" id="{DBA4FA1C-CC7C-45F1-A21E-F8D84E11E6DC}"/>
                        </a:ext>
                      </a:extLst>
                    </p:cNvPr>
                    <p:cNvGrpSpPr>
                      <a:grpSpLocks/>
                    </p:cNvGrpSpPr>
                    <p:nvPr/>
                  </p:nvGrpSpPr>
                  <p:grpSpPr bwMode="auto">
                    <a:xfrm>
                      <a:off x="1345" y="3626"/>
                      <a:ext cx="42" cy="42"/>
                      <a:chOff x="1345" y="3626"/>
                      <a:chExt cx="42" cy="42"/>
                    </a:xfrm>
                  </p:grpSpPr>
                  <p:sp>
                    <p:nvSpPr>
                      <p:cNvPr id="49" name="Oval 30">
                        <a:extLst>
                          <a:ext uri="{FF2B5EF4-FFF2-40B4-BE49-F238E27FC236}">
                            <a16:creationId xmlns:a16="http://schemas.microsoft.com/office/drawing/2014/main" id="{117C7226-133F-460E-A700-15DE7E1CE561}"/>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0" name="Oval 31">
                        <a:extLst>
                          <a:ext uri="{FF2B5EF4-FFF2-40B4-BE49-F238E27FC236}">
                            <a16:creationId xmlns:a16="http://schemas.microsoft.com/office/drawing/2014/main" id="{1237895A-6B72-4A86-BAE2-938B9D30C311}"/>
                          </a:ext>
                        </a:extLst>
                      </p:cNvPr>
                      <p:cNvSpPr>
                        <a:spLocks noChangeArrowheads="1"/>
                      </p:cNvSpPr>
                      <p:nvPr/>
                    </p:nvSpPr>
                    <p:spPr bwMode="auto">
                      <a:xfrm>
                        <a:off x="1345" y="3626"/>
                        <a:ext cx="42" cy="42"/>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51" name="Oval 32">
                        <a:extLst>
                          <a:ext uri="{FF2B5EF4-FFF2-40B4-BE49-F238E27FC236}">
                            <a16:creationId xmlns:a16="http://schemas.microsoft.com/office/drawing/2014/main" id="{48BCBE5B-E59C-4312-9580-CE41885CC4E5}"/>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46" name="Oval 34">
                      <a:extLst>
                        <a:ext uri="{FF2B5EF4-FFF2-40B4-BE49-F238E27FC236}">
                          <a16:creationId xmlns:a16="http://schemas.microsoft.com/office/drawing/2014/main" id="{4155E1B7-BA08-42BF-A154-9A04CC2B6DCE}"/>
                        </a:ext>
                      </a:extLst>
                    </p:cNvPr>
                    <p:cNvSpPr>
                      <a:spLocks noChangeArrowheads="1"/>
                    </p:cNvSpPr>
                    <p:nvPr/>
                  </p:nvSpPr>
                  <p:spPr bwMode="auto">
                    <a:xfrm>
                      <a:off x="1345" y="3626"/>
                      <a:ext cx="42" cy="42"/>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7" name="Oval 35">
                      <a:extLst>
                        <a:ext uri="{FF2B5EF4-FFF2-40B4-BE49-F238E27FC236}">
                          <a16:creationId xmlns:a16="http://schemas.microsoft.com/office/drawing/2014/main" id="{02ED49F7-E7FC-47B3-9372-5F07BF55ACEA}"/>
                        </a:ext>
                      </a:extLst>
                    </p:cNvPr>
                    <p:cNvSpPr>
                      <a:spLocks noChangeArrowheads="1"/>
                    </p:cNvSpPr>
                    <p:nvPr/>
                  </p:nvSpPr>
                  <p:spPr bwMode="auto">
                    <a:xfrm>
                      <a:off x="1345" y="3626"/>
                      <a:ext cx="28"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8" name="Oval 36">
                      <a:extLst>
                        <a:ext uri="{FF2B5EF4-FFF2-40B4-BE49-F238E27FC236}">
                          <a16:creationId xmlns:a16="http://schemas.microsoft.com/office/drawing/2014/main" id="{D1F4466C-186C-4EB0-BEF4-9B68A746F525}"/>
                        </a:ext>
                      </a:extLst>
                    </p:cNvPr>
                    <p:cNvSpPr>
                      <a:spLocks noChangeArrowheads="1"/>
                    </p:cNvSpPr>
                    <p:nvPr/>
                  </p:nvSpPr>
                  <p:spPr bwMode="auto">
                    <a:xfrm>
                      <a:off x="1345" y="3626"/>
                      <a:ext cx="42" cy="42"/>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nvGrpSpPr>
                  <p:cNvPr id="37" name="Group 45">
                    <a:extLst>
                      <a:ext uri="{FF2B5EF4-FFF2-40B4-BE49-F238E27FC236}">
                        <a16:creationId xmlns:a16="http://schemas.microsoft.com/office/drawing/2014/main" id="{0C8F21A1-B369-4CF0-9F1B-1BC193759FD4}"/>
                      </a:ext>
                    </a:extLst>
                  </p:cNvPr>
                  <p:cNvGrpSpPr>
                    <a:grpSpLocks/>
                  </p:cNvGrpSpPr>
                  <p:nvPr/>
                </p:nvGrpSpPr>
                <p:grpSpPr bwMode="auto">
                  <a:xfrm>
                    <a:off x="1416" y="3569"/>
                    <a:ext cx="57" cy="43"/>
                    <a:chOff x="1416" y="3569"/>
                    <a:chExt cx="57" cy="43"/>
                  </a:xfrm>
                </p:grpSpPr>
                <p:grpSp>
                  <p:nvGrpSpPr>
                    <p:cNvPr id="38" name="Group 41">
                      <a:extLst>
                        <a:ext uri="{FF2B5EF4-FFF2-40B4-BE49-F238E27FC236}">
                          <a16:creationId xmlns:a16="http://schemas.microsoft.com/office/drawing/2014/main" id="{FDAD5B5C-5BAA-464B-AEAD-6459CAD0659B}"/>
                        </a:ext>
                      </a:extLst>
                    </p:cNvPr>
                    <p:cNvGrpSpPr>
                      <a:grpSpLocks/>
                    </p:cNvGrpSpPr>
                    <p:nvPr/>
                  </p:nvGrpSpPr>
                  <p:grpSpPr bwMode="auto">
                    <a:xfrm>
                      <a:off x="1416" y="3569"/>
                      <a:ext cx="57" cy="43"/>
                      <a:chOff x="1416" y="3569"/>
                      <a:chExt cx="57" cy="43"/>
                    </a:xfrm>
                  </p:grpSpPr>
                  <p:sp>
                    <p:nvSpPr>
                      <p:cNvPr id="42" name="Oval 38">
                        <a:extLst>
                          <a:ext uri="{FF2B5EF4-FFF2-40B4-BE49-F238E27FC236}">
                            <a16:creationId xmlns:a16="http://schemas.microsoft.com/office/drawing/2014/main" id="{E2830627-AD78-4102-93BF-1B9FF7C11CA4}"/>
                          </a:ext>
                        </a:extLst>
                      </p:cNvPr>
                      <p:cNvSpPr>
                        <a:spLocks noChangeArrowheads="1"/>
                      </p:cNvSpPr>
                      <p:nvPr/>
                    </p:nvSpPr>
                    <p:spPr bwMode="auto">
                      <a:xfrm>
                        <a:off x="1416" y="3569"/>
                        <a:ext cx="57"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3" name="Oval 39">
                        <a:extLst>
                          <a:ext uri="{FF2B5EF4-FFF2-40B4-BE49-F238E27FC236}">
                            <a16:creationId xmlns:a16="http://schemas.microsoft.com/office/drawing/2014/main" id="{A75DC312-B4CD-49AE-B528-480E2B7E6725}"/>
                          </a:ext>
                        </a:extLst>
                      </p:cNvPr>
                      <p:cNvSpPr>
                        <a:spLocks noChangeArrowheads="1"/>
                      </p:cNvSpPr>
                      <p:nvPr/>
                    </p:nvSpPr>
                    <p:spPr bwMode="auto">
                      <a:xfrm>
                        <a:off x="1416" y="3569"/>
                        <a:ext cx="57" cy="43"/>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4" name="Oval 40">
                        <a:extLst>
                          <a:ext uri="{FF2B5EF4-FFF2-40B4-BE49-F238E27FC236}">
                            <a16:creationId xmlns:a16="http://schemas.microsoft.com/office/drawing/2014/main" id="{7064E589-B800-4575-897A-B0FB03DD5ABF}"/>
                          </a:ext>
                        </a:extLst>
                      </p:cNvPr>
                      <p:cNvSpPr>
                        <a:spLocks noChangeArrowheads="1"/>
                      </p:cNvSpPr>
                      <p:nvPr/>
                    </p:nvSpPr>
                    <p:spPr bwMode="auto">
                      <a:xfrm>
                        <a:off x="1416" y="3569"/>
                        <a:ext cx="57"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sp>
                  <p:nvSpPr>
                    <p:cNvPr id="39" name="Oval 42">
                      <a:extLst>
                        <a:ext uri="{FF2B5EF4-FFF2-40B4-BE49-F238E27FC236}">
                          <a16:creationId xmlns:a16="http://schemas.microsoft.com/office/drawing/2014/main" id="{1C418F55-7BB5-407F-B36C-B6C050FAFE79}"/>
                        </a:ext>
                      </a:extLst>
                    </p:cNvPr>
                    <p:cNvSpPr>
                      <a:spLocks noChangeArrowheads="1"/>
                    </p:cNvSpPr>
                    <p:nvPr/>
                  </p:nvSpPr>
                  <p:spPr bwMode="auto">
                    <a:xfrm>
                      <a:off x="1430" y="3569"/>
                      <a:ext cx="29" cy="43"/>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0" name="Oval 43">
                      <a:extLst>
                        <a:ext uri="{FF2B5EF4-FFF2-40B4-BE49-F238E27FC236}">
                          <a16:creationId xmlns:a16="http://schemas.microsoft.com/office/drawing/2014/main" id="{F5314079-2250-4DD8-AD4B-812C97B0D543}"/>
                        </a:ext>
                      </a:extLst>
                    </p:cNvPr>
                    <p:cNvSpPr>
                      <a:spLocks noChangeArrowheads="1"/>
                    </p:cNvSpPr>
                    <p:nvPr/>
                  </p:nvSpPr>
                  <p:spPr bwMode="auto">
                    <a:xfrm>
                      <a:off x="1430" y="3569"/>
                      <a:ext cx="29" cy="28"/>
                    </a:xfrm>
                    <a:prstGeom prst="ellipse">
                      <a:avLst/>
                    </a:pr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sp>
                  <p:nvSpPr>
                    <p:cNvPr id="41" name="Oval 44">
                      <a:extLst>
                        <a:ext uri="{FF2B5EF4-FFF2-40B4-BE49-F238E27FC236}">
                          <a16:creationId xmlns:a16="http://schemas.microsoft.com/office/drawing/2014/main" id="{CC057B48-B823-41EC-B9AE-608BD3618AC3}"/>
                        </a:ext>
                      </a:extLst>
                    </p:cNvPr>
                    <p:cNvSpPr>
                      <a:spLocks noChangeArrowheads="1"/>
                    </p:cNvSpPr>
                    <p:nvPr/>
                  </p:nvSpPr>
                  <p:spPr bwMode="auto">
                    <a:xfrm>
                      <a:off x="1430" y="3569"/>
                      <a:ext cx="29" cy="4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800">
                        <a:latin typeface="Arial" panose="020B0604020202020204" pitchFamily="34" charset="0"/>
                      </a:endParaRPr>
                    </a:p>
                  </p:txBody>
                </p:sp>
              </p:grpSp>
            </p:grpSp>
          </p:grpSp>
        </p:grpSp>
      </p:grpSp>
      <p:sp>
        <p:nvSpPr>
          <p:cNvPr id="65" name="Espace réservé du pied de page 5">
            <a:extLst>
              <a:ext uri="{FF2B5EF4-FFF2-40B4-BE49-F238E27FC236}">
                <a16:creationId xmlns:a16="http://schemas.microsoft.com/office/drawing/2014/main" id="{759B0D14-F36E-4116-8DE9-F3A7AF6C407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899456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6146"/>
                                        </p:tgtEl>
                                        <p:attrNameLst>
                                          <p:attrName>style.visibility</p:attrName>
                                        </p:attrNameLst>
                                      </p:cBhvr>
                                      <p:to>
                                        <p:strVal val="visible"/>
                                      </p:to>
                                    </p:set>
                                    <p:animEffect transition="in" filter="fade">
                                      <p:cBhvr>
                                        <p:cTn id="38" dur="500"/>
                                        <p:tgtEl>
                                          <p:spTgt spid="6146"/>
                                        </p:tgtEl>
                                      </p:cBhvr>
                                    </p:animEffect>
                                  </p:childTnLst>
                                </p:cTn>
                              </p:par>
                            </p:childTnLst>
                          </p:cTn>
                        </p:par>
                        <p:par>
                          <p:cTn id="39" fill="hold">
                            <p:stCondLst>
                              <p:cond delay="2000"/>
                            </p:stCondLst>
                            <p:childTnLst>
                              <p:par>
                                <p:cTn id="40" presetID="53" presetClass="entr" presetSubtype="16" fill="hold" nodeType="afterEffect">
                                  <p:stCondLst>
                                    <p:cond delay="0"/>
                                  </p:stCondLst>
                                  <p:childTnLst>
                                    <p:set>
                                      <p:cBhvr>
                                        <p:cTn id="41" dur="1" fill="hold">
                                          <p:stCondLst>
                                            <p:cond delay="0"/>
                                          </p:stCondLst>
                                        </p:cTn>
                                        <p:tgtEl>
                                          <p:spTgt spid="8198"/>
                                        </p:tgtEl>
                                        <p:attrNameLst>
                                          <p:attrName>style.visibility</p:attrName>
                                        </p:attrNameLst>
                                      </p:cBhvr>
                                      <p:to>
                                        <p:strVal val="visible"/>
                                      </p:to>
                                    </p:set>
                                    <p:anim calcmode="lin" valueType="num">
                                      <p:cBhvr>
                                        <p:cTn id="42" dur="500" fill="hold"/>
                                        <p:tgtEl>
                                          <p:spTgt spid="8198"/>
                                        </p:tgtEl>
                                        <p:attrNameLst>
                                          <p:attrName>ppt_w</p:attrName>
                                        </p:attrNameLst>
                                      </p:cBhvr>
                                      <p:tavLst>
                                        <p:tav tm="0">
                                          <p:val>
                                            <p:fltVal val="0"/>
                                          </p:val>
                                        </p:tav>
                                        <p:tav tm="100000">
                                          <p:val>
                                            <p:strVal val="#ppt_w"/>
                                          </p:val>
                                        </p:tav>
                                      </p:tavLst>
                                    </p:anim>
                                    <p:anim calcmode="lin" valueType="num">
                                      <p:cBhvr>
                                        <p:cTn id="43" dur="500" fill="hold"/>
                                        <p:tgtEl>
                                          <p:spTgt spid="8198"/>
                                        </p:tgtEl>
                                        <p:attrNameLst>
                                          <p:attrName>ppt_h</p:attrName>
                                        </p:attrNameLst>
                                      </p:cBhvr>
                                      <p:tavLst>
                                        <p:tav tm="0">
                                          <p:val>
                                            <p:fltVal val="0"/>
                                          </p:val>
                                        </p:tav>
                                        <p:tav tm="100000">
                                          <p:val>
                                            <p:strVal val="#ppt_h"/>
                                          </p:val>
                                        </p:tav>
                                      </p:tavLst>
                                    </p:anim>
                                    <p:animEffect transition="in" filter="fade">
                                      <p:cBhvr>
                                        <p:cTn id="44" dur="500"/>
                                        <p:tgtEl>
                                          <p:spTgt spid="8198"/>
                                        </p:tgtEl>
                                      </p:cBhvr>
                                    </p:animEffect>
                                  </p:childTnLst>
                                </p:cTn>
                              </p:par>
                              <p:par>
                                <p:cTn id="45" presetID="53" presetClass="entr" presetSubtype="16" fill="hold" nodeType="withEffect">
                                  <p:stCondLst>
                                    <p:cond delay="0"/>
                                  </p:stCondLst>
                                  <p:childTnLst>
                                    <p:set>
                                      <p:cBhvr>
                                        <p:cTn id="46" dur="1" fill="hold">
                                          <p:stCondLst>
                                            <p:cond delay="0"/>
                                          </p:stCondLst>
                                        </p:cTn>
                                        <p:tgtEl>
                                          <p:spTgt spid="8194"/>
                                        </p:tgtEl>
                                        <p:attrNameLst>
                                          <p:attrName>style.visibility</p:attrName>
                                        </p:attrNameLst>
                                      </p:cBhvr>
                                      <p:to>
                                        <p:strVal val="visible"/>
                                      </p:to>
                                    </p:set>
                                    <p:anim calcmode="lin" valueType="num">
                                      <p:cBhvr>
                                        <p:cTn id="47" dur="500" fill="hold"/>
                                        <p:tgtEl>
                                          <p:spTgt spid="8194"/>
                                        </p:tgtEl>
                                        <p:attrNameLst>
                                          <p:attrName>ppt_w</p:attrName>
                                        </p:attrNameLst>
                                      </p:cBhvr>
                                      <p:tavLst>
                                        <p:tav tm="0">
                                          <p:val>
                                            <p:fltVal val="0"/>
                                          </p:val>
                                        </p:tav>
                                        <p:tav tm="100000">
                                          <p:val>
                                            <p:strVal val="#ppt_w"/>
                                          </p:val>
                                        </p:tav>
                                      </p:tavLst>
                                    </p:anim>
                                    <p:anim calcmode="lin" valueType="num">
                                      <p:cBhvr>
                                        <p:cTn id="48" dur="500" fill="hold"/>
                                        <p:tgtEl>
                                          <p:spTgt spid="8194"/>
                                        </p:tgtEl>
                                        <p:attrNameLst>
                                          <p:attrName>ppt_h</p:attrName>
                                        </p:attrNameLst>
                                      </p:cBhvr>
                                      <p:tavLst>
                                        <p:tav tm="0">
                                          <p:val>
                                            <p:fltVal val="0"/>
                                          </p:val>
                                        </p:tav>
                                        <p:tav tm="100000">
                                          <p:val>
                                            <p:strVal val="#ppt_h"/>
                                          </p:val>
                                        </p:tav>
                                      </p:tavLst>
                                    </p:anim>
                                    <p:animEffect transition="in" filter="fade">
                                      <p:cBhvr>
                                        <p:cTn id="4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animBg="1"/>
      <p:bldP spid="12"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B97B8D6-EEB1-48B2-B320-F4EA3A1F2CAF}"/>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sp>
        <p:nvSpPr>
          <p:cNvPr id="8" name="ZoneTexte 7">
            <a:extLst>
              <a:ext uri="{FF2B5EF4-FFF2-40B4-BE49-F238E27FC236}">
                <a16:creationId xmlns:a16="http://schemas.microsoft.com/office/drawing/2014/main" id="{E6F78645-1E1E-4644-BE4F-BC3CD79BA9E2}"/>
              </a:ext>
            </a:extLst>
          </p:cNvPr>
          <p:cNvSpPr txBox="1"/>
          <p:nvPr/>
        </p:nvSpPr>
        <p:spPr>
          <a:xfrm>
            <a:off x="1259632" y="595916"/>
            <a:ext cx="7344816"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 C1.4 – Élaborer la cotation de l’offre de transport</a:t>
            </a:r>
          </a:p>
        </p:txBody>
      </p:sp>
      <p:sp>
        <p:nvSpPr>
          <p:cNvPr id="10" name="Légende : flèche vers le bas 9">
            <a:extLst>
              <a:ext uri="{FF2B5EF4-FFF2-40B4-BE49-F238E27FC236}">
                <a16:creationId xmlns:a16="http://schemas.microsoft.com/office/drawing/2014/main" id="{60B5811A-0F7E-49F7-A19F-3DE8984BE9B6}"/>
              </a:ext>
            </a:extLst>
          </p:cNvPr>
          <p:cNvSpPr/>
          <p:nvPr/>
        </p:nvSpPr>
        <p:spPr>
          <a:xfrm>
            <a:off x="360000" y="2963638"/>
            <a:ext cx="3419912" cy="100311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A1.4C3</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Établir le coût de revient et le prix de vente de l’opération de transport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p:txBody>
      </p:sp>
      <p:sp>
        <p:nvSpPr>
          <p:cNvPr id="11" name="Légende : flèche vers le bas 10">
            <a:extLst>
              <a:ext uri="{FF2B5EF4-FFF2-40B4-BE49-F238E27FC236}">
                <a16:creationId xmlns:a16="http://schemas.microsoft.com/office/drawing/2014/main" id="{FEAC79CF-ED76-454B-9D03-EB8A3A78BF3B}"/>
              </a:ext>
            </a:extLst>
          </p:cNvPr>
          <p:cNvSpPr/>
          <p:nvPr/>
        </p:nvSpPr>
        <p:spPr>
          <a:xfrm>
            <a:off x="360000" y="2143318"/>
            <a:ext cx="3419912"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A1.4C2</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 Valoriser les prestations annexes</a:t>
            </a:r>
          </a:p>
        </p:txBody>
      </p:sp>
      <p:sp>
        <p:nvSpPr>
          <p:cNvPr id="14" name="Rectangle 13">
            <a:extLst>
              <a:ext uri="{FF2B5EF4-FFF2-40B4-BE49-F238E27FC236}">
                <a16:creationId xmlns:a16="http://schemas.microsoft.com/office/drawing/2014/main" id="{F18000AB-98B0-4308-B650-480987C703FA}"/>
              </a:ext>
            </a:extLst>
          </p:cNvPr>
          <p:cNvSpPr/>
          <p:nvPr/>
        </p:nvSpPr>
        <p:spPr>
          <a:xfrm>
            <a:off x="361788" y="4079622"/>
            <a:ext cx="3419911" cy="54978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A1.4C4</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Formaliser et communiquer l’offre au client/donneur d’ordre</a:t>
            </a:r>
          </a:p>
        </p:txBody>
      </p:sp>
      <p:sp>
        <p:nvSpPr>
          <p:cNvPr id="9" name="Légende : flèche vers le bas 8">
            <a:extLst>
              <a:ext uri="{FF2B5EF4-FFF2-40B4-BE49-F238E27FC236}">
                <a16:creationId xmlns:a16="http://schemas.microsoft.com/office/drawing/2014/main" id="{234039E9-645F-4A31-9BAB-3E1003920FE7}"/>
              </a:ext>
            </a:extLst>
          </p:cNvPr>
          <p:cNvSpPr/>
          <p:nvPr/>
        </p:nvSpPr>
        <p:spPr>
          <a:xfrm>
            <a:off x="348592" y="1343832"/>
            <a:ext cx="3419912"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A1.4C1</a:t>
            </a:r>
            <a:r>
              <a:rPr kumimoji="0" lang="fr-FR" sz="1400" b="1" i="0" u="none" strike="noStrike" kern="1200" cap="none" spc="0" normalizeH="0" baseline="0" noProof="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 Appliquer les grilles tarifaires</a:t>
            </a:r>
          </a:p>
        </p:txBody>
      </p:sp>
      <p:pic>
        <p:nvPicPr>
          <p:cNvPr id="16" name="Image 15">
            <a:extLst>
              <a:ext uri="{FF2B5EF4-FFF2-40B4-BE49-F238E27FC236}">
                <a16:creationId xmlns:a16="http://schemas.microsoft.com/office/drawing/2014/main" id="{EAA58BDC-FCBD-4EF7-966D-AE9124569100}"/>
              </a:ext>
            </a:extLst>
          </p:cNvPr>
          <p:cNvPicPr>
            <a:picLocks noChangeAspect="1"/>
          </p:cNvPicPr>
          <p:nvPr/>
        </p:nvPicPr>
        <p:blipFill>
          <a:blip r:embed="rId3"/>
          <a:stretch>
            <a:fillRect/>
          </a:stretch>
        </p:blipFill>
        <p:spPr>
          <a:xfrm>
            <a:off x="6123312" y="1509295"/>
            <a:ext cx="792088" cy="998192"/>
          </a:xfrm>
          <a:prstGeom prst="rect">
            <a:avLst/>
          </a:prstGeom>
        </p:spPr>
      </p:pic>
      <p:pic>
        <p:nvPicPr>
          <p:cNvPr id="3074" name="Picture 2" descr="le tranporteur : {tnt colis immense : tarif transporteur france - Devis  transport">
            <a:extLst>
              <a:ext uri="{FF2B5EF4-FFF2-40B4-BE49-F238E27FC236}">
                <a16:creationId xmlns:a16="http://schemas.microsoft.com/office/drawing/2014/main" id="{DD913CEE-CC95-4AC4-8571-8C2E22FCA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88581" flipH="1">
            <a:off x="7029303" y="1257022"/>
            <a:ext cx="1919465" cy="102371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es coûts du transport routier">
            <a:extLst>
              <a:ext uri="{FF2B5EF4-FFF2-40B4-BE49-F238E27FC236}">
                <a16:creationId xmlns:a16="http://schemas.microsoft.com/office/drawing/2014/main" id="{7E9936E0-3791-44D1-9B72-EB9464870F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070716">
            <a:off x="4046114" y="2810968"/>
            <a:ext cx="1647835" cy="17796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Femme D'affaires De Dessin Animé En Costume D'entreprise Assis Au Bureau De  Travail En Tapant Sur Ordinateur Portable | Vecteur Premium">
            <a:extLst>
              <a:ext uri="{FF2B5EF4-FFF2-40B4-BE49-F238E27FC236}">
                <a16:creationId xmlns:a16="http://schemas.microsoft.com/office/drawing/2014/main" id="{3B1A1862-B31F-45DE-BE8F-0EA69D2DFB8B}"/>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9400" t="6601" r="15001" b="6999"/>
          <a:stretch/>
        </p:blipFill>
        <p:spPr bwMode="auto">
          <a:xfrm>
            <a:off x="5835491" y="1993026"/>
            <a:ext cx="1485205" cy="1697406"/>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675838FF-84A9-431B-8659-4B604FE8FDC9}"/>
              </a:ext>
            </a:extLst>
          </p:cNvPr>
          <p:cNvSpPr txBox="1"/>
          <p:nvPr/>
        </p:nvSpPr>
        <p:spPr>
          <a:xfrm>
            <a:off x="6550050" y="3506480"/>
            <a:ext cx="1152128" cy="27699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Exploitation</a:t>
            </a:r>
          </a:p>
        </p:txBody>
      </p:sp>
      <p:pic>
        <p:nvPicPr>
          <p:cNvPr id="3080" name="Picture 8" descr="Empotage et dépotage de conteneurs Lyon - Ecotra Logistics">
            <a:extLst>
              <a:ext uri="{FF2B5EF4-FFF2-40B4-BE49-F238E27FC236}">
                <a16:creationId xmlns:a16="http://schemas.microsoft.com/office/drawing/2014/main" id="{F2897CC2-C1FE-4A02-9707-85F5957D28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4463" y="1199758"/>
            <a:ext cx="1317617" cy="98821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scompte commercial : définition, calcul et avantages - IONOS">
            <a:extLst>
              <a:ext uri="{FF2B5EF4-FFF2-40B4-BE49-F238E27FC236}">
                <a16:creationId xmlns:a16="http://schemas.microsoft.com/office/drawing/2014/main" id="{15A4DD88-8E2C-4328-940D-7D4DC2AB51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605833">
            <a:off x="4635660" y="1835802"/>
            <a:ext cx="1283426" cy="67379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arifs - Karoco Sen Bagages : Fret aérien et maritime vers le Sénégal,  Déménagement France Sénégal, Envoi de colis, Transport de véhicules">
            <a:extLst>
              <a:ext uri="{FF2B5EF4-FFF2-40B4-BE49-F238E27FC236}">
                <a16:creationId xmlns:a16="http://schemas.microsoft.com/office/drawing/2014/main" id="{E2BACCA0-2968-4705-B3DF-4EFFF724E1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315460">
            <a:off x="7353577" y="1723526"/>
            <a:ext cx="1562610" cy="158263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La marge commerciale : calcul, taux de marge, taux de marque et suivi">
            <a:extLst>
              <a:ext uri="{FF2B5EF4-FFF2-40B4-BE49-F238E27FC236}">
                <a16:creationId xmlns:a16="http://schemas.microsoft.com/office/drawing/2014/main" id="{D5EC2737-6818-44BD-A77C-0A8CE461FEBA}"/>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8255" y="3324233"/>
            <a:ext cx="2095521" cy="1393977"/>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a:extLst>
              <a:ext uri="{FF2B5EF4-FFF2-40B4-BE49-F238E27FC236}">
                <a16:creationId xmlns:a16="http://schemas.microsoft.com/office/drawing/2014/main" id="{829E93E3-A7E7-415E-B6E1-8DC8BFF14F9C}"/>
              </a:ext>
            </a:extLst>
          </p:cNvPr>
          <p:cNvPicPr>
            <a:picLocks noChangeAspect="1"/>
          </p:cNvPicPr>
          <p:nvPr/>
        </p:nvPicPr>
        <p:blipFill>
          <a:blip r:embed="rId11"/>
          <a:stretch>
            <a:fillRect/>
          </a:stretch>
        </p:blipFill>
        <p:spPr>
          <a:xfrm>
            <a:off x="7304112" y="4048199"/>
            <a:ext cx="762000" cy="685800"/>
          </a:xfrm>
          <a:prstGeom prst="rect">
            <a:avLst/>
          </a:prstGeom>
        </p:spPr>
      </p:pic>
      <p:pic>
        <p:nvPicPr>
          <p:cNvPr id="4" name="Image 3">
            <a:extLst>
              <a:ext uri="{FF2B5EF4-FFF2-40B4-BE49-F238E27FC236}">
                <a16:creationId xmlns:a16="http://schemas.microsoft.com/office/drawing/2014/main" id="{DEFD218F-1B90-400F-93EA-0BF6C2590DA4}"/>
              </a:ext>
            </a:extLst>
          </p:cNvPr>
          <p:cNvPicPr>
            <a:picLocks noChangeAspect="1"/>
          </p:cNvPicPr>
          <p:nvPr/>
        </p:nvPicPr>
        <p:blipFill>
          <a:blip r:embed="rId12"/>
          <a:stretch>
            <a:fillRect/>
          </a:stretch>
        </p:blipFill>
        <p:spPr>
          <a:xfrm>
            <a:off x="7848986" y="3378783"/>
            <a:ext cx="887669" cy="1134752"/>
          </a:xfrm>
          <a:prstGeom prst="rect">
            <a:avLst/>
          </a:prstGeom>
        </p:spPr>
      </p:pic>
      <p:pic>
        <p:nvPicPr>
          <p:cNvPr id="23" name="Image 22">
            <a:extLst>
              <a:ext uri="{FF2B5EF4-FFF2-40B4-BE49-F238E27FC236}">
                <a16:creationId xmlns:a16="http://schemas.microsoft.com/office/drawing/2014/main" id="{802B0F50-6F68-4541-B893-E74BA840E74C}"/>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8502339" y="1488896"/>
            <a:ext cx="586137" cy="452924"/>
          </a:xfrm>
          <a:prstGeom prst="rect">
            <a:avLst/>
          </a:prstGeom>
        </p:spPr>
      </p:pic>
      <p:pic>
        <p:nvPicPr>
          <p:cNvPr id="25" name="Image 24">
            <a:extLst>
              <a:ext uri="{FF2B5EF4-FFF2-40B4-BE49-F238E27FC236}">
                <a16:creationId xmlns:a16="http://schemas.microsoft.com/office/drawing/2014/main" id="{E44483C3-B1E1-49A9-B8EA-96D6F99DC0FD}"/>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7242218" y="2877785"/>
            <a:ext cx="656373" cy="382609"/>
          </a:xfrm>
          <a:prstGeom prst="rect">
            <a:avLst/>
          </a:prstGeom>
        </p:spPr>
      </p:pic>
      <p:pic>
        <p:nvPicPr>
          <p:cNvPr id="27" name="Image 26">
            <a:extLst>
              <a:ext uri="{FF2B5EF4-FFF2-40B4-BE49-F238E27FC236}">
                <a16:creationId xmlns:a16="http://schemas.microsoft.com/office/drawing/2014/main" id="{B595D9AC-BB0D-49BF-95D5-B50C9E6FA439}"/>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6855003" y="1145484"/>
            <a:ext cx="586137" cy="410296"/>
          </a:xfrm>
          <a:prstGeom prst="rect">
            <a:avLst/>
          </a:prstGeom>
        </p:spPr>
      </p:pic>
      <p:pic>
        <p:nvPicPr>
          <p:cNvPr id="29" name="Image 28">
            <a:extLst>
              <a:ext uri="{FF2B5EF4-FFF2-40B4-BE49-F238E27FC236}">
                <a16:creationId xmlns:a16="http://schemas.microsoft.com/office/drawing/2014/main" id="{89946FB6-6A18-4C78-BA99-4AE10ABA25EE}"/>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4004286" y="2008391"/>
            <a:ext cx="718073" cy="710225"/>
          </a:xfrm>
          <a:prstGeom prst="rect">
            <a:avLst/>
          </a:prstGeom>
        </p:spPr>
      </p:pic>
      <p:pic>
        <p:nvPicPr>
          <p:cNvPr id="31" name="Image 30">
            <a:extLst>
              <a:ext uri="{FF2B5EF4-FFF2-40B4-BE49-F238E27FC236}">
                <a16:creationId xmlns:a16="http://schemas.microsoft.com/office/drawing/2014/main" id="{E60CA0CC-1894-411C-92BE-BD1C94989B9B}"/>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5300625" y="1163745"/>
            <a:ext cx="500333" cy="469062"/>
          </a:xfrm>
          <a:prstGeom prst="rect">
            <a:avLst/>
          </a:prstGeom>
        </p:spPr>
      </p:pic>
      <p:sp>
        <p:nvSpPr>
          <p:cNvPr id="26" name="Rectangle avec coins rognés en diagonale 10">
            <a:extLst>
              <a:ext uri="{FF2B5EF4-FFF2-40B4-BE49-F238E27FC236}">
                <a16:creationId xmlns:a16="http://schemas.microsoft.com/office/drawing/2014/main" id="{97C688AF-A93A-4F18-A063-AE7F1CF5CDA8}"/>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C1.4</a:t>
            </a:r>
          </a:p>
        </p:txBody>
      </p:sp>
      <p:sp>
        <p:nvSpPr>
          <p:cNvPr id="28" name="Espace réservé du pied de page 5">
            <a:extLst>
              <a:ext uri="{FF2B5EF4-FFF2-40B4-BE49-F238E27FC236}">
                <a16:creationId xmlns:a16="http://schemas.microsoft.com/office/drawing/2014/main" id="{194E6FE8-BB90-4933-874D-549581E05CD0}"/>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548862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par>
                                <p:cTn id="17" presetID="53" presetClass="entr" presetSubtype="16"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10"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10"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0" presetClass="entr" presetSubtype="0" fill="hold" nodeType="with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fade">
                                      <p:cBhvr>
                                        <p:cTn id="45" dur="500"/>
                                        <p:tgtEl>
                                          <p:spTgt spid="3074"/>
                                        </p:tgtEl>
                                      </p:cBhvr>
                                    </p:animEffect>
                                  </p:childTnLst>
                                </p:cTn>
                              </p:par>
                              <p:par>
                                <p:cTn id="46" presetID="10" presetClass="entr" presetSubtype="0" fill="hold" nodeType="withEffect">
                                  <p:stCondLst>
                                    <p:cond delay="0"/>
                                  </p:stCondLst>
                                  <p:childTnLst>
                                    <p:set>
                                      <p:cBhvr>
                                        <p:cTn id="47" dur="1" fill="hold">
                                          <p:stCondLst>
                                            <p:cond delay="0"/>
                                          </p:stCondLst>
                                        </p:cTn>
                                        <p:tgtEl>
                                          <p:spTgt spid="3082"/>
                                        </p:tgtEl>
                                        <p:attrNameLst>
                                          <p:attrName>style.visibility</p:attrName>
                                        </p:attrNameLst>
                                      </p:cBhvr>
                                      <p:to>
                                        <p:strVal val="visible"/>
                                      </p:to>
                                    </p:set>
                                    <p:animEffect transition="in" filter="fade">
                                      <p:cBhvr>
                                        <p:cTn id="48" dur="500"/>
                                        <p:tgtEl>
                                          <p:spTgt spid="308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anim calcmode="lin" valueType="num">
                                      <p:cBhvr>
                                        <p:cTn id="54" dur="1000" fill="hold"/>
                                        <p:tgtEl>
                                          <p:spTgt spid="11"/>
                                        </p:tgtEl>
                                        <p:attrNameLst>
                                          <p:attrName>ppt_x</p:attrName>
                                        </p:attrNameLst>
                                      </p:cBhvr>
                                      <p:tavLst>
                                        <p:tav tm="0">
                                          <p:val>
                                            <p:strVal val="#ppt_x"/>
                                          </p:val>
                                        </p:tav>
                                        <p:tav tm="100000">
                                          <p:val>
                                            <p:strVal val="#ppt_x"/>
                                          </p:val>
                                        </p:tav>
                                      </p:tavLst>
                                    </p:anim>
                                    <p:anim calcmode="lin" valueType="num">
                                      <p:cBhvr>
                                        <p:cTn id="55" dur="1000" fill="hold"/>
                                        <p:tgtEl>
                                          <p:spTgt spid="11"/>
                                        </p:tgtEl>
                                        <p:attrNameLst>
                                          <p:attrName>ppt_y</p:attrName>
                                        </p:attrNameLst>
                                      </p:cBhvr>
                                      <p:tavLst>
                                        <p:tav tm="0">
                                          <p:val>
                                            <p:strVal val="#ppt_y+.1"/>
                                          </p:val>
                                        </p:tav>
                                        <p:tav tm="100000">
                                          <p:val>
                                            <p:strVal val="#ppt_y"/>
                                          </p:val>
                                        </p:tav>
                                      </p:tavLst>
                                    </p:anim>
                                  </p:childTnLst>
                                </p:cTn>
                              </p:par>
                              <p:par>
                                <p:cTn id="56" presetID="10" presetClass="entr" presetSubtype="0" fill="hold" nodeType="withEffect">
                                  <p:stCondLst>
                                    <p:cond delay="0"/>
                                  </p:stCondLst>
                                  <p:childTnLst>
                                    <p:set>
                                      <p:cBhvr>
                                        <p:cTn id="57" dur="1" fill="hold">
                                          <p:stCondLst>
                                            <p:cond delay="0"/>
                                          </p:stCondLst>
                                        </p:cTn>
                                        <p:tgtEl>
                                          <p:spTgt spid="3080"/>
                                        </p:tgtEl>
                                        <p:attrNameLst>
                                          <p:attrName>style.visibility</p:attrName>
                                        </p:attrNameLst>
                                      </p:cBhvr>
                                      <p:to>
                                        <p:strVal val="visible"/>
                                      </p:to>
                                    </p:set>
                                    <p:animEffect transition="in" filter="fade">
                                      <p:cBhvr>
                                        <p:cTn id="58" dur="500"/>
                                        <p:tgtEl>
                                          <p:spTgt spid="3080"/>
                                        </p:tgtEl>
                                      </p:cBhvr>
                                    </p:animEffect>
                                  </p:childTnLst>
                                </p:cTn>
                              </p:par>
                              <p:par>
                                <p:cTn id="59" presetID="10" presetClass="entr" presetSubtype="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nodeType="withEffect">
                                  <p:stCondLst>
                                    <p:cond delay="0"/>
                                  </p:stCondLst>
                                  <p:childTnLst>
                                    <p:set>
                                      <p:cBhvr>
                                        <p:cTn id="63" dur="1" fill="hold">
                                          <p:stCondLst>
                                            <p:cond delay="0"/>
                                          </p:stCondLst>
                                        </p:cTn>
                                        <p:tgtEl>
                                          <p:spTgt spid="3078"/>
                                        </p:tgtEl>
                                        <p:attrNameLst>
                                          <p:attrName>style.visibility</p:attrName>
                                        </p:attrNameLst>
                                      </p:cBhvr>
                                      <p:to>
                                        <p:strVal val="visible"/>
                                      </p:to>
                                    </p:set>
                                    <p:animEffect transition="in" filter="fade">
                                      <p:cBhvr>
                                        <p:cTn id="64" dur="500"/>
                                        <p:tgtEl>
                                          <p:spTgt spid="3078"/>
                                        </p:tgtEl>
                                      </p:cBhvr>
                                    </p:animEffect>
                                  </p:childTnLst>
                                </p:cTn>
                              </p:par>
                              <p:par>
                                <p:cTn id="65" presetID="10" presetClass="entr" presetSubtype="0" fill="hold" nodeType="with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par>
                                <p:cTn id="75" presetID="10" presetClass="entr" presetSubtype="0" fill="hold" nodeType="withEffect">
                                  <p:stCondLst>
                                    <p:cond delay="0"/>
                                  </p:stCondLst>
                                  <p:childTnLst>
                                    <p:set>
                                      <p:cBhvr>
                                        <p:cTn id="76" dur="1" fill="hold">
                                          <p:stCondLst>
                                            <p:cond delay="0"/>
                                          </p:stCondLst>
                                        </p:cTn>
                                        <p:tgtEl>
                                          <p:spTgt spid="3076"/>
                                        </p:tgtEl>
                                        <p:attrNameLst>
                                          <p:attrName>style.visibility</p:attrName>
                                        </p:attrNameLst>
                                      </p:cBhvr>
                                      <p:to>
                                        <p:strVal val="visible"/>
                                      </p:to>
                                    </p:set>
                                    <p:animEffect transition="in" filter="fade">
                                      <p:cBhvr>
                                        <p:cTn id="77" dur="500"/>
                                        <p:tgtEl>
                                          <p:spTgt spid="3076"/>
                                        </p:tgtEl>
                                      </p:cBhvr>
                                    </p:animEffect>
                                  </p:childTnLst>
                                </p:cTn>
                              </p:par>
                              <p:par>
                                <p:cTn id="78" presetID="10" presetClass="entr" presetSubtype="0" fill="hold" nodeType="withEffect">
                                  <p:stCondLst>
                                    <p:cond delay="0"/>
                                  </p:stCondLst>
                                  <p:childTnLst>
                                    <p:set>
                                      <p:cBhvr>
                                        <p:cTn id="79" dur="1" fill="hold">
                                          <p:stCondLst>
                                            <p:cond delay="0"/>
                                          </p:stCondLst>
                                        </p:cTn>
                                        <p:tgtEl>
                                          <p:spTgt spid="3084"/>
                                        </p:tgtEl>
                                        <p:attrNameLst>
                                          <p:attrName>style.visibility</p:attrName>
                                        </p:attrNameLst>
                                      </p:cBhvr>
                                      <p:to>
                                        <p:strVal val="visible"/>
                                      </p:to>
                                    </p:set>
                                    <p:animEffect transition="in" filter="fade">
                                      <p:cBhvr>
                                        <p:cTn id="80" dur="500"/>
                                        <p:tgtEl>
                                          <p:spTgt spid="3084"/>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anim calcmode="lin" valueType="num">
                                      <p:cBhvr>
                                        <p:cTn id="86" dur="1000" fill="hold"/>
                                        <p:tgtEl>
                                          <p:spTgt spid="14"/>
                                        </p:tgtEl>
                                        <p:attrNameLst>
                                          <p:attrName>ppt_x</p:attrName>
                                        </p:attrNameLst>
                                      </p:cBhvr>
                                      <p:tavLst>
                                        <p:tav tm="0">
                                          <p:val>
                                            <p:strVal val="#ppt_x"/>
                                          </p:val>
                                        </p:tav>
                                        <p:tav tm="100000">
                                          <p:val>
                                            <p:strVal val="#ppt_x"/>
                                          </p:val>
                                        </p:tav>
                                      </p:tavLst>
                                    </p:anim>
                                    <p:anim calcmode="lin" valueType="num">
                                      <p:cBhvr>
                                        <p:cTn id="87" dur="1000" fill="hold"/>
                                        <p:tgtEl>
                                          <p:spTgt spid="14"/>
                                        </p:tgtEl>
                                        <p:attrNameLst>
                                          <p:attrName>ppt_y</p:attrName>
                                        </p:attrNameLst>
                                      </p:cBhvr>
                                      <p:tavLst>
                                        <p:tav tm="0">
                                          <p:val>
                                            <p:strVal val="#ppt_y+.1"/>
                                          </p:val>
                                        </p:tav>
                                        <p:tav tm="100000">
                                          <p:val>
                                            <p:strVal val="#ppt_y"/>
                                          </p:val>
                                        </p:tav>
                                      </p:tavLst>
                                    </p:anim>
                                  </p:childTnLst>
                                </p:cTn>
                              </p:par>
                              <p:par>
                                <p:cTn id="88" presetID="10" presetClass="entr" presetSubtype="0" fill="hold" nodeType="with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fade">
                                      <p:cBhvr>
                                        <p:cTn id="90" dur="500"/>
                                        <p:tgtEl>
                                          <p:spTgt spid="21"/>
                                        </p:tgtEl>
                                      </p:cBhvr>
                                    </p:animEffect>
                                  </p:childTnLst>
                                </p:cTn>
                              </p:par>
                              <p:par>
                                <p:cTn id="91" presetID="10" presetClass="entr" presetSubtype="0" fill="hold" nodeType="withEffect">
                                  <p:stCondLst>
                                    <p:cond delay="0"/>
                                  </p:stCondLst>
                                  <p:childTnLst>
                                    <p:set>
                                      <p:cBhvr>
                                        <p:cTn id="92" dur="1" fill="hold">
                                          <p:stCondLst>
                                            <p:cond delay="0"/>
                                          </p:stCondLst>
                                        </p:cTn>
                                        <p:tgtEl>
                                          <p:spTgt spid="4"/>
                                        </p:tgtEl>
                                        <p:attrNameLst>
                                          <p:attrName>style.visibility</p:attrName>
                                        </p:attrNameLst>
                                      </p:cBhvr>
                                      <p:to>
                                        <p:strVal val="visible"/>
                                      </p:to>
                                    </p:set>
                                    <p:animEffect transition="in" filter="fade">
                                      <p:cBhvr>
                                        <p:cTn id="9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4" grpId="0" animBg="1"/>
      <p:bldP spid="9" grpId="0" animBg="1"/>
      <p:bldP spid="15" grpId="0" animBg="1"/>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 29">
            <a:extLst>
              <a:ext uri="{FF2B5EF4-FFF2-40B4-BE49-F238E27FC236}">
                <a16:creationId xmlns:a16="http://schemas.microsoft.com/office/drawing/2014/main" id="{CED6397D-1613-4E30-B6AB-FFD2E6503EF2}"/>
              </a:ext>
            </a:extLst>
          </p:cNvPr>
          <p:cNvPicPr>
            <a:picLocks noChangeAspect="1"/>
          </p:cNvPicPr>
          <p:nvPr/>
        </p:nvPicPr>
        <p:blipFill>
          <a:blip r:embed="rId3"/>
          <a:stretch>
            <a:fillRect/>
          </a:stretch>
        </p:blipFill>
        <p:spPr>
          <a:xfrm>
            <a:off x="8078275" y="1994590"/>
            <a:ext cx="762000" cy="685800"/>
          </a:xfrm>
          <a:prstGeom prst="rect">
            <a:avLst/>
          </a:prstGeom>
        </p:spPr>
      </p:pic>
      <p:pic>
        <p:nvPicPr>
          <p:cNvPr id="22" name="Picture 16" descr="Votre marchandise est-elle bien assurée ? - OLNAFRET">
            <a:extLst>
              <a:ext uri="{FF2B5EF4-FFF2-40B4-BE49-F238E27FC236}">
                <a16:creationId xmlns:a16="http://schemas.microsoft.com/office/drawing/2014/main" id="{1F1D3517-0D3B-4025-B7E1-7A93EE1500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663" t="23446"/>
          <a:stretch/>
        </p:blipFill>
        <p:spPr bwMode="auto">
          <a:xfrm rot="1778785">
            <a:off x="7012258" y="3815699"/>
            <a:ext cx="1305709" cy="721208"/>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B3E16E-763C-4FFA-939E-6FC14E88B667}"/>
              </a:ext>
            </a:extLst>
          </p:cNvPr>
          <p:cNvSpPr txBox="1"/>
          <p:nvPr/>
        </p:nvSpPr>
        <p:spPr>
          <a:xfrm>
            <a:off x="1043608" y="123478"/>
            <a:ext cx="79928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 Préparer les opérations de transport</a:t>
            </a:r>
          </a:p>
        </p:txBody>
      </p:sp>
      <p:sp>
        <p:nvSpPr>
          <p:cNvPr id="6" name="Rectangle : carré corné 5">
            <a:extLst>
              <a:ext uri="{FF2B5EF4-FFF2-40B4-BE49-F238E27FC236}">
                <a16:creationId xmlns:a16="http://schemas.microsoft.com/office/drawing/2014/main" id="{34BE8455-A010-41EC-B140-9CD80B023ADB}"/>
              </a:ext>
            </a:extLst>
          </p:cNvPr>
          <p:cNvSpPr/>
          <p:nvPr/>
        </p:nvSpPr>
        <p:spPr>
          <a:xfrm>
            <a:off x="350036" y="1709437"/>
            <a:ext cx="1367054" cy="849354"/>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C1.S6</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prestations associées</a:t>
            </a:r>
          </a:p>
        </p:txBody>
      </p:sp>
      <p:sp>
        <p:nvSpPr>
          <p:cNvPr id="14" name="Rectangle : carré corné 13">
            <a:extLst>
              <a:ext uri="{FF2B5EF4-FFF2-40B4-BE49-F238E27FC236}">
                <a16:creationId xmlns:a16="http://schemas.microsoft.com/office/drawing/2014/main" id="{E6C00E51-6C1B-44F7-B90D-6C1E99391F70}"/>
              </a:ext>
            </a:extLst>
          </p:cNvPr>
          <p:cNvSpPr/>
          <p:nvPr/>
        </p:nvSpPr>
        <p:spPr>
          <a:xfrm>
            <a:off x="7521776" y="3025864"/>
            <a:ext cx="1383214" cy="849353"/>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C1.S29</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assurances</a:t>
            </a:r>
          </a:p>
        </p:txBody>
      </p:sp>
      <p:sp>
        <p:nvSpPr>
          <p:cNvPr id="15" name="Rectangle : carré corné 14">
            <a:extLst>
              <a:ext uri="{FF2B5EF4-FFF2-40B4-BE49-F238E27FC236}">
                <a16:creationId xmlns:a16="http://schemas.microsoft.com/office/drawing/2014/main" id="{95BF5A9E-D28E-4D92-8DEC-BB6196559E46}"/>
              </a:ext>
            </a:extLst>
          </p:cNvPr>
          <p:cNvSpPr/>
          <p:nvPr/>
        </p:nvSpPr>
        <p:spPr>
          <a:xfrm>
            <a:off x="5623542" y="2965525"/>
            <a:ext cx="1367056"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C1.S28</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cotation</a:t>
            </a:r>
          </a:p>
        </p:txBody>
      </p:sp>
      <p:sp>
        <p:nvSpPr>
          <p:cNvPr id="21" name="Rectangle : carré corné 20">
            <a:extLst>
              <a:ext uri="{FF2B5EF4-FFF2-40B4-BE49-F238E27FC236}">
                <a16:creationId xmlns:a16="http://schemas.microsoft.com/office/drawing/2014/main" id="{C69942C8-2F23-4AFF-B98F-6F93101A069B}"/>
              </a:ext>
            </a:extLst>
          </p:cNvPr>
          <p:cNvSpPr/>
          <p:nvPr/>
        </p:nvSpPr>
        <p:spPr>
          <a:xfrm>
            <a:off x="3023827" y="2097035"/>
            <a:ext cx="1367054" cy="849354"/>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C1.S12</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termes du commerce international</a:t>
            </a:r>
          </a:p>
        </p:txBody>
      </p:sp>
      <p:sp>
        <p:nvSpPr>
          <p:cNvPr id="13" name="Rectangle : carré corné 12">
            <a:extLst>
              <a:ext uri="{FF2B5EF4-FFF2-40B4-BE49-F238E27FC236}">
                <a16:creationId xmlns:a16="http://schemas.microsoft.com/office/drawing/2014/main" id="{77B2D185-C75A-454D-8A36-90F12E6C99F6}"/>
              </a:ext>
            </a:extLst>
          </p:cNvPr>
          <p:cNvSpPr/>
          <p:nvPr/>
        </p:nvSpPr>
        <p:spPr>
          <a:xfrm>
            <a:off x="5070904" y="1692861"/>
            <a:ext cx="1367054" cy="849354"/>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C1.S14</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communication professionnelle orale et écrite</a:t>
            </a:r>
          </a:p>
        </p:txBody>
      </p:sp>
      <p:sp>
        <p:nvSpPr>
          <p:cNvPr id="16" name="Rectangle : carré corné 15">
            <a:extLst>
              <a:ext uri="{FF2B5EF4-FFF2-40B4-BE49-F238E27FC236}">
                <a16:creationId xmlns:a16="http://schemas.microsoft.com/office/drawing/2014/main" id="{27053A4A-C3E2-45C4-9F45-84C6907DF794}"/>
              </a:ext>
            </a:extLst>
          </p:cNvPr>
          <p:cNvSpPr/>
          <p:nvPr/>
        </p:nvSpPr>
        <p:spPr>
          <a:xfrm>
            <a:off x="6923188" y="1417954"/>
            <a:ext cx="1367054" cy="849354"/>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C1.S15</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moyens et outils de communication</a:t>
            </a:r>
          </a:p>
        </p:txBody>
      </p:sp>
      <p:sp>
        <p:nvSpPr>
          <p:cNvPr id="17" name="Rectangle : carré corné 16">
            <a:extLst>
              <a:ext uri="{FF2B5EF4-FFF2-40B4-BE49-F238E27FC236}">
                <a16:creationId xmlns:a16="http://schemas.microsoft.com/office/drawing/2014/main" id="{92A12C3A-4F25-4BDC-B440-F2950D6102E3}"/>
              </a:ext>
            </a:extLst>
          </p:cNvPr>
          <p:cNvSpPr/>
          <p:nvPr/>
        </p:nvSpPr>
        <p:spPr>
          <a:xfrm>
            <a:off x="3495793" y="3128068"/>
            <a:ext cx="1593081" cy="849354"/>
          </a:xfrm>
          <a:prstGeom prst="foldedCorner">
            <a:avLst/>
          </a:prstGeom>
          <a:gradFill>
            <a:gsLst>
              <a:gs pos="0">
                <a:schemeClr val="accent1">
                  <a:tint val="50000"/>
                  <a:satMod val="300000"/>
                </a:schemeClr>
              </a:gs>
              <a:gs pos="35000">
                <a:schemeClr val="accent1">
                  <a:tint val="37000"/>
                  <a:satMod val="300000"/>
                </a:schemeClr>
              </a:gs>
              <a:gs pos="67500">
                <a:srgbClr val="DBE6E1"/>
              </a:gs>
              <a:gs pos="100000">
                <a:schemeClr val="accent1">
                  <a:tint val="15000"/>
                  <a:satMod val="350000"/>
                </a:schemeClr>
              </a:gs>
            </a:gsLst>
            <a:lin ang="16200000" scaled="1"/>
          </a:gradFill>
          <a:ln w="25400">
            <a:solidFill>
              <a:schemeClr val="accent5"/>
            </a:solidFill>
          </a:ln>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2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C1.S27</a:t>
            </a:r>
            <a:endParaRPr lang="fr-FR" sz="14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logiciels bureautiques, les progiciels</a:t>
            </a:r>
          </a:p>
        </p:txBody>
      </p:sp>
      <p:sp>
        <p:nvSpPr>
          <p:cNvPr id="18" name="ZoneTexte 17">
            <a:extLst>
              <a:ext uri="{FF2B5EF4-FFF2-40B4-BE49-F238E27FC236}">
                <a16:creationId xmlns:a16="http://schemas.microsoft.com/office/drawing/2014/main" id="{24D9E1CE-BEB8-43CC-B16E-A698CD395547}"/>
              </a:ext>
            </a:extLst>
          </p:cNvPr>
          <p:cNvSpPr txBox="1"/>
          <p:nvPr/>
        </p:nvSpPr>
        <p:spPr>
          <a:xfrm>
            <a:off x="1907704" y="693803"/>
            <a:ext cx="6048672"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Les savoirs et limites de savoirs de la compétence C1.4</a:t>
            </a:r>
          </a:p>
        </p:txBody>
      </p:sp>
      <p:pic>
        <p:nvPicPr>
          <p:cNvPr id="23" name="Image 22">
            <a:extLst>
              <a:ext uri="{FF2B5EF4-FFF2-40B4-BE49-F238E27FC236}">
                <a16:creationId xmlns:a16="http://schemas.microsoft.com/office/drawing/2014/main" id="{00666831-CE95-47B1-865C-D2F75B391985}"/>
              </a:ext>
            </a:extLst>
          </p:cNvPr>
          <p:cNvPicPr>
            <a:picLocks noChangeAspect="1"/>
          </p:cNvPicPr>
          <p:nvPr/>
        </p:nvPicPr>
        <p:blipFill>
          <a:blip r:embed="rId5"/>
          <a:stretch>
            <a:fillRect/>
          </a:stretch>
        </p:blipFill>
        <p:spPr>
          <a:xfrm>
            <a:off x="1283823" y="608129"/>
            <a:ext cx="383032" cy="600274"/>
          </a:xfrm>
          <a:prstGeom prst="rect">
            <a:avLst/>
          </a:prstGeom>
        </p:spPr>
      </p:pic>
      <p:pic>
        <p:nvPicPr>
          <p:cNvPr id="24" name="Image 23">
            <a:extLst>
              <a:ext uri="{FF2B5EF4-FFF2-40B4-BE49-F238E27FC236}">
                <a16:creationId xmlns:a16="http://schemas.microsoft.com/office/drawing/2014/main" id="{CA9D89CA-0155-49DD-A83D-C72F7FEF8592}"/>
              </a:ext>
            </a:extLst>
          </p:cNvPr>
          <p:cNvPicPr>
            <a:picLocks noChangeAspect="1"/>
          </p:cNvPicPr>
          <p:nvPr/>
        </p:nvPicPr>
        <p:blipFill>
          <a:blip r:embed="rId6"/>
          <a:stretch>
            <a:fillRect/>
          </a:stretch>
        </p:blipFill>
        <p:spPr>
          <a:xfrm>
            <a:off x="8197225" y="592534"/>
            <a:ext cx="445078" cy="557831"/>
          </a:xfrm>
          <a:prstGeom prst="rect">
            <a:avLst/>
          </a:prstGeom>
        </p:spPr>
      </p:pic>
      <p:pic>
        <p:nvPicPr>
          <p:cNvPr id="25" name="Image 24">
            <a:extLst>
              <a:ext uri="{FF2B5EF4-FFF2-40B4-BE49-F238E27FC236}">
                <a16:creationId xmlns:a16="http://schemas.microsoft.com/office/drawing/2014/main" id="{39ED586D-E554-447D-A2E6-2BB3363CC9B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87301" y="2121273"/>
            <a:ext cx="842312" cy="833106"/>
          </a:xfrm>
          <a:prstGeom prst="rect">
            <a:avLst/>
          </a:prstGeom>
        </p:spPr>
      </p:pic>
      <p:pic>
        <p:nvPicPr>
          <p:cNvPr id="26" name="Image 25">
            <a:extLst>
              <a:ext uri="{FF2B5EF4-FFF2-40B4-BE49-F238E27FC236}">
                <a16:creationId xmlns:a16="http://schemas.microsoft.com/office/drawing/2014/main" id="{A5DE2C07-18A8-4B38-AD38-2D20B1ACC6D1}"/>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247105" y="1359831"/>
            <a:ext cx="597354" cy="560019"/>
          </a:xfrm>
          <a:prstGeom prst="rect">
            <a:avLst/>
          </a:prstGeom>
        </p:spPr>
      </p:pic>
      <p:pic>
        <p:nvPicPr>
          <p:cNvPr id="27" name="Picture 10" descr="Tarifs - Karoco Sen Bagages : Fret aérien et maritime vers le Sénégal,  Déménagement France Sénégal, Envoi de colis, Transport de véhicules">
            <a:extLst>
              <a:ext uri="{FF2B5EF4-FFF2-40B4-BE49-F238E27FC236}">
                <a16:creationId xmlns:a16="http://schemas.microsoft.com/office/drawing/2014/main" id="{3D44EF56-30EE-4F5A-A140-BA65DDA7A42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315460">
            <a:off x="1232419" y="2964178"/>
            <a:ext cx="1463419" cy="14821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 carré corné 10">
            <a:extLst>
              <a:ext uri="{FF2B5EF4-FFF2-40B4-BE49-F238E27FC236}">
                <a16:creationId xmlns:a16="http://schemas.microsoft.com/office/drawing/2014/main" id="{D599A568-955C-43C2-AE36-0F2D16B8ABB5}"/>
              </a:ext>
            </a:extLst>
          </p:cNvPr>
          <p:cNvSpPr/>
          <p:nvPr/>
        </p:nvSpPr>
        <p:spPr>
          <a:xfrm>
            <a:off x="546384" y="3756961"/>
            <a:ext cx="1367054" cy="849354"/>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endParaRPr>
          </a:p>
          <a:p>
            <a:pPr algn="ctr">
              <a:defRPr/>
            </a:pP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C1.S26</a:t>
            </a:r>
            <a:endParaRPr lang="fr-FR" sz="1600" b="1" dirty="0">
              <a:solidFill>
                <a:schemeClr val="accent1">
                  <a:lumMod val="90000"/>
                  <a:lumOff val="10000"/>
                </a:schemeClr>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Les grilles tarifaires</a:t>
            </a:r>
          </a:p>
        </p:txBody>
      </p:sp>
      <p:pic>
        <p:nvPicPr>
          <p:cNvPr id="28" name="Picture 14" descr="Incoterms® 2020 Explained - The Complete Guide | IncoDocs">
            <a:extLst>
              <a:ext uri="{FF2B5EF4-FFF2-40B4-BE49-F238E27FC236}">
                <a16:creationId xmlns:a16="http://schemas.microsoft.com/office/drawing/2014/main" id="{70A8B03D-5C37-4A3E-9528-3A8F854D0EDE}"/>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930434">
            <a:off x="2010510" y="1479224"/>
            <a:ext cx="1475656" cy="83005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descr="La marge commerciale : calcul, taux de marge, taux de marque et suivi">
            <a:extLst>
              <a:ext uri="{FF2B5EF4-FFF2-40B4-BE49-F238E27FC236}">
                <a16:creationId xmlns:a16="http://schemas.microsoft.com/office/drawing/2014/main" id="{AB955315-D5F9-4967-97D5-7A8E3E01A66C}"/>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4272" y="3470906"/>
            <a:ext cx="1955960" cy="13011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édaction et communication la stratége du marketing - LLRedac">
            <a:extLst>
              <a:ext uri="{FF2B5EF4-FFF2-40B4-BE49-F238E27FC236}">
                <a16:creationId xmlns:a16="http://schemas.microsoft.com/office/drawing/2014/main" id="{9C9F3470-DA9E-42B5-BDD9-BFB0BA7C232C}"/>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5003" y="1177420"/>
            <a:ext cx="1838539" cy="63847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Les meilleurs logiciels de gestion logistique et transport - SupplyChainInfo">
            <a:extLst>
              <a:ext uri="{FF2B5EF4-FFF2-40B4-BE49-F238E27FC236}">
                <a16:creationId xmlns:a16="http://schemas.microsoft.com/office/drawing/2014/main" id="{DC93F6C1-26EB-4AD9-A1E5-5FBB8F1D5A3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678401">
            <a:off x="2922830" y="3836135"/>
            <a:ext cx="1473502" cy="76924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ommunication Téléphonique Illustration Concept Sur Blanc Clip Art Libres  De Droits , Vecteurs Et Illustration. Image 15579415.">
            <a:extLst>
              <a:ext uri="{FF2B5EF4-FFF2-40B4-BE49-F238E27FC236}">
                <a16:creationId xmlns:a16="http://schemas.microsoft.com/office/drawing/2014/main" id="{83048E19-38A9-4C30-AE33-6BA99E0E718C}"/>
              </a:ext>
            </a:extLst>
          </p:cNvPr>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7678" y="2138108"/>
            <a:ext cx="1132251" cy="807327"/>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avec coins rognés en diagonale 10">
            <a:extLst>
              <a:ext uri="{FF2B5EF4-FFF2-40B4-BE49-F238E27FC236}">
                <a16:creationId xmlns:a16="http://schemas.microsoft.com/office/drawing/2014/main" id="{794C23E1-92B3-4D16-B138-8FF97FEA17A1}"/>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C1.4</a:t>
            </a:r>
          </a:p>
        </p:txBody>
      </p:sp>
      <p:sp>
        <p:nvSpPr>
          <p:cNvPr id="33" name="Espace réservé du pied de page 5">
            <a:extLst>
              <a:ext uri="{FF2B5EF4-FFF2-40B4-BE49-F238E27FC236}">
                <a16:creationId xmlns:a16="http://schemas.microsoft.com/office/drawing/2014/main" id="{CBEBFBA7-C6F3-41B7-8A44-8EFC94B1EA5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3707020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par>
                                <p:cTn id="42" presetID="10" presetClass="entr" presetSubtype="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par>
                                <p:cTn id="45" presetID="10"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par>
                                <p:cTn id="48" presetID="10" presetClass="entr" presetSubtype="0" fill="hold"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par>
                                <p:cTn id="54" presetID="10" presetClass="entr" presetSubtype="0" fill="hold" nodeType="with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cTn>
                              </p:par>
                              <p:par>
                                <p:cTn id="57" presetID="10" presetClass="entr" presetSubtype="0" fill="hold" nodeType="with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par>
                                <p:cTn id="60" presetID="10" presetClass="entr" presetSubtype="0" fill="hold" nodeType="with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par>
                                <p:cTn id="63" presetID="10" presetClass="entr" presetSubtype="0" fill="hold" nodeType="withEffect">
                                  <p:stCondLst>
                                    <p:cond delay="0"/>
                                  </p:stCondLst>
                                  <p:childTnLst>
                                    <p:set>
                                      <p:cBhvr>
                                        <p:cTn id="64" dur="1" fill="hold">
                                          <p:stCondLst>
                                            <p:cond delay="0"/>
                                          </p:stCondLst>
                                        </p:cTn>
                                        <p:tgtEl>
                                          <p:spTgt spid="4100"/>
                                        </p:tgtEl>
                                        <p:attrNameLst>
                                          <p:attrName>style.visibility</p:attrName>
                                        </p:attrNameLst>
                                      </p:cBhvr>
                                      <p:to>
                                        <p:strVal val="visible"/>
                                      </p:to>
                                    </p:set>
                                    <p:animEffect transition="in" filter="fade">
                                      <p:cBhvr>
                                        <p:cTn id="65" dur="500"/>
                                        <p:tgtEl>
                                          <p:spTgt spid="4100"/>
                                        </p:tgtEl>
                                      </p:cBhvr>
                                    </p:animEffect>
                                  </p:childTnLst>
                                </p:cTn>
                              </p:par>
                              <p:par>
                                <p:cTn id="66" presetID="10" presetClass="entr" presetSubtype="0" fill="hold" nodeType="withEffect">
                                  <p:stCondLst>
                                    <p:cond delay="0"/>
                                  </p:stCondLst>
                                  <p:childTnLst>
                                    <p:set>
                                      <p:cBhvr>
                                        <p:cTn id="67" dur="1" fill="hold">
                                          <p:stCondLst>
                                            <p:cond delay="0"/>
                                          </p:stCondLst>
                                        </p:cTn>
                                        <p:tgtEl>
                                          <p:spTgt spid="4102"/>
                                        </p:tgtEl>
                                        <p:attrNameLst>
                                          <p:attrName>style.visibility</p:attrName>
                                        </p:attrNameLst>
                                      </p:cBhvr>
                                      <p:to>
                                        <p:strVal val="visible"/>
                                      </p:to>
                                    </p:set>
                                    <p:animEffect transition="in" filter="fade">
                                      <p:cBhvr>
                                        <p:cTn id="68"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5" grpId="0" animBg="1"/>
      <p:bldP spid="21" grpId="0" animBg="1"/>
      <p:bldP spid="13" grpId="0" animBg="1"/>
      <p:bldP spid="16" grpId="0" animBg="1"/>
      <p:bldP spid="17" grpId="0" animBg="1"/>
      <p:bldP spid="18"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égende : flèche vers le bas 12">
            <a:extLst>
              <a:ext uri="{FF2B5EF4-FFF2-40B4-BE49-F238E27FC236}">
                <a16:creationId xmlns:a16="http://schemas.microsoft.com/office/drawing/2014/main" id="{8F1855C6-AA5A-4D26-BF8E-E172F8EDF0B0}"/>
              </a:ext>
            </a:extLst>
          </p:cNvPr>
          <p:cNvSpPr/>
          <p:nvPr/>
        </p:nvSpPr>
        <p:spPr>
          <a:xfrm>
            <a:off x="411219" y="2427734"/>
            <a:ext cx="3800203"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Activité 1</a:t>
            </a:r>
            <a:r>
              <a:rPr lang="fr-FR" sz="1400" b="1" dirty="0">
                <a:solidFill>
                  <a:srgbClr val="005841">
                    <a:lumMod val="90000"/>
                    <a:lumOff val="10000"/>
                  </a:srgbClr>
                </a:solidFill>
                <a:latin typeface="Calibri" panose="020F0502020204030204" pitchFamily="34" charset="0"/>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 </a:t>
            </a:r>
            <a:r>
              <a:rPr lang="fr-FR" sz="1400" b="1" dirty="0">
                <a:solidFill>
                  <a:srgbClr val="005841">
                    <a:lumMod val="90000"/>
                    <a:lumOff val="10000"/>
                  </a:srgbClr>
                </a:solidFill>
                <a:latin typeface="Calibri" panose="020F0502020204030204" pitchFamily="34" charset="0"/>
                <a:cs typeface="Calibri" panose="020F0502020204030204" pitchFamily="34" charset="0"/>
              </a:rPr>
              <a:t>: La prise en compte de la demande du client/donneur d’ordre</a:t>
            </a:r>
          </a:p>
        </p:txBody>
      </p:sp>
      <p:sp>
        <p:nvSpPr>
          <p:cNvPr id="17" name="Légende : flèche vers le bas 16">
            <a:extLst>
              <a:ext uri="{FF2B5EF4-FFF2-40B4-BE49-F238E27FC236}">
                <a16:creationId xmlns:a16="http://schemas.microsoft.com/office/drawing/2014/main" id="{53F707E9-40C0-4615-8249-06002BB9C44B}"/>
              </a:ext>
            </a:extLst>
          </p:cNvPr>
          <p:cNvSpPr/>
          <p:nvPr/>
        </p:nvSpPr>
        <p:spPr>
          <a:xfrm>
            <a:off x="4932107" y="2456237"/>
            <a:ext cx="3800674"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 1</a:t>
            </a:r>
            <a:r>
              <a:rPr lang="fr-FR" sz="1400" b="1" dirty="0">
                <a:solidFill>
                  <a:srgbClr val="005841">
                    <a:lumMod val="90000"/>
                    <a:lumOff val="10000"/>
                  </a:srgbClr>
                </a:solidFill>
                <a:latin typeface="Calibri" panose="020F0502020204030204" pitchFamily="34" charset="0"/>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 </a:t>
            </a:r>
            <a:r>
              <a:rPr lang="fr-FR" sz="1400" b="1" dirty="0">
                <a:solidFill>
                  <a:srgbClr val="005841">
                    <a:lumMod val="90000"/>
                    <a:lumOff val="10000"/>
                  </a:srgbClr>
                </a:solidFill>
                <a:latin typeface="Calibri" panose="020F0502020204030204" pitchFamily="34" charset="0"/>
                <a:cs typeface="Calibri" panose="020F0502020204030204" pitchFamily="34" charset="0"/>
              </a:rPr>
              <a:t>: Prendre en compte la demande du client/donneur d’ordre</a:t>
            </a:r>
          </a:p>
        </p:txBody>
      </p:sp>
      <p:sp>
        <p:nvSpPr>
          <p:cNvPr id="2" name="ZoneTexte 1">
            <a:extLst>
              <a:ext uri="{FF2B5EF4-FFF2-40B4-BE49-F238E27FC236}">
                <a16:creationId xmlns:a16="http://schemas.microsoft.com/office/drawing/2014/main" id="{DEB683CC-72DE-41A2-8D31-231843A487A3}"/>
              </a:ext>
            </a:extLst>
          </p:cNvPr>
          <p:cNvSpPr txBox="1"/>
          <p:nvPr/>
        </p:nvSpPr>
        <p:spPr>
          <a:xfrm>
            <a:off x="683568" y="3229018"/>
            <a:ext cx="3511811" cy="1384995"/>
          </a:xfrm>
          <a:prstGeom prst="rect">
            <a:avLst/>
          </a:prstGeom>
          <a:noFill/>
        </p:spPr>
        <p:txBody>
          <a:bodyPr wrap="square" rtlCol="0">
            <a:spAutoFit/>
          </a:bodyPr>
          <a:lstStyle/>
          <a:p>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Tâche 1</a:t>
            </a:r>
            <a:r>
              <a:rPr lang="fr-FR" sz="1400" b="1" dirty="0">
                <a:solidFill>
                  <a:srgbClr val="00B050"/>
                </a:solidFill>
                <a:latin typeface="Calibri" panose="020F0502020204030204" pitchFamily="34" charset="0"/>
                <a:cs typeface="Calibri" panose="020F0502020204030204" pitchFamily="34" charset="0"/>
              </a:rPr>
              <a:t> </a:t>
            </a:r>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(A1.1T1) </a:t>
            </a:r>
            <a:r>
              <a:rPr lang="fr-FR" sz="1400" b="1" dirty="0">
                <a:solidFill>
                  <a:srgbClr val="00B050"/>
                </a:solidFill>
                <a:latin typeface="Calibri" panose="020F0502020204030204" pitchFamily="34" charset="0"/>
                <a:cs typeface="Calibri" panose="020F0502020204030204" pitchFamily="34" charset="0"/>
              </a:rPr>
              <a:t>: La réception de la demande de transport en national ou international</a:t>
            </a:r>
          </a:p>
          <a:p>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Tâche 2</a:t>
            </a:r>
            <a:r>
              <a:rPr lang="fr-FR" sz="1400" b="1" dirty="0">
                <a:solidFill>
                  <a:srgbClr val="00B050"/>
                </a:solidFill>
                <a:latin typeface="Calibri" panose="020F0502020204030204" pitchFamily="34" charset="0"/>
                <a:cs typeface="Calibri" panose="020F0502020204030204" pitchFamily="34" charset="0"/>
              </a:rPr>
              <a:t> </a:t>
            </a:r>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(A1.1T2) </a:t>
            </a:r>
            <a:r>
              <a:rPr lang="fr-FR" sz="1400" b="1" dirty="0">
                <a:solidFill>
                  <a:srgbClr val="00B050"/>
                </a:solidFill>
                <a:latin typeface="Calibri" panose="020F0502020204030204" pitchFamily="34" charset="0"/>
                <a:cs typeface="Calibri" panose="020F0502020204030204" pitchFamily="34" charset="0"/>
              </a:rPr>
              <a:t>: …/…</a:t>
            </a:r>
          </a:p>
          <a:p>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Tâche 3</a:t>
            </a:r>
            <a:r>
              <a:rPr lang="fr-FR" sz="1400" b="1" dirty="0">
                <a:solidFill>
                  <a:srgbClr val="00B050"/>
                </a:solidFill>
                <a:latin typeface="Calibri" panose="020F0502020204030204" pitchFamily="34" charset="0"/>
                <a:cs typeface="Calibri" panose="020F0502020204030204" pitchFamily="34" charset="0"/>
              </a:rPr>
              <a:t> </a:t>
            </a:r>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(A1.1T3) </a:t>
            </a:r>
            <a:r>
              <a:rPr lang="fr-FR" sz="1400" b="1" dirty="0">
                <a:solidFill>
                  <a:srgbClr val="00B050"/>
                </a:solidFill>
                <a:latin typeface="Calibri" panose="020F0502020204030204" pitchFamily="34" charset="0"/>
                <a:cs typeface="Calibri" panose="020F0502020204030204" pitchFamily="34" charset="0"/>
              </a:rPr>
              <a:t>: …/…</a:t>
            </a:r>
          </a:p>
          <a:p>
            <a:r>
              <a:rPr lang="fr-FR" sz="1400" b="1" dirty="0">
                <a:solidFill>
                  <a:srgbClr val="00B050"/>
                </a:solidFill>
                <a:latin typeface="Calibri" panose="020F0502020204030204" pitchFamily="34" charset="0"/>
                <a:cs typeface="Calibri" panose="020F0502020204030204" pitchFamily="34" charset="0"/>
              </a:rPr>
              <a:t>…/… </a:t>
            </a:r>
          </a:p>
        </p:txBody>
      </p:sp>
      <p:sp>
        <p:nvSpPr>
          <p:cNvPr id="22" name="ZoneTexte 21">
            <a:extLst>
              <a:ext uri="{FF2B5EF4-FFF2-40B4-BE49-F238E27FC236}">
                <a16:creationId xmlns:a16="http://schemas.microsoft.com/office/drawing/2014/main" id="{2BCCC6ED-54B1-4798-9A1D-5CE99124E5B7}"/>
              </a:ext>
            </a:extLst>
          </p:cNvPr>
          <p:cNvSpPr txBox="1"/>
          <p:nvPr/>
        </p:nvSpPr>
        <p:spPr>
          <a:xfrm>
            <a:off x="5292080" y="3220384"/>
            <a:ext cx="3672408" cy="1384995"/>
          </a:xfrm>
          <a:prstGeom prst="rect">
            <a:avLst/>
          </a:prstGeom>
          <a:noFill/>
        </p:spPr>
        <p:txBody>
          <a:bodyPr wrap="square" rtlCol="0">
            <a:spAutoFit/>
          </a:bodyPr>
          <a:lstStyle/>
          <a:p>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 détaillée 1</a:t>
            </a:r>
            <a:r>
              <a:rPr lang="fr-FR" sz="1400" b="1" dirty="0">
                <a:solidFill>
                  <a:srgbClr val="00B050"/>
                </a:solidFill>
                <a:latin typeface="Calibri" panose="020F0502020204030204" pitchFamily="34" charset="0"/>
                <a:cs typeface="Calibri" panose="020F0502020204030204" pitchFamily="34" charset="0"/>
              </a:rPr>
              <a:t> </a:t>
            </a:r>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(A1.1C1) </a:t>
            </a:r>
            <a:r>
              <a:rPr lang="fr-FR" sz="1400" b="1" dirty="0">
                <a:solidFill>
                  <a:srgbClr val="00B050"/>
                </a:solidFill>
                <a:latin typeface="Calibri" panose="020F0502020204030204" pitchFamily="34" charset="0"/>
                <a:cs typeface="Calibri" panose="020F0502020204030204" pitchFamily="34" charset="0"/>
              </a:rPr>
              <a:t>: Collecter les informations nécessaires au traitement de la demande en français ou en langue étrangère</a:t>
            </a:r>
          </a:p>
          <a:p>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 détaillée 2</a:t>
            </a:r>
            <a:r>
              <a:rPr lang="fr-FR" sz="1400" b="1" dirty="0">
                <a:solidFill>
                  <a:srgbClr val="00B050"/>
                </a:solidFill>
                <a:latin typeface="Calibri" panose="020F0502020204030204" pitchFamily="34" charset="0"/>
                <a:cs typeface="Calibri" panose="020F0502020204030204" pitchFamily="34" charset="0"/>
              </a:rPr>
              <a:t> </a:t>
            </a:r>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(A1.1C2) </a:t>
            </a:r>
            <a:r>
              <a:rPr lang="fr-FR" sz="1400" b="1" dirty="0">
                <a:solidFill>
                  <a:srgbClr val="00B050"/>
                </a:solidFill>
                <a:latin typeface="Calibri" panose="020F0502020204030204" pitchFamily="34" charset="0"/>
                <a:cs typeface="Calibri" panose="020F0502020204030204" pitchFamily="34" charset="0"/>
              </a:rPr>
              <a:t>: …/…</a:t>
            </a:r>
          </a:p>
          <a:p>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 détaillée 3</a:t>
            </a:r>
            <a:r>
              <a:rPr lang="fr-FR" sz="1400" b="1" dirty="0">
                <a:solidFill>
                  <a:srgbClr val="00B050"/>
                </a:solidFill>
                <a:latin typeface="Calibri" panose="020F0502020204030204" pitchFamily="34" charset="0"/>
                <a:cs typeface="Calibri" panose="020F0502020204030204" pitchFamily="34" charset="0"/>
              </a:rPr>
              <a:t> </a:t>
            </a:r>
            <a:r>
              <a:rPr lang="fr-FR" sz="1400" b="1"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(A1.1C3) </a:t>
            </a:r>
            <a:r>
              <a:rPr lang="fr-FR" sz="1400" b="1" dirty="0">
                <a:solidFill>
                  <a:srgbClr val="00B050"/>
                </a:solidFill>
                <a:latin typeface="Calibri" panose="020F0502020204030204" pitchFamily="34" charset="0"/>
                <a:cs typeface="Calibri" panose="020F0502020204030204" pitchFamily="34" charset="0"/>
              </a:rPr>
              <a:t>: …/…</a:t>
            </a:r>
          </a:p>
          <a:p>
            <a:r>
              <a:rPr lang="fr-FR" sz="1400" b="1" dirty="0">
                <a:solidFill>
                  <a:srgbClr val="00B050"/>
                </a:solidFill>
                <a:latin typeface="Calibri" panose="020F0502020204030204" pitchFamily="34" charset="0"/>
                <a:cs typeface="Calibri" panose="020F0502020204030204" pitchFamily="34" charset="0"/>
              </a:rPr>
              <a:t>…/… </a:t>
            </a:r>
          </a:p>
        </p:txBody>
      </p:sp>
      <p:pic>
        <p:nvPicPr>
          <p:cNvPr id="24" name="Image 23">
            <a:extLst>
              <a:ext uri="{FF2B5EF4-FFF2-40B4-BE49-F238E27FC236}">
                <a16:creationId xmlns:a16="http://schemas.microsoft.com/office/drawing/2014/main" id="{A6E21D73-F769-4083-ACD3-C994CDF9F39F}"/>
              </a:ext>
            </a:extLst>
          </p:cNvPr>
          <p:cNvPicPr>
            <a:picLocks noChangeAspect="1"/>
          </p:cNvPicPr>
          <p:nvPr/>
        </p:nvPicPr>
        <p:blipFill>
          <a:blip r:embed="rId3"/>
          <a:stretch>
            <a:fillRect/>
          </a:stretch>
        </p:blipFill>
        <p:spPr>
          <a:xfrm>
            <a:off x="395176" y="3344859"/>
            <a:ext cx="238125" cy="114300"/>
          </a:xfrm>
          <a:prstGeom prst="rect">
            <a:avLst/>
          </a:prstGeom>
        </p:spPr>
      </p:pic>
      <p:pic>
        <p:nvPicPr>
          <p:cNvPr id="25" name="Image 24">
            <a:extLst>
              <a:ext uri="{FF2B5EF4-FFF2-40B4-BE49-F238E27FC236}">
                <a16:creationId xmlns:a16="http://schemas.microsoft.com/office/drawing/2014/main" id="{21C771C1-AF4C-40EE-964F-B9ADFB3C949A}"/>
              </a:ext>
            </a:extLst>
          </p:cNvPr>
          <p:cNvPicPr>
            <a:picLocks noChangeAspect="1"/>
          </p:cNvPicPr>
          <p:nvPr/>
        </p:nvPicPr>
        <p:blipFill>
          <a:blip r:embed="rId3"/>
          <a:stretch>
            <a:fillRect/>
          </a:stretch>
        </p:blipFill>
        <p:spPr>
          <a:xfrm>
            <a:off x="398478" y="3977762"/>
            <a:ext cx="238125" cy="114300"/>
          </a:xfrm>
          <a:prstGeom prst="rect">
            <a:avLst/>
          </a:prstGeom>
        </p:spPr>
      </p:pic>
      <p:pic>
        <p:nvPicPr>
          <p:cNvPr id="26" name="Image 25">
            <a:extLst>
              <a:ext uri="{FF2B5EF4-FFF2-40B4-BE49-F238E27FC236}">
                <a16:creationId xmlns:a16="http://schemas.microsoft.com/office/drawing/2014/main" id="{2259CF4B-CF93-46E7-AD16-1FA8377A3DD5}"/>
              </a:ext>
            </a:extLst>
          </p:cNvPr>
          <p:cNvPicPr>
            <a:picLocks noChangeAspect="1"/>
          </p:cNvPicPr>
          <p:nvPr/>
        </p:nvPicPr>
        <p:blipFill>
          <a:blip r:embed="rId3"/>
          <a:stretch>
            <a:fillRect/>
          </a:stretch>
        </p:blipFill>
        <p:spPr>
          <a:xfrm>
            <a:off x="398478" y="4164070"/>
            <a:ext cx="238125" cy="114300"/>
          </a:xfrm>
          <a:prstGeom prst="rect">
            <a:avLst/>
          </a:prstGeom>
        </p:spPr>
      </p:pic>
      <p:pic>
        <p:nvPicPr>
          <p:cNvPr id="27" name="Image 26">
            <a:extLst>
              <a:ext uri="{FF2B5EF4-FFF2-40B4-BE49-F238E27FC236}">
                <a16:creationId xmlns:a16="http://schemas.microsoft.com/office/drawing/2014/main" id="{7B1FDED3-FA9E-4A8F-A6C1-EC9A678165CE}"/>
              </a:ext>
            </a:extLst>
          </p:cNvPr>
          <p:cNvPicPr>
            <a:picLocks noChangeAspect="1"/>
          </p:cNvPicPr>
          <p:nvPr/>
        </p:nvPicPr>
        <p:blipFill>
          <a:blip r:embed="rId3"/>
          <a:stretch>
            <a:fillRect/>
          </a:stretch>
        </p:blipFill>
        <p:spPr>
          <a:xfrm>
            <a:off x="4947430" y="3332166"/>
            <a:ext cx="238125" cy="114300"/>
          </a:xfrm>
          <a:prstGeom prst="rect">
            <a:avLst/>
          </a:prstGeom>
        </p:spPr>
      </p:pic>
      <p:pic>
        <p:nvPicPr>
          <p:cNvPr id="30" name="Image 29">
            <a:extLst>
              <a:ext uri="{FF2B5EF4-FFF2-40B4-BE49-F238E27FC236}">
                <a16:creationId xmlns:a16="http://schemas.microsoft.com/office/drawing/2014/main" id="{9940C773-4B5E-4FE9-87CC-F7EB2722232C}"/>
              </a:ext>
            </a:extLst>
          </p:cNvPr>
          <p:cNvPicPr>
            <a:picLocks noChangeAspect="1"/>
          </p:cNvPicPr>
          <p:nvPr/>
        </p:nvPicPr>
        <p:blipFill>
          <a:blip r:embed="rId3"/>
          <a:stretch>
            <a:fillRect/>
          </a:stretch>
        </p:blipFill>
        <p:spPr>
          <a:xfrm>
            <a:off x="4956358" y="3949069"/>
            <a:ext cx="238125" cy="114300"/>
          </a:xfrm>
          <a:prstGeom prst="rect">
            <a:avLst/>
          </a:prstGeom>
        </p:spPr>
      </p:pic>
      <p:pic>
        <p:nvPicPr>
          <p:cNvPr id="31" name="Image 30">
            <a:extLst>
              <a:ext uri="{FF2B5EF4-FFF2-40B4-BE49-F238E27FC236}">
                <a16:creationId xmlns:a16="http://schemas.microsoft.com/office/drawing/2014/main" id="{5672787A-445E-4AD1-8EDD-EF48CB6B3B28}"/>
              </a:ext>
            </a:extLst>
          </p:cNvPr>
          <p:cNvPicPr>
            <a:picLocks noChangeAspect="1"/>
          </p:cNvPicPr>
          <p:nvPr/>
        </p:nvPicPr>
        <p:blipFill>
          <a:blip r:embed="rId3"/>
          <a:stretch>
            <a:fillRect/>
          </a:stretch>
        </p:blipFill>
        <p:spPr>
          <a:xfrm>
            <a:off x="4952781" y="4164070"/>
            <a:ext cx="238125" cy="114300"/>
          </a:xfrm>
          <a:prstGeom prst="rect">
            <a:avLst/>
          </a:prstGeom>
        </p:spPr>
      </p:pic>
      <p:pic>
        <p:nvPicPr>
          <p:cNvPr id="37" name="Image 36">
            <a:extLst>
              <a:ext uri="{FF2B5EF4-FFF2-40B4-BE49-F238E27FC236}">
                <a16:creationId xmlns:a16="http://schemas.microsoft.com/office/drawing/2014/main" id="{A5A4F917-E400-41FB-A95B-3DBAD18629D2}"/>
              </a:ext>
            </a:extLst>
          </p:cNvPr>
          <p:cNvPicPr>
            <a:picLocks noChangeAspect="1"/>
          </p:cNvPicPr>
          <p:nvPr/>
        </p:nvPicPr>
        <p:blipFill>
          <a:blip r:embed="rId4"/>
          <a:stretch>
            <a:fillRect/>
          </a:stretch>
        </p:blipFill>
        <p:spPr>
          <a:xfrm>
            <a:off x="4357687" y="1034772"/>
            <a:ext cx="428625" cy="314325"/>
          </a:xfrm>
          <a:prstGeom prst="rect">
            <a:avLst/>
          </a:prstGeom>
        </p:spPr>
      </p:pic>
      <p:sp>
        <p:nvSpPr>
          <p:cNvPr id="38" name="ZoneTexte 37">
            <a:extLst>
              <a:ext uri="{FF2B5EF4-FFF2-40B4-BE49-F238E27FC236}">
                <a16:creationId xmlns:a16="http://schemas.microsoft.com/office/drawing/2014/main" id="{000F0ABA-1907-43B4-A83D-354057FD83CA}"/>
              </a:ext>
            </a:extLst>
          </p:cNvPr>
          <p:cNvSpPr txBox="1"/>
          <p:nvPr/>
        </p:nvSpPr>
        <p:spPr>
          <a:xfrm>
            <a:off x="1179463" y="202817"/>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Du RAP au Référentiel de compétences : Le bloc de compétences C1</a:t>
            </a:r>
          </a:p>
        </p:txBody>
      </p:sp>
      <p:sp>
        <p:nvSpPr>
          <p:cNvPr id="39" name="ZoneTexte 38">
            <a:extLst>
              <a:ext uri="{FF2B5EF4-FFF2-40B4-BE49-F238E27FC236}">
                <a16:creationId xmlns:a16="http://schemas.microsoft.com/office/drawing/2014/main" id="{6C851026-AC5B-4D7F-8F68-D48004BF0F26}"/>
              </a:ext>
            </a:extLst>
          </p:cNvPr>
          <p:cNvSpPr txBox="1"/>
          <p:nvPr/>
        </p:nvSpPr>
        <p:spPr>
          <a:xfrm>
            <a:off x="396009" y="989650"/>
            <a:ext cx="3800203"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Activités professionnelles</a:t>
            </a:r>
          </a:p>
        </p:txBody>
      </p:sp>
      <p:sp>
        <p:nvSpPr>
          <p:cNvPr id="40" name="ZoneTexte 39">
            <a:extLst>
              <a:ext uri="{FF2B5EF4-FFF2-40B4-BE49-F238E27FC236}">
                <a16:creationId xmlns:a16="http://schemas.microsoft.com/office/drawing/2014/main" id="{6430741F-3D28-4A96-B2D7-BF7E29CF356A}"/>
              </a:ext>
            </a:extLst>
          </p:cNvPr>
          <p:cNvSpPr txBox="1"/>
          <p:nvPr/>
        </p:nvSpPr>
        <p:spPr>
          <a:xfrm>
            <a:off x="4947790" y="987574"/>
            <a:ext cx="3800674"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Compétences professionnelles</a:t>
            </a:r>
          </a:p>
        </p:txBody>
      </p:sp>
      <p:sp>
        <p:nvSpPr>
          <p:cNvPr id="41" name="ZoneTexte 40">
            <a:extLst>
              <a:ext uri="{FF2B5EF4-FFF2-40B4-BE49-F238E27FC236}">
                <a16:creationId xmlns:a16="http://schemas.microsoft.com/office/drawing/2014/main" id="{8E75BC79-8C11-48AF-8B5C-5278657E847E}"/>
              </a:ext>
            </a:extLst>
          </p:cNvPr>
          <p:cNvSpPr txBox="1"/>
          <p:nvPr/>
        </p:nvSpPr>
        <p:spPr>
          <a:xfrm>
            <a:off x="395176" y="1505490"/>
            <a:ext cx="3800203" cy="677108"/>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Pôle d’activité 1 </a:t>
            </a:r>
            <a:r>
              <a:rPr kumimoji="0" lang="fr-FR" sz="19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La préparation des opérations de transport</a:t>
            </a:r>
          </a:p>
        </p:txBody>
      </p:sp>
      <p:sp>
        <p:nvSpPr>
          <p:cNvPr id="42" name="ZoneTexte 41">
            <a:extLst>
              <a:ext uri="{FF2B5EF4-FFF2-40B4-BE49-F238E27FC236}">
                <a16:creationId xmlns:a16="http://schemas.microsoft.com/office/drawing/2014/main" id="{0F9AA5CA-24E1-4319-BC35-6622B31EBADA}"/>
              </a:ext>
            </a:extLst>
          </p:cNvPr>
          <p:cNvSpPr txBox="1"/>
          <p:nvPr/>
        </p:nvSpPr>
        <p:spPr>
          <a:xfrm>
            <a:off x="4948386" y="1509199"/>
            <a:ext cx="3784867" cy="677108"/>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1 </a:t>
            </a:r>
            <a:r>
              <a:rPr kumimoji="0" lang="fr-FR" sz="19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Préparer les opérations de transport</a:t>
            </a:r>
          </a:p>
        </p:txBody>
      </p:sp>
      <p:pic>
        <p:nvPicPr>
          <p:cNvPr id="43" name="Image 42">
            <a:extLst>
              <a:ext uri="{FF2B5EF4-FFF2-40B4-BE49-F238E27FC236}">
                <a16:creationId xmlns:a16="http://schemas.microsoft.com/office/drawing/2014/main" id="{CDD793B4-2E6F-474A-9ECE-9E9577D72680}"/>
              </a:ext>
            </a:extLst>
          </p:cNvPr>
          <p:cNvPicPr>
            <a:picLocks noChangeAspect="1"/>
          </p:cNvPicPr>
          <p:nvPr/>
        </p:nvPicPr>
        <p:blipFill>
          <a:blip r:embed="rId4"/>
          <a:stretch>
            <a:fillRect/>
          </a:stretch>
        </p:blipFill>
        <p:spPr>
          <a:xfrm>
            <a:off x="4357452" y="2558372"/>
            <a:ext cx="428625" cy="314325"/>
          </a:xfrm>
          <a:prstGeom prst="rect">
            <a:avLst/>
          </a:prstGeom>
        </p:spPr>
      </p:pic>
      <p:sp>
        <p:nvSpPr>
          <p:cNvPr id="20" name="Espace réservé du pied de page 5">
            <a:extLst>
              <a:ext uri="{FF2B5EF4-FFF2-40B4-BE49-F238E27FC236}">
                <a16:creationId xmlns:a16="http://schemas.microsoft.com/office/drawing/2014/main" id="{67434727-7AE4-4640-9544-021BACC00F62}"/>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950552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1000"/>
                                        <p:tgtEl>
                                          <p:spTgt spid="43"/>
                                        </p:tgtEl>
                                      </p:cBhvr>
                                    </p:animEffect>
                                    <p:anim calcmode="lin" valueType="num">
                                      <p:cBhvr>
                                        <p:cTn id="14" dur="1000" fill="hold"/>
                                        <p:tgtEl>
                                          <p:spTgt spid="43"/>
                                        </p:tgtEl>
                                        <p:attrNameLst>
                                          <p:attrName>ppt_x</p:attrName>
                                        </p:attrNameLst>
                                      </p:cBhvr>
                                      <p:tavLst>
                                        <p:tav tm="0">
                                          <p:val>
                                            <p:strVal val="#ppt_x"/>
                                          </p:val>
                                        </p:tav>
                                        <p:tav tm="100000">
                                          <p:val>
                                            <p:strVal val="#ppt_x"/>
                                          </p:val>
                                        </p:tav>
                                      </p:tavLst>
                                    </p:anim>
                                    <p:anim calcmode="lin" valueType="num">
                                      <p:cBhvr>
                                        <p:cTn id="15" dur="1000" fill="hold"/>
                                        <p:tgtEl>
                                          <p:spTgt spid="4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4" presetClass="entr" presetSubtype="1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par>
                                <p:cTn id="29" presetID="14" presetClass="entr" presetSubtype="1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randombar(horizontal)">
                                      <p:cBhvr>
                                        <p:cTn id="31" dur="500"/>
                                        <p:tgtEl>
                                          <p:spTgt spid="25"/>
                                        </p:tgtEl>
                                      </p:cBhvr>
                                    </p:animEffect>
                                  </p:childTnLst>
                                </p:cTn>
                              </p:par>
                              <p:par>
                                <p:cTn id="32" presetID="14" presetClass="entr" presetSubtype="10"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randombar(horizontal)">
                                      <p:cBhvr>
                                        <p:cTn id="34" dur="500"/>
                                        <p:tgtEl>
                                          <p:spTgt spid="26"/>
                                        </p:tgtEl>
                                      </p:cBhvr>
                                    </p:animEffect>
                                  </p:childTnLst>
                                </p:cTn>
                              </p:par>
                            </p:childTnLst>
                          </p:cTn>
                        </p:par>
                        <p:par>
                          <p:cTn id="35" fill="hold">
                            <p:stCondLst>
                              <p:cond delay="3500"/>
                            </p:stCondLst>
                            <p:childTnLst>
                              <p:par>
                                <p:cTn id="36" presetID="14" presetClass="entr" presetSubtype="10" fill="hold" nodeType="after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randombar(horizontal)">
                                      <p:cBhvr>
                                        <p:cTn id="38" dur="500"/>
                                        <p:tgtEl>
                                          <p:spTgt spid="27"/>
                                        </p:tgtEl>
                                      </p:cBhvr>
                                    </p:animEffect>
                                  </p:childTnLst>
                                </p:cTn>
                              </p:par>
                              <p:par>
                                <p:cTn id="39" presetID="14" presetClass="entr" presetSubtype="1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randombar(horizontal)">
                                      <p:cBhvr>
                                        <p:cTn id="41" dur="500"/>
                                        <p:tgtEl>
                                          <p:spTgt spid="30"/>
                                        </p:tgtEl>
                                      </p:cBhvr>
                                    </p:animEffect>
                                  </p:childTnLst>
                                </p:cTn>
                              </p:par>
                              <p:par>
                                <p:cTn id="42" presetID="14" presetClass="entr" presetSubtype="10"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randombar(horizontal)">
                                      <p:cBhvr>
                                        <p:cTn id="44" dur="500"/>
                                        <p:tgtEl>
                                          <p:spTgt spid="31"/>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randombar(horizontal)">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2"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179463" y="202817"/>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Du RAP au Référentiel de compétences : Le bloc de compétences C1</a:t>
            </a:r>
          </a:p>
        </p:txBody>
      </p:sp>
      <p:sp>
        <p:nvSpPr>
          <p:cNvPr id="9" name="ZoneTexte 8">
            <a:extLst>
              <a:ext uri="{FF2B5EF4-FFF2-40B4-BE49-F238E27FC236}">
                <a16:creationId xmlns:a16="http://schemas.microsoft.com/office/drawing/2014/main" id="{EF160166-F0C3-4927-ADC8-BCCB994AD1C8}"/>
              </a:ext>
            </a:extLst>
          </p:cNvPr>
          <p:cNvSpPr txBox="1"/>
          <p:nvPr/>
        </p:nvSpPr>
        <p:spPr>
          <a:xfrm>
            <a:off x="396009" y="773626"/>
            <a:ext cx="3800203"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Activités professionnelles</a:t>
            </a:r>
          </a:p>
        </p:txBody>
      </p:sp>
      <p:sp>
        <p:nvSpPr>
          <p:cNvPr id="10" name="ZoneTexte 9">
            <a:extLst>
              <a:ext uri="{FF2B5EF4-FFF2-40B4-BE49-F238E27FC236}">
                <a16:creationId xmlns:a16="http://schemas.microsoft.com/office/drawing/2014/main" id="{9B183A61-2A18-4526-AE44-C74728E7D5C3}"/>
              </a:ext>
            </a:extLst>
          </p:cNvPr>
          <p:cNvSpPr txBox="1"/>
          <p:nvPr/>
        </p:nvSpPr>
        <p:spPr>
          <a:xfrm>
            <a:off x="4947790" y="771550"/>
            <a:ext cx="3800674"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Compétences professionnelles</a:t>
            </a:r>
          </a:p>
        </p:txBody>
      </p:sp>
      <p:sp>
        <p:nvSpPr>
          <p:cNvPr id="11" name="ZoneTexte 10">
            <a:extLst>
              <a:ext uri="{FF2B5EF4-FFF2-40B4-BE49-F238E27FC236}">
                <a16:creationId xmlns:a16="http://schemas.microsoft.com/office/drawing/2014/main" id="{927631CB-AAE1-403E-A2F0-E5F9288A7B13}"/>
              </a:ext>
            </a:extLst>
          </p:cNvPr>
          <p:cNvSpPr txBox="1"/>
          <p:nvPr/>
        </p:nvSpPr>
        <p:spPr>
          <a:xfrm>
            <a:off x="395176" y="1289466"/>
            <a:ext cx="3800203" cy="677108"/>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Pôle d’activité 1 </a:t>
            </a:r>
            <a:r>
              <a:rPr kumimoji="0" lang="fr-FR" sz="19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La préparation des opérations de transport</a:t>
            </a:r>
          </a:p>
        </p:txBody>
      </p:sp>
      <p:sp>
        <p:nvSpPr>
          <p:cNvPr id="12" name="ZoneTexte 11">
            <a:extLst>
              <a:ext uri="{FF2B5EF4-FFF2-40B4-BE49-F238E27FC236}">
                <a16:creationId xmlns:a16="http://schemas.microsoft.com/office/drawing/2014/main" id="{DDCCC579-14BE-4F00-B05B-D79699DBB498}"/>
              </a:ext>
            </a:extLst>
          </p:cNvPr>
          <p:cNvSpPr txBox="1"/>
          <p:nvPr/>
        </p:nvSpPr>
        <p:spPr>
          <a:xfrm>
            <a:off x="4948386" y="1293175"/>
            <a:ext cx="3784867" cy="677108"/>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1 </a:t>
            </a:r>
            <a:r>
              <a:rPr kumimoji="0" lang="fr-FR" sz="19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Préparer les opérations de transport</a:t>
            </a:r>
          </a:p>
        </p:txBody>
      </p:sp>
      <p:sp>
        <p:nvSpPr>
          <p:cNvPr id="13" name="Légende : flèche vers le bas 12">
            <a:extLst>
              <a:ext uri="{FF2B5EF4-FFF2-40B4-BE49-F238E27FC236}">
                <a16:creationId xmlns:a16="http://schemas.microsoft.com/office/drawing/2014/main" id="{8F1855C6-AA5A-4D26-BF8E-E172F8EDF0B0}"/>
              </a:ext>
            </a:extLst>
          </p:cNvPr>
          <p:cNvSpPr/>
          <p:nvPr/>
        </p:nvSpPr>
        <p:spPr>
          <a:xfrm>
            <a:off x="396009" y="2083030"/>
            <a:ext cx="3800203"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Activité 1</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 </a:t>
            </a:r>
            <a:r>
              <a:rPr lang="fr-FR" sz="1400" b="1" dirty="0">
                <a:solidFill>
                  <a:srgbClr val="005841">
                    <a:lumMod val="90000"/>
                    <a:lumOff val="10000"/>
                  </a:srgbClr>
                </a:solidFill>
                <a:latin typeface="Calibri" panose="020F0502020204030204" pitchFamily="34" charset="0"/>
                <a:cs typeface="Calibri" panose="020F0502020204030204" pitchFamily="34" charset="0"/>
              </a:rPr>
              <a:t>: </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La prise en compte de la demande du client/donneur d’ordre</a:t>
            </a:r>
          </a:p>
        </p:txBody>
      </p:sp>
      <p:sp>
        <p:nvSpPr>
          <p:cNvPr id="14" name="Légende : flèche vers le bas 13">
            <a:extLst>
              <a:ext uri="{FF2B5EF4-FFF2-40B4-BE49-F238E27FC236}">
                <a16:creationId xmlns:a16="http://schemas.microsoft.com/office/drawing/2014/main" id="{7E277F6B-2EEC-42F4-81A4-EF789C226D35}"/>
              </a:ext>
            </a:extLst>
          </p:cNvPr>
          <p:cNvSpPr/>
          <p:nvPr/>
        </p:nvSpPr>
        <p:spPr>
          <a:xfrm>
            <a:off x="404170" y="2849483"/>
            <a:ext cx="3800203"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Activité 2</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(A1.2)</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 Le choix des modalités de l’opération de transport</a:t>
            </a:r>
          </a:p>
        </p:txBody>
      </p:sp>
      <p:sp>
        <p:nvSpPr>
          <p:cNvPr id="15" name="Légende : flèche vers le bas 14">
            <a:extLst>
              <a:ext uri="{FF2B5EF4-FFF2-40B4-BE49-F238E27FC236}">
                <a16:creationId xmlns:a16="http://schemas.microsoft.com/office/drawing/2014/main" id="{E7EABFA8-20F5-469B-93D7-AB9551151C3B}"/>
              </a:ext>
            </a:extLst>
          </p:cNvPr>
          <p:cNvSpPr/>
          <p:nvPr/>
        </p:nvSpPr>
        <p:spPr>
          <a:xfrm>
            <a:off x="404170" y="3639338"/>
            <a:ext cx="3800203" cy="6437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Activité 3</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(A1.3)</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 L’optimisation de l’offre de transport</a:t>
            </a:r>
          </a:p>
        </p:txBody>
      </p:sp>
      <p:sp>
        <p:nvSpPr>
          <p:cNvPr id="16" name="Rectangle 15">
            <a:extLst>
              <a:ext uri="{FF2B5EF4-FFF2-40B4-BE49-F238E27FC236}">
                <a16:creationId xmlns:a16="http://schemas.microsoft.com/office/drawing/2014/main" id="{7C380DDE-A27A-4D38-9FEE-6D34CCBEE6A7}"/>
              </a:ext>
            </a:extLst>
          </p:cNvPr>
          <p:cNvSpPr/>
          <p:nvPr/>
        </p:nvSpPr>
        <p:spPr>
          <a:xfrm>
            <a:off x="382703" y="4329892"/>
            <a:ext cx="3829257" cy="45360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Activité 4</a:t>
            </a:r>
            <a:r>
              <a:rPr kumimoji="0" lang="fr-FR"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(A1.4)</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 La cotation de l’opération de transport</a:t>
            </a:r>
          </a:p>
        </p:txBody>
      </p:sp>
      <p:sp>
        <p:nvSpPr>
          <p:cNvPr id="17" name="Légende : flèche vers le bas 16">
            <a:extLst>
              <a:ext uri="{FF2B5EF4-FFF2-40B4-BE49-F238E27FC236}">
                <a16:creationId xmlns:a16="http://schemas.microsoft.com/office/drawing/2014/main" id="{53F707E9-40C0-4615-8249-06002BB9C44B}"/>
              </a:ext>
            </a:extLst>
          </p:cNvPr>
          <p:cNvSpPr/>
          <p:nvPr/>
        </p:nvSpPr>
        <p:spPr>
          <a:xfrm>
            <a:off x="4932579" y="2106431"/>
            <a:ext cx="3800674"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 1</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 </a:t>
            </a:r>
            <a:r>
              <a:rPr lang="fr-FR" sz="1400" b="1" dirty="0">
                <a:solidFill>
                  <a:srgbClr val="005841">
                    <a:lumMod val="90000"/>
                    <a:lumOff val="10000"/>
                  </a:srgbClr>
                </a:solidFill>
                <a:latin typeface="Calibri" panose="020F0502020204030204" pitchFamily="34" charset="0"/>
                <a:cs typeface="Calibri" panose="020F0502020204030204" pitchFamily="34" charset="0"/>
              </a:rPr>
              <a:t>:</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Prendre en compte la demande du client/donneur d’ordre</a:t>
            </a:r>
          </a:p>
        </p:txBody>
      </p:sp>
      <p:sp>
        <p:nvSpPr>
          <p:cNvPr id="18" name="Légende : flèche vers le bas 17">
            <a:extLst>
              <a:ext uri="{FF2B5EF4-FFF2-40B4-BE49-F238E27FC236}">
                <a16:creationId xmlns:a16="http://schemas.microsoft.com/office/drawing/2014/main" id="{A23FCBE0-A161-4A0B-B8EE-2F660286E7C4}"/>
              </a:ext>
            </a:extLst>
          </p:cNvPr>
          <p:cNvSpPr/>
          <p:nvPr/>
        </p:nvSpPr>
        <p:spPr>
          <a:xfrm>
            <a:off x="4940740" y="2872884"/>
            <a:ext cx="3800674"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 2</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(C1.2) </a:t>
            </a:r>
            <a:r>
              <a:rPr lang="fr-FR" sz="1400" b="1" dirty="0">
                <a:solidFill>
                  <a:srgbClr val="005841">
                    <a:lumMod val="90000"/>
                    <a:lumOff val="10000"/>
                  </a:srgbClr>
                </a:solidFill>
                <a:latin typeface="Calibri" panose="020F0502020204030204" pitchFamily="34" charset="0"/>
                <a:cs typeface="Calibri" panose="020F0502020204030204" pitchFamily="34" charset="0"/>
              </a:rPr>
              <a:t>:</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Choisir les modalités de l’opération de transport</a:t>
            </a:r>
          </a:p>
        </p:txBody>
      </p:sp>
      <p:sp>
        <p:nvSpPr>
          <p:cNvPr id="19" name="Légende : flèche vers le bas 18">
            <a:extLst>
              <a:ext uri="{FF2B5EF4-FFF2-40B4-BE49-F238E27FC236}">
                <a16:creationId xmlns:a16="http://schemas.microsoft.com/office/drawing/2014/main" id="{B58BA65E-F7CF-4403-BD9F-6F3DAE631C6C}"/>
              </a:ext>
            </a:extLst>
          </p:cNvPr>
          <p:cNvSpPr/>
          <p:nvPr/>
        </p:nvSpPr>
        <p:spPr>
          <a:xfrm>
            <a:off x="4940740" y="3662739"/>
            <a:ext cx="3800674" cy="6437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 3</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(C1.3) </a:t>
            </a:r>
            <a:r>
              <a:rPr lang="fr-FR" sz="1400" b="1" dirty="0">
                <a:solidFill>
                  <a:srgbClr val="005841">
                    <a:lumMod val="90000"/>
                    <a:lumOff val="10000"/>
                  </a:srgbClr>
                </a:solidFill>
                <a:latin typeface="Calibri" panose="020F0502020204030204" pitchFamily="34" charset="0"/>
                <a:cs typeface="Calibri" panose="020F0502020204030204" pitchFamily="34" charset="0"/>
              </a:rPr>
              <a:t>:</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Optimiser l’offre de transport</a:t>
            </a:r>
          </a:p>
        </p:txBody>
      </p:sp>
      <p:sp>
        <p:nvSpPr>
          <p:cNvPr id="20" name="Rectangle 19">
            <a:extLst>
              <a:ext uri="{FF2B5EF4-FFF2-40B4-BE49-F238E27FC236}">
                <a16:creationId xmlns:a16="http://schemas.microsoft.com/office/drawing/2014/main" id="{B853C1BA-BD91-4662-B47F-D799A16EE42D}"/>
              </a:ext>
            </a:extLst>
          </p:cNvPr>
          <p:cNvSpPr/>
          <p:nvPr/>
        </p:nvSpPr>
        <p:spPr>
          <a:xfrm>
            <a:off x="4918733" y="4353293"/>
            <a:ext cx="3829731" cy="43020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kumimoji="0" lang="fr-FR" sz="1400" b="1" i="0" u="none" strike="noStrike" kern="1200" cap="none"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Compétence 4</a:t>
            </a:r>
            <a:r>
              <a:rPr kumimoji="0" lang="fr-FR"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(C1.4) </a:t>
            </a:r>
            <a:r>
              <a:rPr lang="fr-FR" sz="1400" b="1" dirty="0">
                <a:solidFill>
                  <a:srgbClr val="005841">
                    <a:lumMod val="90000"/>
                    <a:lumOff val="10000"/>
                  </a:srgbClr>
                </a:solidFill>
                <a:latin typeface="Calibri" panose="020F0502020204030204" pitchFamily="34" charset="0"/>
                <a:cs typeface="Calibri" panose="020F0502020204030204" pitchFamily="34" charset="0"/>
              </a:rPr>
              <a:t>:</a:t>
            </a:r>
            <a:r>
              <a:rPr kumimoji="0" lang="fr-FR" sz="1400" b="1" i="0" u="none" strike="noStrike" kern="1200" cap="none" spc="0" normalizeH="0" baseline="0" noProof="0" dirty="0">
                <a:ln>
                  <a:noFill/>
                </a:ln>
                <a:solidFill>
                  <a:srgbClr val="005841">
                    <a:lumMod val="90000"/>
                    <a:lumOff val="10000"/>
                  </a:srgbClr>
                </a:solidFill>
                <a:effectLst/>
                <a:uLnTx/>
                <a:uFillTx/>
                <a:latin typeface="Calibri" panose="020F0502020204030204" pitchFamily="34" charset="0"/>
                <a:ea typeface="+mn-ea"/>
                <a:cs typeface="Calibri" panose="020F0502020204030204" pitchFamily="34" charset="0"/>
              </a:rPr>
              <a:t> Élaborer la cotation de l’opération de transport</a:t>
            </a:r>
          </a:p>
        </p:txBody>
      </p:sp>
      <p:pic>
        <p:nvPicPr>
          <p:cNvPr id="22" name="Image 21">
            <a:extLst>
              <a:ext uri="{FF2B5EF4-FFF2-40B4-BE49-F238E27FC236}">
                <a16:creationId xmlns:a16="http://schemas.microsoft.com/office/drawing/2014/main" id="{AE08DD66-98E1-4714-A097-1E937B451900}"/>
              </a:ext>
            </a:extLst>
          </p:cNvPr>
          <p:cNvPicPr>
            <a:picLocks noChangeAspect="1"/>
          </p:cNvPicPr>
          <p:nvPr/>
        </p:nvPicPr>
        <p:blipFill>
          <a:blip r:embed="rId3"/>
          <a:stretch>
            <a:fillRect/>
          </a:stretch>
        </p:blipFill>
        <p:spPr>
          <a:xfrm>
            <a:off x="4357687" y="829830"/>
            <a:ext cx="428625" cy="314325"/>
          </a:xfrm>
          <a:prstGeom prst="rect">
            <a:avLst/>
          </a:prstGeom>
        </p:spPr>
      </p:pic>
      <p:sp>
        <p:nvSpPr>
          <p:cNvPr id="21" name="Espace réservé du pied de page 5">
            <a:extLst>
              <a:ext uri="{FF2B5EF4-FFF2-40B4-BE49-F238E27FC236}">
                <a16:creationId xmlns:a16="http://schemas.microsoft.com/office/drawing/2014/main" id="{36591A6E-4651-42B7-BED2-0192CD56D603}"/>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1122410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anim calcmode="lin" valueType="num">
                                      <p:cBhvr>
                                        <p:cTn id="50" dur="1000" fill="hold"/>
                                        <p:tgtEl>
                                          <p:spTgt spid="20"/>
                                        </p:tgtEl>
                                        <p:attrNameLst>
                                          <p:attrName>ppt_x</p:attrName>
                                        </p:attrNameLst>
                                      </p:cBhvr>
                                      <p:tavLst>
                                        <p:tav tm="0">
                                          <p:val>
                                            <p:strVal val="#ppt_x"/>
                                          </p:val>
                                        </p:tav>
                                        <p:tav tm="100000">
                                          <p:val>
                                            <p:strVal val="#ppt_x"/>
                                          </p:val>
                                        </p:tav>
                                      </p:tavLst>
                                    </p:anim>
                                    <p:anim calcmode="lin" valueType="num">
                                      <p:cBhvr>
                                        <p:cTn id="5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C4083AD-32A1-400E-940B-0D09893562B4}"/>
              </a:ext>
            </a:extLst>
          </p:cNvPr>
          <p:cNvSpPr txBox="1"/>
          <p:nvPr/>
        </p:nvSpPr>
        <p:spPr>
          <a:xfrm>
            <a:off x="1259632" y="202871"/>
            <a:ext cx="7344816"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0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Matrice générique du bloc de compétences</a:t>
            </a:r>
          </a:p>
        </p:txBody>
      </p:sp>
      <p:pic>
        <p:nvPicPr>
          <p:cNvPr id="9" name="Image 8">
            <a:extLst>
              <a:ext uri="{FF2B5EF4-FFF2-40B4-BE49-F238E27FC236}">
                <a16:creationId xmlns:a16="http://schemas.microsoft.com/office/drawing/2014/main" id="{4E3D0EB5-CF9B-4757-96BC-CBC16CECE8BC}"/>
              </a:ext>
            </a:extLst>
          </p:cNvPr>
          <p:cNvPicPr>
            <a:picLocks noChangeAspect="1"/>
          </p:cNvPicPr>
          <p:nvPr/>
        </p:nvPicPr>
        <p:blipFill>
          <a:blip r:embed="rId3"/>
          <a:stretch>
            <a:fillRect/>
          </a:stretch>
        </p:blipFill>
        <p:spPr>
          <a:xfrm>
            <a:off x="327248" y="807068"/>
            <a:ext cx="6044952" cy="3924922"/>
          </a:xfrm>
          <a:prstGeom prst="rect">
            <a:avLst/>
          </a:prstGeom>
        </p:spPr>
      </p:pic>
      <p:cxnSp>
        <p:nvCxnSpPr>
          <p:cNvPr id="11" name="Connecteur droit avec flèche 10">
            <a:extLst>
              <a:ext uri="{FF2B5EF4-FFF2-40B4-BE49-F238E27FC236}">
                <a16:creationId xmlns:a16="http://schemas.microsoft.com/office/drawing/2014/main" id="{9D50BC69-C784-44D0-B5E6-B9353BA83FAB}"/>
              </a:ext>
            </a:extLst>
          </p:cNvPr>
          <p:cNvCxnSpPr>
            <a:cxnSpLocks/>
          </p:cNvCxnSpPr>
          <p:nvPr/>
        </p:nvCxnSpPr>
        <p:spPr>
          <a:xfrm>
            <a:off x="5331845" y="937723"/>
            <a:ext cx="1322283" cy="808284"/>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920977A-2C4F-4AF4-9A04-D25A0AB68CFC}"/>
              </a:ext>
            </a:extLst>
          </p:cNvPr>
          <p:cNvSpPr txBox="1"/>
          <p:nvPr/>
        </p:nvSpPr>
        <p:spPr>
          <a:xfrm>
            <a:off x="6654128" y="1746007"/>
            <a:ext cx="2156520" cy="923330"/>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fr-FR" b="1" cap="small">
                <a:solidFill>
                  <a:schemeClr val="accent4">
                    <a:lumMod val="50000"/>
                  </a:schemeClr>
                </a:solidFill>
                <a:latin typeface="Calibri" panose="020F0502020204030204" pitchFamily="34" charset="0"/>
                <a:cs typeface="Calibri" panose="020F0502020204030204" pitchFamily="34" charset="0"/>
              </a:rPr>
              <a:t>Numéro du Bloc de compétences et son intitulé</a:t>
            </a:r>
          </a:p>
        </p:txBody>
      </p:sp>
      <p:sp>
        <p:nvSpPr>
          <p:cNvPr id="20" name="Ellipse 19">
            <a:extLst>
              <a:ext uri="{FF2B5EF4-FFF2-40B4-BE49-F238E27FC236}">
                <a16:creationId xmlns:a16="http://schemas.microsoft.com/office/drawing/2014/main" id="{EBD3CF42-49A9-439B-91F3-0006E591236B}"/>
              </a:ext>
            </a:extLst>
          </p:cNvPr>
          <p:cNvSpPr/>
          <p:nvPr/>
        </p:nvSpPr>
        <p:spPr>
          <a:xfrm>
            <a:off x="1259632" y="723010"/>
            <a:ext cx="4104456" cy="36004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pied de page 5">
            <a:extLst>
              <a:ext uri="{FF2B5EF4-FFF2-40B4-BE49-F238E27FC236}">
                <a16:creationId xmlns:a16="http://schemas.microsoft.com/office/drawing/2014/main" id="{B7BF518A-0D74-40B4-9B53-E1CE99047CAD}"/>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2874917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randombar(horizontal)">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E3D0EB5-CF9B-4757-96BC-CBC16CECE8BC}"/>
              </a:ext>
            </a:extLst>
          </p:cNvPr>
          <p:cNvPicPr>
            <a:picLocks noChangeAspect="1"/>
          </p:cNvPicPr>
          <p:nvPr/>
        </p:nvPicPr>
        <p:blipFill>
          <a:blip r:embed="rId3"/>
          <a:stretch>
            <a:fillRect/>
          </a:stretch>
        </p:blipFill>
        <p:spPr>
          <a:xfrm>
            <a:off x="327248" y="807068"/>
            <a:ext cx="6044952" cy="3924922"/>
          </a:xfrm>
          <a:prstGeom prst="rect">
            <a:avLst/>
          </a:prstGeom>
        </p:spPr>
      </p:pic>
      <p:cxnSp>
        <p:nvCxnSpPr>
          <p:cNvPr id="11" name="Connecteur droit avec flèche 10">
            <a:extLst>
              <a:ext uri="{FF2B5EF4-FFF2-40B4-BE49-F238E27FC236}">
                <a16:creationId xmlns:a16="http://schemas.microsoft.com/office/drawing/2014/main" id="{9D50BC69-C784-44D0-B5E6-B9353BA83FAB}"/>
              </a:ext>
            </a:extLst>
          </p:cNvPr>
          <p:cNvCxnSpPr>
            <a:cxnSpLocks/>
          </p:cNvCxnSpPr>
          <p:nvPr/>
        </p:nvCxnSpPr>
        <p:spPr>
          <a:xfrm>
            <a:off x="5220072" y="1347614"/>
            <a:ext cx="1293092" cy="960250"/>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920977A-2C4F-4AF4-9A04-D25A0AB68CFC}"/>
              </a:ext>
            </a:extLst>
          </p:cNvPr>
          <p:cNvSpPr txBox="1"/>
          <p:nvPr/>
        </p:nvSpPr>
        <p:spPr>
          <a:xfrm>
            <a:off x="6553527" y="2128496"/>
            <a:ext cx="2263225" cy="1754326"/>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Numéro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de chaque compétence et son intitulé correspondant à chaque activité prévue par le RAP</a:t>
            </a:r>
          </a:p>
        </p:txBody>
      </p:sp>
      <p:cxnSp>
        <p:nvCxnSpPr>
          <p:cNvPr id="8" name="Connecteur droit avec flèche 7">
            <a:extLst>
              <a:ext uri="{FF2B5EF4-FFF2-40B4-BE49-F238E27FC236}">
                <a16:creationId xmlns:a16="http://schemas.microsoft.com/office/drawing/2014/main" id="{B90371B3-80BC-43A2-93EC-DAF4AEB5E6A3}"/>
              </a:ext>
            </a:extLst>
          </p:cNvPr>
          <p:cNvCxnSpPr>
            <a:cxnSpLocks/>
          </p:cNvCxnSpPr>
          <p:nvPr/>
        </p:nvCxnSpPr>
        <p:spPr>
          <a:xfrm flipV="1">
            <a:off x="683568" y="2571750"/>
            <a:ext cx="5829596" cy="720080"/>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0" name="Ellipse 9">
            <a:extLst>
              <a:ext uri="{FF2B5EF4-FFF2-40B4-BE49-F238E27FC236}">
                <a16:creationId xmlns:a16="http://schemas.microsoft.com/office/drawing/2014/main" id="{E0078F31-D1C6-4A8E-8E53-90A0688DD1E6}"/>
              </a:ext>
            </a:extLst>
          </p:cNvPr>
          <p:cNvSpPr/>
          <p:nvPr/>
        </p:nvSpPr>
        <p:spPr>
          <a:xfrm>
            <a:off x="1475656" y="1131590"/>
            <a:ext cx="3744416" cy="36004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A2242FFB-FDA3-46C3-8D2E-092F7CBC904E}"/>
              </a:ext>
            </a:extLst>
          </p:cNvPr>
          <p:cNvSpPr/>
          <p:nvPr/>
        </p:nvSpPr>
        <p:spPr>
          <a:xfrm rot="16200000">
            <a:off x="-999498" y="2958671"/>
            <a:ext cx="3006091" cy="36004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9443043-D8C8-4C5B-B40A-CEE0CD798260}"/>
              </a:ext>
            </a:extLst>
          </p:cNvPr>
          <p:cNvSpPr txBox="1"/>
          <p:nvPr/>
        </p:nvSpPr>
        <p:spPr>
          <a:xfrm>
            <a:off x="1259632" y="202871"/>
            <a:ext cx="7344816"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0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Matrice générique du bloc de compétences</a:t>
            </a:r>
          </a:p>
        </p:txBody>
      </p:sp>
      <p:sp>
        <p:nvSpPr>
          <p:cNvPr id="14" name="Espace réservé du pied de page 5">
            <a:extLst>
              <a:ext uri="{FF2B5EF4-FFF2-40B4-BE49-F238E27FC236}">
                <a16:creationId xmlns:a16="http://schemas.microsoft.com/office/drawing/2014/main" id="{D7981925-3935-447C-BB47-69C43E86E924}"/>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2937144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E3D0EB5-CF9B-4757-96BC-CBC16CECE8BC}"/>
              </a:ext>
            </a:extLst>
          </p:cNvPr>
          <p:cNvPicPr>
            <a:picLocks noChangeAspect="1"/>
          </p:cNvPicPr>
          <p:nvPr/>
        </p:nvPicPr>
        <p:blipFill>
          <a:blip r:embed="rId3"/>
          <a:stretch>
            <a:fillRect/>
          </a:stretch>
        </p:blipFill>
        <p:spPr>
          <a:xfrm>
            <a:off x="327248" y="807068"/>
            <a:ext cx="6044952" cy="3924922"/>
          </a:xfrm>
          <a:prstGeom prst="rect">
            <a:avLst/>
          </a:prstGeom>
        </p:spPr>
      </p:pic>
      <p:cxnSp>
        <p:nvCxnSpPr>
          <p:cNvPr id="11" name="Connecteur droit avec flèche 10">
            <a:extLst>
              <a:ext uri="{FF2B5EF4-FFF2-40B4-BE49-F238E27FC236}">
                <a16:creationId xmlns:a16="http://schemas.microsoft.com/office/drawing/2014/main" id="{9D50BC69-C784-44D0-B5E6-B9353BA83FAB}"/>
              </a:ext>
            </a:extLst>
          </p:cNvPr>
          <p:cNvCxnSpPr>
            <a:cxnSpLocks/>
            <a:stCxn id="14" idx="6"/>
            <a:endCxn id="26" idx="2"/>
          </p:cNvCxnSpPr>
          <p:nvPr/>
        </p:nvCxnSpPr>
        <p:spPr>
          <a:xfrm flipV="1">
            <a:off x="3275856" y="1501257"/>
            <a:ext cx="251683" cy="10485"/>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920977A-2C4F-4AF4-9A04-D25A0AB68CFC}"/>
              </a:ext>
            </a:extLst>
          </p:cNvPr>
          <p:cNvSpPr txBox="1"/>
          <p:nvPr/>
        </p:nvSpPr>
        <p:spPr>
          <a:xfrm>
            <a:off x="6623883" y="884178"/>
            <a:ext cx="2156520" cy="1200329"/>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Intitulé et la liste des tâches correspondantes à la compétence décrite</a:t>
            </a:r>
          </a:p>
        </p:txBody>
      </p:sp>
      <p:cxnSp>
        <p:nvCxnSpPr>
          <p:cNvPr id="8" name="Connecteur droit avec flèche 7">
            <a:extLst>
              <a:ext uri="{FF2B5EF4-FFF2-40B4-BE49-F238E27FC236}">
                <a16:creationId xmlns:a16="http://schemas.microsoft.com/office/drawing/2014/main" id="{B90371B3-80BC-43A2-93EC-DAF4AEB5E6A3}"/>
              </a:ext>
            </a:extLst>
          </p:cNvPr>
          <p:cNvCxnSpPr>
            <a:cxnSpLocks/>
          </p:cNvCxnSpPr>
          <p:nvPr/>
        </p:nvCxnSpPr>
        <p:spPr>
          <a:xfrm>
            <a:off x="1475656" y="1510553"/>
            <a:ext cx="494865" cy="0"/>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0" name="Ellipse 9">
            <a:extLst>
              <a:ext uri="{FF2B5EF4-FFF2-40B4-BE49-F238E27FC236}">
                <a16:creationId xmlns:a16="http://schemas.microsoft.com/office/drawing/2014/main" id="{E0078F31-D1C6-4A8E-8E53-90A0688DD1E6}"/>
              </a:ext>
            </a:extLst>
          </p:cNvPr>
          <p:cNvSpPr/>
          <p:nvPr/>
        </p:nvSpPr>
        <p:spPr>
          <a:xfrm>
            <a:off x="899592" y="1345843"/>
            <a:ext cx="576064" cy="329421"/>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Ellipse 13">
            <a:extLst>
              <a:ext uri="{FF2B5EF4-FFF2-40B4-BE49-F238E27FC236}">
                <a16:creationId xmlns:a16="http://schemas.microsoft.com/office/drawing/2014/main" id="{6E928977-D931-44A2-BC44-9D557509404F}"/>
              </a:ext>
            </a:extLst>
          </p:cNvPr>
          <p:cNvSpPr/>
          <p:nvPr/>
        </p:nvSpPr>
        <p:spPr>
          <a:xfrm>
            <a:off x="1979711" y="1371152"/>
            <a:ext cx="1296145" cy="281179"/>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6" name="Ellipse 25">
            <a:extLst>
              <a:ext uri="{FF2B5EF4-FFF2-40B4-BE49-F238E27FC236}">
                <a16:creationId xmlns:a16="http://schemas.microsoft.com/office/drawing/2014/main" id="{F5932CA4-B2E4-4182-896F-09492FB25670}"/>
              </a:ext>
            </a:extLst>
          </p:cNvPr>
          <p:cNvSpPr/>
          <p:nvPr/>
        </p:nvSpPr>
        <p:spPr>
          <a:xfrm>
            <a:off x="3527539" y="1360667"/>
            <a:ext cx="1152129" cy="281179"/>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ZoneTexte 33">
            <a:extLst>
              <a:ext uri="{FF2B5EF4-FFF2-40B4-BE49-F238E27FC236}">
                <a16:creationId xmlns:a16="http://schemas.microsoft.com/office/drawing/2014/main" id="{D63E0AA3-6487-4D0E-AE16-01D49D2C17EE}"/>
              </a:ext>
            </a:extLst>
          </p:cNvPr>
          <p:cNvSpPr txBox="1"/>
          <p:nvPr/>
        </p:nvSpPr>
        <p:spPr>
          <a:xfrm>
            <a:off x="6623883" y="2217958"/>
            <a:ext cx="2156520" cy="923330"/>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À chaque tâche va correspondre une compétence détaillée</a:t>
            </a:r>
          </a:p>
        </p:txBody>
      </p:sp>
      <p:sp>
        <p:nvSpPr>
          <p:cNvPr id="35" name="ZoneTexte 34">
            <a:extLst>
              <a:ext uri="{FF2B5EF4-FFF2-40B4-BE49-F238E27FC236}">
                <a16:creationId xmlns:a16="http://schemas.microsoft.com/office/drawing/2014/main" id="{A24E7B6F-53E2-43C8-9B5C-124B8DAAC5E1}"/>
              </a:ext>
            </a:extLst>
          </p:cNvPr>
          <p:cNvSpPr txBox="1"/>
          <p:nvPr/>
        </p:nvSpPr>
        <p:spPr>
          <a:xfrm>
            <a:off x="6623883" y="3223730"/>
            <a:ext cx="2156520" cy="1477328"/>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À chaque compétence détaillée va correspondre un ou plusieurs critères d’évaluation</a:t>
            </a:r>
          </a:p>
        </p:txBody>
      </p:sp>
      <p:sp>
        <p:nvSpPr>
          <p:cNvPr id="36" name="ZoneTexte 35">
            <a:extLst>
              <a:ext uri="{FF2B5EF4-FFF2-40B4-BE49-F238E27FC236}">
                <a16:creationId xmlns:a16="http://schemas.microsoft.com/office/drawing/2014/main" id="{7B850C52-8834-4C39-9C4F-5583FD796B5F}"/>
              </a:ext>
            </a:extLst>
          </p:cNvPr>
          <p:cNvSpPr txBox="1"/>
          <p:nvPr/>
        </p:nvSpPr>
        <p:spPr>
          <a:xfrm>
            <a:off x="1259632" y="202871"/>
            <a:ext cx="7344816"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0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Matrice générique du bloc de compétences</a:t>
            </a:r>
          </a:p>
        </p:txBody>
      </p:sp>
      <p:sp>
        <p:nvSpPr>
          <p:cNvPr id="13" name="Espace réservé du pied de page 5">
            <a:extLst>
              <a:ext uri="{FF2B5EF4-FFF2-40B4-BE49-F238E27FC236}">
                <a16:creationId xmlns:a16="http://schemas.microsoft.com/office/drawing/2014/main" id="{1294D475-1D52-49CA-ADE8-9E7E911B7F69}"/>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9921237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randombar(horizontal)">
                                      <p:cBhvr>
                                        <p:cTn id="29" dur="500"/>
                                        <p:tgtEl>
                                          <p:spTgt spid="26"/>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randombar(horizontal)">
                                      <p:cBhvr>
                                        <p:cTn id="3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P spid="26" grpId="0" animBg="1"/>
      <p:bldP spid="34"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E3D0EB5-CF9B-4757-96BC-CBC16CECE8BC}"/>
              </a:ext>
            </a:extLst>
          </p:cNvPr>
          <p:cNvPicPr>
            <a:picLocks noChangeAspect="1"/>
          </p:cNvPicPr>
          <p:nvPr/>
        </p:nvPicPr>
        <p:blipFill>
          <a:blip r:embed="rId3"/>
          <a:stretch>
            <a:fillRect/>
          </a:stretch>
        </p:blipFill>
        <p:spPr>
          <a:xfrm>
            <a:off x="327248" y="807068"/>
            <a:ext cx="6044952" cy="3924922"/>
          </a:xfrm>
          <a:prstGeom prst="rect">
            <a:avLst/>
          </a:prstGeom>
        </p:spPr>
      </p:pic>
      <p:cxnSp>
        <p:nvCxnSpPr>
          <p:cNvPr id="11" name="Connecteur droit avec flèche 10">
            <a:extLst>
              <a:ext uri="{FF2B5EF4-FFF2-40B4-BE49-F238E27FC236}">
                <a16:creationId xmlns:a16="http://schemas.microsoft.com/office/drawing/2014/main" id="{9D50BC69-C784-44D0-B5E6-B9353BA83FAB}"/>
              </a:ext>
            </a:extLst>
          </p:cNvPr>
          <p:cNvCxnSpPr>
            <a:cxnSpLocks/>
          </p:cNvCxnSpPr>
          <p:nvPr/>
        </p:nvCxnSpPr>
        <p:spPr>
          <a:xfrm>
            <a:off x="6084168" y="1572931"/>
            <a:ext cx="1714719" cy="698929"/>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920977A-2C4F-4AF4-9A04-D25A0AB68CFC}"/>
              </a:ext>
            </a:extLst>
          </p:cNvPr>
          <p:cNvSpPr txBox="1"/>
          <p:nvPr/>
        </p:nvSpPr>
        <p:spPr>
          <a:xfrm>
            <a:off x="6629254" y="2307864"/>
            <a:ext cx="2263225" cy="1200329"/>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Liste des savoirs associés correspondant à la compétence décrite</a:t>
            </a:r>
          </a:p>
        </p:txBody>
      </p:sp>
      <p:sp>
        <p:nvSpPr>
          <p:cNvPr id="10" name="Ellipse 9">
            <a:extLst>
              <a:ext uri="{FF2B5EF4-FFF2-40B4-BE49-F238E27FC236}">
                <a16:creationId xmlns:a16="http://schemas.microsoft.com/office/drawing/2014/main" id="{E0078F31-D1C6-4A8E-8E53-90A0688DD1E6}"/>
              </a:ext>
            </a:extLst>
          </p:cNvPr>
          <p:cNvSpPr/>
          <p:nvPr/>
        </p:nvSpPr>
        <p:spPr>
          <a:xfrm>
            <a:off x="5076056" y="1388264"/>
            <a:ext cx="1008112" cy="216023"/>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F797238E-1791-4C27-974F-661E0330C20D}"/>
              </a:ext>
            </a:extLst>
          </p:cNvPr>
          <p:cNvSpPr/>
          <p:nvPr/>
        </p:nvSpPr>
        <p:spPr>
          <a:xfrm>
            <a:off x="1259632" y="987574"/>
            <a:ext cx="4176464" cy="216023"/>
          </a:xfrm>
          <a:prstGeom prst="rect">
            <a:avLst/>
          </a:prstGeom>
          <a:solidFill>
            <a:schemeClr val="bg2">
              <a:lumMod val="40000"/>
              <a:lumOff val="60000"/>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418E08E1-F40F-46AC-B6B5-C7253D57C2CD}"/>
              </a:ext>
            </a:extLst>
          </p:cNvPr>
          <p:cNvSpPr txBox="1"/>
          <p:nvPr/>
        </p:nvSpPr>
        <p:spPr>
          <a:xfrm>
            <a:off x="1259632" y="202871"/>
            <a:ext cx="7344816"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0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Matrice générique du bloc de compétences</a:t>
            </a:r>
          </a:p>
        </p:txBody>
      </p:sp>
      <p:sp>
        <p:nvSpPr>
          <p:cNvPr id="13" name="Espace réservé du pied de page 5">
            <a:extLst>
              <a:ext uri="{FF2B5EF4-FFF2-40B4-BE49-F238E27FC236}">
                <a16:creationId xmlns:a16="http://schemas.microsoft.com/office/drawing/2014/main" id="{DAB02315-0EC5-4D0D-82D7-786E1D89589F}"/>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2943629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B97B8D6-EEB1-48B2-B320-F4EA3A1F2CAF}"/>
              </a:ext>
            </a:extLst>
          </p:cNvPr>
          <p:cNvSpPr txBox="1"/>
          <p:nvPr/>
        </p:nvSpPr>
        <p:spPr>
          <a:xfrm>
            <a:off x="1043608" y="123478"/>
            <a:ext cx="7992888" cy="461665"/>
          </a:xfrm>
          <a:prstGeom prst="rect">
            <a:avLst/>
          </a:prstGeom>
          <a:noFill/>
        </p:spPr>
        <p:txBody>
          <a:bodyPr wrap="square" rtlCol="0">
            <a:spAutoFit/>
          </a:bodyPr>
          <a:lstStyle/>
          <a:p>
            <a:r>
              <a:rPr lang="fr-FR" sz="2400"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C1 – Préparer les opérations de transport</a:t>
            </a:r>
          </a:p>
        </p:txBody>
      </p:sp>
      <p:sp>
        <p:nvSpPr>
          <p:cNvPr id="8" name="ZoneTexte 7">
            <a:extLst>
              <a:ext uri="{FF2B5EF4-FFF2-40B4-BE49-F238E27FC236}">
                <a16:creationId xmlns:a16="http://schemas.microsoft.com/office/drawing/2014/main" id="{E6F78645-1E1E-4644-BE4F-BC3CD79BA9E2}"/>
              </a:ext>
            </a:extLst>
          </p:cNvPr>
          <p:cNvSpPr txBox="1"/>
          <p:nvPr/>
        </p:nvSpPr>
        <p:spPr>
          <a:xfrm>
            <a:off x="1259632" y="624385"/>
            <a:ext cx="7344816" cy="369332"/>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b="1" cap="small">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 C1.1 - Prendre en compte la demande du client/donneur d’ordre</a:t>
            </a:r>
          </a:p>
        </p:txBody>
      </p:sp>
      <p:sp>
        <p:nvSpPr>
          <p:cNvPr id="10" name="Légende : flèche vers le bas 9">
            <a:extLst>
              <a:ext uri="{FF2B5EF4-FFF2-40B4-BE49-F238E27FC236}">
                <a16:creationId xmlns:a16="http://schemas.microsoft.com/office/drawing/2014/main" id="{60B5811A-0F7E-49F7-A19F-3DE8984BE9B6}"/>
              </a:ext>
            </a:extLst>
          </p:cNvPr>
          <p:cNvSpPr/>
          <p:nvPr/>
        </p:nvSpPr>
        <p:spPr>
          <a:xfrm>
            <a:off x="360000" y="1203598"/>
            <a:ext cx="3419912" cy="100311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A1.1C1</a:t>
            </a:r>
            <a:r>
              <a:rPr lang="fr-FR" sz="1400" b="1" dirty="0">
                <a:latin typeface="Calibri" panose="020F0502020204030204" pitchFamily="34" charset="0"/>
                <a:cs typeface="Calibri" panose="020F0502020204030204" pitchFamily="34" charset="0"/>
              </a:rPr>
              <a:t> </a:t>
            </a:r>
            <a:r>
              <a:rPr lang="fr-FR" sz="1400" b="1" dirty="0">
                <a:solidFill>
                  <a:schemeClr val="accent1">
                    <a:lumMod val="90000"/>
                    <a:lumOff val="10000"/>
                  </a:schemeClr>
                </a:solidFill>
                <a:latin typeface="Calibri" panose="020F0502020204030204" pitchFamily="34" charset="0"/>
                <a:cs typeface="Calibri" panose="020F0502020204030204" pitchFamily="34" charset="0"/>
              </a:rPr>
              <a:t>– Collecter les informations nécessaires au traitement de la demande en français ou en langue étrangère</a:t>
            </a:r>
          </a:p>
        </p:txBody>
      </p:sp>
      <p:sp>
        <p:nvSpPr>
          <p:cNvPr id="11" name="Légende : flèche vers le bas 10">
            <a:extLst>
              <a:ext uri="{FF2B5EF4-FFF2-40B4-BE49-F238E27FC236}">
                <a16:creationId xmlns:a16="http://schemas.microsoft.com/office/drawing/2014/main" id="{FEAC79CF-ED76-454B-9D03-EB8A3A78BF3B}"/>
              </a:ext>
            </a:extLst>
          </p:cNvPr>
          <p:cNvSpPr/>
          <p:nvPr/>
        </p:nvSpPr>
        <p:spPr>
          <a:xfrm>
            <a:off x="360000" y="2274426"/>
            <a:ext cx="3419912" cy="74305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400" b="1"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A1.1C2</a:t>
            </a:r>
            <a:r>
              <a:rPr lang="fr-FR" sz="1400" b="1" dirty="0">
                <a:solidFill>
                  <a:schemeClr val="accent1">
                    <a:lumMod val="90000"/>
                    <a:lumOff val="10000"/>
                  </a:schemeClr>
                </a:solidFill>
                <a:latin typeface="Calibri" panose="020F0502020204030204" pitchFamily="34" charset="0"/>
                <a:cs typeface="Calibri" panose="020F0502020204030204" pitchFamily="34" charset="0"/>
              </a:rPr>
              <a:t> – Sélectionner les données utiles au traitement de la demande</a:t>
            </a:r>
          </a:p>
        </p:txBody>
      </p:sp>
      <p:sp>
        <p:nvSpPr>
          <p:cNvPr id="12" name="Légende : flèche vers le bas 11">
            <a:extLst>
              <a:ext uri="{FF2B5EF4-FFF2-40B4-BE49-F238E27FC236}">
                <a16:creationId xmlns:a16="http://schemas.microsoft.com/office/drawing/2014/main" id="{3010CB71-82B2-41FE-8BBC-FEDCF9C5994D}"/>
              </a:ext>
            </a:extLst>
          </p:cNvPr>
          <p:cNvSpPr/>
          <p:nvPr/>
        </p:nvSpPr>
        <p:spPr>
          <a:xfrm>
            <a:off x="360000" y="3075806"/>
            <a:ext cx="3419912" cy="1008112"/>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400" b="1">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A1.1C3</a:t>
            </a:r>
            <a:r>
              <a:rPr lang="fr-FR" sz="1400" b="1">
                <a:latin typeface="Calibri" panose="020F0502020204030204" pitchFamily="34" charset="0"/>
                <a:cs typeface="Calibri" panose="020F0502020204030204" pitchFamily="34" charset="0"/>
              </a:rPr>
              <a:t> </a:t>
            </a:r>
            <a:r>
              <a:rPr lang="fr-FR" sz="1400" b="1">
                <a:solidFill>
                  <a:schemeClr val="accent1">
                    <a:lumMod val="90000"/>
                    <a:lumOff val="10000"/>
                  </a:schemeClr>
                </a:solidFill>
                <a:latin typeface="Calibri" panose="020F0502020204030204" pitchFamily="34" charset="0"/>
                <a:cs typeface="Calibri" panose="020F0502020204030204" pitchFamily="34" charset="0"/>
              </a:rPr>
              <a:t>– Identifier les caractéristiques de la marchandise, de son emballage et de son conditionnement</a:t>
            </a:r>
          </a:p>
        </p:txBody>
      </p:sp>
      <p:sp>
        <p:nvSpPr>
          <p:cNvPr id="14" name="Rectangle 13">
            <a:extLst>
              <a:ext uri="{FF2B5EF4-FFF2-40B4-BE49-F238E27FC236}">
                <a16:creationId xmlns:a16="http://schemas.microsoft.com/office/drawing/2014/main" id="{F18000AB-98B0-4308-B650-480987C703FA}"/>
              </a:ext>
            </a:extLst>
          </p:cNvPr>
          <p:cNvSpPr/>
          <p:nvPr/>
        </p:nvSpPr>
        <p:spPr>
          <a:xfrm>
            <a:off x="361788" y="4155926"/>
            <a:ext cx="3419911"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A1.1C4</a:t>
            </a:r>
            <a:r>
              <a:rPr kumimoji="0" lang="fr-FR" sz="14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fr-FR" sz="1400" b="1" i="0" u="none" strike="noStrike" kern="1200" cap="none" spc="0" normalizeH="0" baseline="0" noProof="0">
                <a:ln>
                  <a:noFill/>
                </a:ln>
                <a:solidFill>
                  <a:schemeClr val="accent1">
                    <a:lumMod val="90000"/>
                    <a:lumOff val="10000"/>
                  </a:schemeClr>
                </a:solidFill>
                <a:effectLst/>
                <a:uLnTx/>
                <a:uFillTx/>
                <a:latin typeface="Calibri" panose="020F0502020204030204" pitchFamily="34" charset="0"/>
                <a:ea typeface="+mn-ea"/>
                <a:cs typeface="Calibri" panose="020F0502020204030204" pitchFamily="34" charset="0"/>
              </a:rPr>
              <a:t>– Détecter les contraintes et les impératifs, y compris les incoterms</a:t>
            </a:r>
          </a:p>
        </p:txBody>
      </p:sp>
      <p:pic>
        <p:nvPicPr>
          <p:cNvPr id="1026" name="Picture 2" descr="Vecteurs Programmeur gratuits, 3 000+ Illustrations format AI, EPS">
            <a:extLst>
              <a:ext uri="{FF2B5EF4-FFF2-40B4-BE49-F238E27FC236}">
                <a16:creationId xmlns:a16="http://schemas.microsoft.com/office/drawing/2014/main" id="{4E13A2F3-0C71-48B0-AA62-329ED6D37BE6}"/>
              </a:ext>
            </a:extLst>
          </p:cNvPr>
          <p:cNvPicPr>
            <a:picLocks noChangeAspect="1" noChangeArrowheads="1"/>
          </p:cNvPicPr>
          <p:nvPr/>
        </p:nvPicPr>
        <p:blipFill rotWithShape="1">
          <a:blip r:embed="rId3">
            <a:clrChange>
              <a:clrFrom>
                <a:srgbClr val="FAFBFD"/>
              </a:clrFrom>
              <a:clrTo>
                <a:srgbClr val="FAFBFD">
                  <a:alpha val="0"/>
                </a:srgbClr>
              </a:clrTo>
            </a:clrChange>
            <a:extLst>
              <a:ext uri="{28A0092B-C50C-407E-A947-70E740481C1C}">
                <a14:useLocalDpi xmlns:a14="http://schemas.microsoft.com/office/drawing/2010/main" val="0"/>
              </a:ext>
            </a:extLst>
          </a:blip>
          <a:srcRect l="5077" t="26920" r="5457" b="14638"/>
          <a:stretch/>
        </p:blipFill>
        <p:spPr bwMode="auto">
          <a:xfrm>
            <a:off x="5508104" y="2538695"/>
            <a:ext cx="1948546" cy="1272841"/>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D3C6DD41-96BE-4B0E-A4F5-5E1B3BEF00D6}"/>
              </a:ext>
            </a:extLst>
          </p:cNvPr>
          <p:cNvSpPr txBox="1"/>
          <p:nvPr/>
        </p:nvSpPr>
        <p:spPr>
          <a:xfrm>
            <a:off x="5906313" y="3872667"/>
            <a:ext cx="1152128" cy="27699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12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Exploitation</a:t>
            </a:r>
          </a:p>
        </p:txBody>
      </p:sp>
      <p:pic>
        <p:nvPicPr>
          <p:cNvPr id="17" name="Image 16">
            <a:extLst>
              <a:ext uri="{FF2B5EF4-FFF2-40B4-BE49-F238E27FC236}">
                <a16:creationId xmlns:a16="http://schemas.microsoft.com/office/drawing/2014/main" id="{4225D9B7-5A8C-46B6-A446-68F77242441D}"/>
              </a:ext>
            </a:extLst>
          </p:cNvPr>
          <p:cNvPicPr>
            <a:picLocks noChangeAspect="1"/>
          </p:cNvPicPr>
          <p:nvPr/>
        </p:nvPicPr>
        <p:blipFill>
          <a:blip r:embed="rId4"/>
          <a:stretch>
            <a:fillRect/>
          </a:stretch>
        </p:blipFill>
        <p:spPr>
          <a:xfrm>
            <a:off x="6012160" y="1213588"/>
            <a:ext cx="936104" cy="1179681"/>
          </a:xfrm>
          <a:prstGeom prst="rect">
            <a:avLst/>
          </a:prstGeom>
        </p:spPr>
      </p:pic>
      <p:pic>
        <p:nvPicPr>
          <p:cNvPr id="19" name="Image 18">
            <a:extLst>
              <a:ext uri="{FF2B5EF4-FFF2-40B4-BE49-F238E27FC236}">
                <a16:creationId xmlns:a16="http://schemas.microsoft.com/office/drawing/2014/main" id="{05E93463-5FBA-490F-A0DD-38FAE13BD587}"/>
              </a:ext>
            </a:extLst>
          </p:cNvPr>
          <p:cNvPicPr>
            <a:picLocks noChangeAspect="1"/>
          </p:cNvPicPr>
          <p:nvPr/>
        </p:nvPicPr>
        <p:blipFill>
          <a:blip r:embed="rId5"/>
          <a:stretch>
            <a:fillRect/>
          </a:stretch>
        </p:blipFill>
        <p:spPr>
          <a:xfrm>
            <a:off x="7933574" y="1389821"/>
            <a:ext cx="1102921" cy="1090489"/>
          </a:xfrm>
          <a:prstGeom prst="rect">
            <a:avLst/>
          </a:prstGeom>
        </p:spPr>
      </p:pic>
      <p:pic>
        <p:nvPicPr>
          <p:cNvPr id="1028" name="Picture 4" descr="ATTENTION À L'UTILISATION DU COURRIER ÉLECTRONIQUE! - Le locataire">
            <a:extLst>
              <a:ext uri="{FF2B5EF4-FFF2-40B4-BE49-F238E27FC236}">
                <a16:creationId xmlns:a16="http://schemas.microsoft.com/office/drawing/2014/main" id="{8526FA71-317F-4896-9E82-FFB57E38B29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47106" y="1141209"/>
            <a:ext cx="819087" cy="8814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et.pf » logo-telecopie">
            <a:extLst>
              <a:ext uri="{FF2B5EF4-FFF2-40B4-BE49-F238E27FC236}">
                <a16:creationId xmlns:a16="http://schemas.microsoft.com/office/drawing/2014/main" id="{3A66DD76-EF2B-4380-9C07-B0EABCE15D20}"/>
              </a:ext>
            </a:extLst>
          </p:cNvPr>
          <p:cNvPicPr>
            <a:picLocks noChangeAspect="1" noChangeArrowheads="1"/>
          </p:cNvPicPr>
          <p:nvPr/>
        </p:nvPicPr>
        <p:blipFill>
          <a:blip r:embed="rId7">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154670" y="1999262"/>
            <a:ext cx="711523" cy="7115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venir membre de la Commission d'information et de sélection d'appels à  projets - Loire-atlantique.fr">
            <a:extLst>
              <a:ext uri="{FF2B5EF4-FFF2-40B4-BE49-F238E27FC236}">
                <a16:creationId xmlns:a16="http://schemas.microsoft.com/office/drawing/2014/main" id="{FA129D12-4F14-42D7-94DF-FFEA85B004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43164" y="1581913"/>
            <a:ext cx="1577752" cy="105314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Versand innerhalb von Deutschland - Courier Service XP worldwide Express  delivery">
            <a:extLst>
              <a:ext uri="{FF2B5EF4-FFF2-40B4-BE49-F238E27FC236}">
                <a16:creationId xmlns:a16="http://schemas.microsoft.com/office/drawing/2014/main" id="{114936A2-F080-43AA-AA05-572CD1652DDE}"/>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42478" y="2833473"/>
            <a:ext cx="1521612" cy="114120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RANSPORT ADR / OMI (MARCHANDISES DANGEREUSES) - Grupo Startrans, S.A.">
            <a:extLst>
              <a:ext uri="{FF2B5EF4-FFF2-40B4-BE49-F238E27FC236}">
                <a16:creationId xmlns:a16="http://schemas.microsoft.com/office/drawing/2014/main" id="{06ABBEEC-EA64-4319-93A0-EF97147E2587}"/>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55305" y="3974682"/>
            <a:ext cx="1390080" cy="7425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ncoterms® 2020 Explained - The Complete Guide | IncoDocs">
            <a:extLst>
              <a:ext uri="{FF2B5EF4-FFF2-40B4-BE49-F238E27FC236}">
                <a16:creationId xmlns:a16="http://schemas.microsoft.com/office/drawing/2014/main" id="{9944AA71-2880-4EFB-9CDE-418DF8A5645B}"/>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10431" y="3144626"/>
            <a:ext cx="1475656" cy="83005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Exprimez, Juste En Concept De La Livraison De Paquets De Temps Et De Grande  Vitesse Illustration Stock - Illustration du livraison, grande: 57060589">
            <a:extLst>
              <a:ext uri="{FF2B5EF4-FFF2-40B4-BE49-F238E27FC236}">
                <a16:creationId xmlns:a16="http://schemas.microsoft.com/office/drawing/2014/main" id="{A46209CA-CBBA-4F81-920B-12F4CB260BC4}"/>
              </a:ext>
            </a:extLst>
          </p:cNvPr>
          <p:cNvPicPr>
            <a:picLocks noChangeAspect="1" noChangeArrowheads="1"/>
          </p:cNvPicPr>
          <p:nvPr/>
        </p:nvPicPr>
        <p:blipFill rotWithShape="1">
          <a:blip r:embed="rId12">
            <a:clrChange>
              <a:clrFrom>
                <a:srgbClr val="FEFEFE"/>
              </a:clrFrom>
              <a:clrTo>
                <a:srgbClr val="FEFEFE">
                  <a:alpha val="0"/>
                </a:srgbClr>
              </a:clrTo>
            </a:clrChange>
            <a:extLst>
              <a:ext uri="{28A0092B-C50C-407E-A947-70E740481C1C}">
                <a14:useLocalDpi xmlns:a14="http://schemas.microsoft.com/office/drawing/2010/main" val="0"/>
              </a:ext>
            </a:extLst>
          </a:blip>
          <a:srcRect l="6723" t="9401" r="4640" b="13600"/>
          <a:stretch/>
        </p:blipFill>
        <p:spPr bwMode="auto">
          <a:xfrm>
            <a:off x="7088324" y="4096880"/>
            <a:ext cx="1024679" cy="65531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avec coins rognés en diagonale 10">
            <a:extLst>
              <a:ext uri="{FF2B5EF4-FFF2-40B4-BE49-F238E27FC236}">
                <a16:creationId xmlns:a16="http://schemas.microsoft.com/office/drawing/2014/main" id="{68885BE2-2297-48EE-B501-7B1E8816704E}"/>
              </a:ext>
            </a:extLst>
          </p:cNvPr>
          <p:cNvSpPr/>
          <p:nvPr/>
        </p:nvSpPr>
        <p:spPr>
          <a:xfrm>
            <a:off x="8324929" y="4566860"/>
            <a:ext cx="684724" cy="360000"/>
          </a:xfrm>
          <a:prstGeom prst="snip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C1.1</a:t>
            </a:r>
          </a:p>
        </p:txBody>
      </p:sp>
      <p:sp>
        <p:nvSpPr>
          <p:cNvPr id="21" name="Espace réservé du pied de page 5">
            <a:extLst>
              <a:ext uri="{FF2B5EF4-FFF2-40B4-BE49-F238E27FC236}">
                <a16:creationId xmlns:a16="http://schemas.microsoft.com/office/drawing/2014/main" id="{ABDDBCE2-A1F9-471F-BAEB-B8407ECFCDA7}"/>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147112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fade">
                                      <p:cBhvr>
                                        <p:cTn id="31" dur="500"/>
                                        <p:tgtEl>
                                          <p:spTgt spid="1028"/>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nodeType="withEffect">
                                  <p:stCondLst>
                                    <p:cond delay="0"/>
                                  </p:stCondLst>
                                  <p:childTnLst>
                                    <p:set>
                                      <p:cBhvr>
                                        <p:cTn id="39" dur="1" fill="hold">
                                          <p:stCondLst>
                                            <p:cond delay="0"/>
                                          </p:stCondLst>
                                        </p:cTn>
                                        <p:tgtEl>
                                          <p:spTgt spid="1030"/>
                                        </p:tgtEl>
                                        <p:attrNameLst>
                                          <p:attrName>style.visibility</p:attrName>
                                        </p:attrNameLst>
                                      </p:cBhvr>
                                      <p:to>
                                        <p:strVal val="visible"/>
                                      </p:to>
                                    </p:set>
                                    <p:animEffect transition="in" filter="fade">
                                      <p:cBhvr>
                                        <p:cTn id="40" dur="500"/>
                                        <p:tgtEl>
                                          <p:spTgt spid="1030"/>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par>
                                <p:cTn id="48" presetID="10" presetClass="entr" presetSubtype="0" fill="hold" nodeType="withEffect">
                                  <p:stCondLst>
                                    <p:cond delay="0"/>
                                  </p:stCondLst>
                                  <p:childTnLst>
                                    <p:set>
                                      <p:cBhvr>
                                        <p:cTn id="49" dur="1" fill="hold">
                                          <p:stCondLst>
                                            <p:cond delay="0"/>
                                          </p:stCondLst>
                                        </p:cTn>
                                        <p:tgtEl>
                                          <p:spTgt spid="1032"/>
                                        </p:tgtEl>
                                        <p:attrNameLst>
                                          <p:attrName>style.visibility</p:attrName>
                                        </p:attrNameLst>
                                      </p:cBhvr>
                                      <p:to>
                                        <p:strVal val="visible"/>
                                      </p:to>
                                    </p:set>
                                    <p:animEffect transition="in" filter="fade">
                                      <p:cBhvr>
                                        <p:cTn id="50" dur="500"/>
                                        <p:tgtEl>
                                          <p:spTgt spid="1032"/>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1000" fill="hold"/>
                                        <p:tgtEl>
                                          <p:spTgt spid="12"/>
                                        </p:tgtEl>
                                        <p:attrNameLst>
                                          <p:attrName>ppt_y</p:attrName>
                                        </p:attrNameLst>
                                      </p:cBhvr>
                                      <p:tavLst>
                                        <p:tav tm="0">
                                          <p:val>
                                            <p:strVal val="#ppt_y+.1"/>
                                          </p:val>
                                        </p:tav>
                                        <p:tav tm="100000">
                                          <p:val>
                                            <p:strVal val="#ppt_y"/>
                                          </p:val>
                                        </p:tav>
                                      </p:tavLst>
                                    </p:anim>
                                  </p:childTnLst>
                                </p:cTn>
                              </p:par>
                              <p:par>
                                <p:cTn id="58" presetID="10" presetClass="entr" presetSubtype="0" fill="hold" nodeType="withEffect">
                                  <p:stCondLst>
                                    <p:cond delay="0"/>
                                  </p:stCondLst>
                                  <p:childTnLst>
                                    <p:set>
                                      <p:cBhvr>
                                        <p:cTn id="59" dur="1" fill="hold">
                                          <p:stCondLst>
                                            <p:cond delay="0"/>
                                          </p:stCondLst>
                                        </p:cTn>
                                        <p:tgtEl>
                                          <p:spTgt spid="1034"/>
                                        </p:tgtEl>
                                        <p:attrNameLst>
                                          <p:attrName>style.visibility</p:attrName>
                                        </p:attrNameLst>
                                      </p:cBhvr>
                                      <p:to>
                                        <p:strVal val="visible"/>
                                      </p:to>
                                    </p:set>
                                    <p:animEffect transition="in" filter="fade">
                                      <p:cBhvr>
                                        <p:cTn id="60" dur="500"/>
                                        <p:tgtEl>
                                          <p:spTgt spid="1034"/>
                                        </p:tgtEl>
                                      </p:cBhvr>
                                    </p:animEffect>
                                  </p:childTnLst>
                                </p:cTn>
                              </p:par>
                              <p:par>
                                <p:cTn id="61" presetID="10" presetClass="entr" presetSubtype="0" fill="hold" nodeType="withEffect">
                                  <p:stCondLst>
                                    <p:cond delay="0"/>
                                  </p:stCondLst>
                                  <p:childTnLst>
                                    <p:set>
                                      <p:cBhvr>
                                        <p:cTn id="62" dur="1" fill="hold">
                                          <p:stCondLst>
                                            <p:cond delay="0"/>
                                          </p:stCondLst>
                                        </p:cTn>
                                        <p:tgtEl>
                                          <p:spTgt spid="1036"/>
                                        </p:tgtEl>
                                        <p:attrNameLst>
                                          <p:attrName>style.visibility</p:attrName>
                                        </p:attrNameLst>
                                      </p:cBhvr>
                                      <p:to>
                                        <p:strVal val="visible"/>
                                      </p:to>
                                    </p:set>
                                    <p:animEffect transition="in" filter="fade">
                                      <p:cBhvr>
                                        <p:cTn id="63" dur="500"/>
                                        <p:tgtEl>
                                          <p:spTgt spid="1036"/>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1000"/>
                                        <p:tgtEl>
                                          <p:spTgt spid="14"/>
                                        </p:tgtEl>
                                      </p:cBhvr>
                                    </p:animEffect>
                                    <p:anim calcmode="lin" valueType="num">
                                      <p:cBhvr>
                                        <p:cTn id="69" dur="1000" fill="hold"/>
                                        <p:tgtEl>
                                          <p:spTgt spid="14"/>
                                        </p:tgtEl>
                                        <p:attrNameLst>
                                          <p:attrName>ppt_x</p:attrName>
                                        </p:attrNameLst>
                                      </p:cBhvr>
                                      <p:tavLst>
                                        <p:tav tm="0">
                                          <p:val>
                                            <p:strVal val="#ppt_x"/>
                                          </p:val>
                                        </p:tav>
                                        <p:tav tm="100000">
                                          <p:val>
                                            <p:strVal val="#ppt_x"/>
                                          </p:val>
                                        </p:tav>
                                      </p:tavLst>
                                    </p:anim>
                                    <p:anim calcmode="lin" valueType="num">
                                      <p:cBhvr>
                                        <p:cTn id="70" dur="1000" fill="hold"/>
                                        <p:tgtEl>
                                          <p:spTgt spid="14"/>
                                        </p:tgtEl>
                                        <p:attrNameLst>
                                          <p:attrName>ppt_y</p:attrName>
                                        </p:attrNameLst>
                                      </p:cBhvr>
                                      <p:tavLst>
                                        <p:tav tm="0">
                                          <p:val>
                                            <p:strVal val="#ppt_y+.1"/>
                                          </p:val>
                                        </p:tav>
                                        <p:tav tm="100000">
                                          <p:val>
                                            <p:strVal val="#ppt_y"/>
                                          </p:val>
                                        </p:tav>
                                      </p:tavLst>
                                    </p:anim>
                                  </p:childTnLst>
                                </p:cTn>
                              </p:par>
                              <p:par>
                                <p:cTn id="71" presetID="10" presetClass="entr" presetSubtype="0" fill="hold" nodeType="withEffect">
                                  <p:stCondLst>
                                    <p:cond delay="0"/>
                                  </p:stCondLst>
                                  <p:childTnLst>
                                    <p:set>
                                      <p:cBhvr>
                                        <p:cTn id="72" dur="1" fill="hold">
                                          <p:stCondLst>
                                            <p:cond delay="0"/>
                                          </p:stCondLst>
                                        </p:cTn>
                                        <p:tgtEl>
                                          <p:spTgt spid="1040"/>
                                        </p:tgtEl>
                                        <p:attrNameLst>
                                          <p:attrName>style.visibility</p:attrName>
                                        </p:attrNameLst>
                                      </p:cBhvr>
                                      <p:to>
                                        <p:strVal val="visible"/>
                                      </p:to>
                                    </p:set>
                                    <p:animEffect transition="in" filter="fade">
                                      <p:cBhvr>
                                        <p:cTn id="73" dur="500"/>
                                        <p:tgtEl>
                                          <p:spTgt spid="1040"/>
                                        </p:tgtEl>
                                      </p:cBhvr>
                                    </p:animEffect>
                                  </p:childTnLst>
                                </p:cTn>
                              </p:par>
                              <p:par>
                                <p:cTn id="74" presetID="10" presetClass="entr" presetSubtype="0" fill="hold" nodeType="withEffect">
                                  <p:stCondLst>
                                    <p:cond delay="0"/>
                                  </p:stCondLst>
                                  <p:childTnLst>
                                    <p:set>
                                      <p:cBhvr>
                                        <p:cTn id="75" dur="1" fill="hold">
                                          <p:stCondLst>
                                            <p:cond delay="0"/>
                                          </p:stCondLst>
                                        </p:cTn>
                                        <p:tgtEl>
                                          <p:spTgt spid="1038"/>
                                        </p:tgtEl>
                                        <p:attrNameLst>
                                          <p:attrName>style.visibility</p:attrName>
                                        </p:attrNameLst>
                                      </p:cBhvr>
                                      <p:to>
                                        <p:strVal val="visible"/>
                                      </p:to>
                                    </p:set>
                                    <p:animEffect transition="in" filter="fade">
                                      <p:cBhvr>
                                        <p:cTn id="76" dur="500"/>
                                        <p:tgtEl>
                                          <p:spTgt spid="1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4" grpId="0" animBg="1"/>
      <p:bldP spid="15" grpId="0" animBg="1"/>
      <p:bldP spid="20" grpId="0" animBg="1"/>
    </p:bld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B279A5-87A2-445D-95C3-916EB9C5F0E3}">
  <ds:schemaRefs>
    <ds:schemaRef ds:uri="http://purl.org/dc/dcmitype/"/>
    <ds:schemaRef ds:uri="http://www.w3.org/XML/1998/namespace"/>
    <ds:schemaRef ds:uri="http://schemas.microsoft.com/office/2006/documentManagement/types"/>
    <ds:schemaRef ds:uri="http://schemas.microsoft.com/office/2006/metadata/properties"/>
    <ds:schemaRef ds:uri="http://purl.org/dc/elements/1.1/"/>
    <ds:schemaRef ds:uri="http://purl.org/dc/terms/"/>
    <ds:schemaRef ds:uri="2c7ddd52-0a06-43b1-a35c-dcb15ea2e3f4"/>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4D416C5A-7AEB-4464-B116-D5E8F5627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11842</TotalTime>
  <Words>3501</Words>
  <Application>Microsoft Office PowerPoint</Application>
  <PresentationFormat>Affichage à l'écran (16:9)</PresentationFormat>
  <Paragraphs>396</Paragraphs>
  <Slides>24</Slides>
  <Notes>23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24</vt:i4>
      </vt:variant>
    </vt:vector>
  </HeadingPairs>
  <TitlesOfParts>
    <vt:vector size="28" baseType="lpstr">
      <vt:lpstr>Arial</vt:lpstr>
      <vt:lpstr>Calibri</vt:lpstr>
      <vt:lpstr>Wingdings</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Philippe LECLERCQ</dc:creator>
  <cp:lastModifiedBy>Philippe</cp:lastModifiedBy>
  <cp:revision>191</cp:revision>
  <cp:lastPrinted>2020-07-02T13:56:43Z</cp:lastPrinted>
  <dcterms:created xsi:type="dcterms:W3CDTF">2020-03-05T15:21:24Z</dcterms:created>
  <dcterms:modified xsi:type="dcterms:W3CDTF">2021-01-11T14:41:13Z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