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7" r:id="rId4"/>
  </p:sldMasterIdLst>
  <p:notesMasterIdLst>
    <p:notesMasterId r:id="rId15"/>
  </p:notesMasterIdLst>
  <p:handoutMasterIdLst>
    <p:handoutMasterId r:id="rId16"/>
  </p:handoutMasterIdLst>
  <p:sldIdLst>
    <p:sldId id="332" r:id="rId5"/>
    <p:sldId id="347" r:id="rId6"/>
    <p:sldId id="352" r:id="rId7"/>
    <p:sldId id="349" r:id="rId8"/>
    <p:sldId id="351" r:id="rId9"/>
    <p:sldId id="350" r:id="rId10"/>
    <p:sldId id="355" r:id="rId11"/>
    <p:sldId id="353" r:id="rId12"/>
    <p:sldId id="354" r:id="rId13"/>
    <p:sldId id="356" r:id="rId14"/>
  </p:sldIdLst>
  <p:sldSz cx="9144000" cy="5143500" type="screen16x9"/>
  <p:notesSz cx="7099300" cy="102346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MINISTÈRIEL" id="{0B896E98-F45E-4768-8620-EDDF394BE181}">
          <p14:sldIdLst>
            <p14:sldId id="332"/>
            <p14:sldId id="347"/>
            <p14:sldId id="352"/>
            <p14:sldId id="349"/>
            <p14:sldId id="351"/>
            <p14:sldId id="350"/>
            <p14:sldId id="355"/>
            <p14:sldId id="353"/>
            <p14:sldId id="354"/>
            <p14:sldId id="35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orient="horz" pos="191">
          <p15:clr>
            <a:srgbClr val="A4A3A4"/>
          </p15:clr>
        </p15:guide>
        <p15:guide id="3" orient="horz" pos="854">
          <p15:clr>
            <a:srgbClr val="A4A3A4"/>
          </p15:clr>
        </p15:guide>
        <p15:guide id="4" orient="horz" pos="821">
          <p15:clr>
            <a:srgbClr val="A4A3A4"/>
          </p15:clr>
        </p15:guide>
        <p15:guide id="5" orient="horz" pos="3049">
          <p15:clr>
            <a:srgbClr val="A4A3A4"/>
          </p15:clr>
        </p15:guide>
        <p15:guide id="6" orient="horz" pos="3151">
          <p15:clr>
            <a:srgbClr val="A4A3A4"/>
          </p15:clr>
        </p15:guide>
        <p15:guide id="7" pos="2880">
          <p15:clr>
            <a:srgbClr val="A4A3A4"/>
          </p15:clr>
        </p15:guide>
        <p15:guide id="8" pos="476">
          <p15:clr>
            <a:srgbClr val="A4A3A4"/>
          </p15:clr>
        </p15:guide>
        <p15:guide id="9" pos="5193">
          <p15:clr>
            <a:srgbClr val="A4A3A4"/>
          </p15:clr>
        </p15:guide>
        <p15:guide id="10" pos="546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3">
          <p15:clr>
            <a:srgbClr val="A4A3A4"/>
          </p15:clr>
        </p15:guide>
        <p15:guide id="2" pos="223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74620" autoAdjust="0"/>
  </p:normalViewPr>
  <p:slideViewPr>
    <p:cSldViewPr showGuides="1">
      <p:cViewPr varScale="1">
        <p:scale>
          <a:sx n="146" d="100"/>
          <a:sy n="146" d="100"/>
        </p:scale>
        <p:origin x="378" y="120"/>
      </p:cViewPr>
      <p:guideLst>
        <p:guide orient="horz" pos="1620"/>
        <p:guide orient="horz" pos="191"/>
        <p:guide orient="horz" pos="854"/>
        <p:guide orient="horz" pos="821"/>
        <p:guide orient="horz" pos="3049"/>
        <p:guide orient="horz" pos="3151"/>
        <p:guide pos="2880"/>
        <p:guide pos="476"/>
        <p:guide pos="5193"/>
        <p:guide pos="546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5" d="100"/>
          <a:sy n="75" d="100"/>
        </p:scale>
        <p:origin x="3954" y="84"/>
      </p:cViewPr>
      <p:guideLst>
        <p:guide orient="horz" pos="3223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A1A8E5-18EF-4A62-A353-90A5AE75A2F6}" type="datetimeFigureOut">
              <a:rPr lang="fr-FR" smtClean="0"/>
              <a:t>11/01/2021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C12279-6766-4DA9-9A7C-0839ED12F7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87037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>
                <a:latin typeface="Arial" pitchFamily="34" charset="0"/>
              </a:defRPr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>
                <a:latin typeface="Arial" pitchFamily="34" charset="0"/>
              </a:defRPr>
            </a:lvl1pPr>
          </a:lstStyle>
          <a:p>
            <a:fld id="{D680E798-53FF-4C51-A981-953463752515}" type="datetimeFigureOut">
              <a:rPr lang="fr-FR" smtClean="0"/>
              <a:pPr/>
              <a:t>11/01/2021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9700" y="768350"/>
            <a:ext cx="6819900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>
                <a:latin typeface="Arial" pitchFamily="34" charset="0"/>
              </a:defRPr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>
                <a:latin typeface="Arial" pitchFamily="34" charset="0"/>
              </a:defRPr>
            </a:lvl1pPr>
          </a:lstStyle>
          <a:p>
            <a:fld id="{1B06CD8F-B7ED-4A05-9FB1-A01CC0EF02C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16626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6CD8F-B7ED-4A05-9FB1-A01CC0EF02CC}" type="slidenum">
              <a:rPr lang="fr-FR" smtClean="0"/>
              <a:pPr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93434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fr-FR" sz="1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Préciser l’importance de ce savoir.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fr-FR" sz="1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 élève qui envisage l’entrepreneuriat et la création d’entreprise pourra obtenir une attestation de capacité professionnelle en transport léger de marchandises en déposant un dossier à la DREAL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6CD8F-B7ED-4A05-9FB1-A01CC0EF02CC}" type="slidenum">
              <a:rPr lang="fr-FR" smtClean="0"/>
              <a:pPr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821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fr-FR" sz="1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Préciser l’importance de ce savoir.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fr-FR" sz="1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 élève qui envisage l’entrepreneuriat et la création d’entreprise pourra obtenir une attestation de capacité professionnelle en transport léger de marchandises en déposant un dossier à la DREAL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6CD8F-B7ED-4A05-9FB1-A01CC0EF02CC}" type="slidenum">
              <a:rPr lang="fr-FR" smtClean="0"/>
              <a:pPr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12120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fr-FR" sz="1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Préciser l’importance de ce savoir.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fr-FR" sz="1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 élève qui envisage l’entrepreneuriat et la création d’entreprise pourra obtenir une attestation de capacité professionnelle en transport léger de marchandises en déposant un dossier à la DREAL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6CD8F-B7ED-4A05-9FB1-A01CC0EF02CC}" type="slidenum">
              <a:rPr lang="fr-FR" smtClean="0"/>
              <a:pPr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220224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fr-FR" sz="1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Préciser l’importance de ce savoir.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fr-FR" sz="1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 élève qui envisage l’entrepreneuriat et la création d’entreprise pourra obtenir une attestation de capacité professionnelle en transport léger de marchandises en déposant un dossier à la DREAL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6CD8F-B7ED-4A05-9FB1-A01CC0EF02CC}" type="slidenum">
              <a:rPr lang="fr-FR" smtClean="0"/>
              <a:pPr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79559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fr-FR" sz="1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Préciser l’importance de ce savoir.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fr-FR" sz="1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 élève qui envisage l’entrepreneuriat et la création d’entreprise pourra obtenir une attestation de capacité professionnelle en transport léger de marchandises en déposant un dossier à la DREAL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06CD8F-B7ED-4A05-9FB1-A01CC0EF02CC}" type="slidenum">
              <a:rPr kumimoji="0" lang="fr-FR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fr-FR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439917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fr-FR" sz="1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Préciser l’importance de ce savoir.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fr-FR" sz="1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 élève qui envisage l’entrepreneuriat et la création d’entreprise pourra obtenir une attestation de capacité professionnelle en transport léger de marchandises en déposant un dossier à la DREAL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6CD8F-B7ED-4A05-9FB1-A01CC0EF02CC}" type="slidenum">
              <a:rPr lang="fr-FR" smtClean="0"/>
              <a:pPr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332419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fr-FR" sz="1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Préciser l’importance de ce savoir.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fr-FR" sz="1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 élève qui envisage l’entrepreneuriat et la création d’entreprise pourra obtenir une attestation de capacité professionnelle en transport léger de marchandises en déposant un dossier à la DREAL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6CD8F-B7ED-4A05-9FB1-A01CC0EF02CC}" type="slidenum">
              <a:rPr lang="fr-FR" smtClean="0"/>
              <a:pPr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21618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fr-FR" sz="1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Préciser l’importance de ce savoir.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fr-FR" sz="1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 élève qui envisage l’entrepreneuriat et la création d’entreprise pourra obtenir une attestation de capacité professionnelle en transport léger de marchandises en déposant un dossier à la DREAL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6CD8F-B7ED-4A05-9FB1-A01CC0EF02CC}" type="slidenum">
              <a:rPr lang="fr-FR" smtClean="0"/>
              <a:pPr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923902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gray">
          <a:xfrm>
            <a:off x="0" y="4963500"/>
            <a:ext cx="180000" cy="180000"/>
          </a:xfrm>
          <a:prstGeom prst="rect">
            <a:avLst/>
          </a:prstGeo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gray">
          <a:xfrm>
            <a:off x="720000" y="3919897"/>
            <a:ext cx="3240000" cy="900000"/>
          </a:xfrm>
        </p:spPr>
        <p:txBody>
          <a:bodyPr anchor="b" anchorCtr="0"/>
          <a:lstStyle>
            <a:lvl1pPr>
              <a:defRPr sz="1150"/>
            </a:lvl1pPr>
          </a:lstStyle>
          <a:p>
            <a:r>
              <a:rPr lang="fr-FR"/>
              <a:t>PNF du 12/01/2021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gray">
          <a:xfrm>
            <a:off x="0" y="4963500"/>
            <a:ext cx="180000" cy="180000"/>
          </a:xfrm>
          <a:prstGeom prst="rect">
            <a:avLst/>
          </a:prstGeo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10C140CD-8AED-46FF-A9A2-77308F3F39AE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pic>
        <p:nvPicPr>
          <p:cNvPr id="2050" name="Picture 2" descr="C:\Users\jsavidan\Searches\Pictures\2020_logo_MENJS_jpg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95486"/>
            <a:ext cx="3384376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2610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et sous-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 bwMode="gray">
          <a:xfrm>
            <a:off x="360000" y="4783500"/>
            <a:ext cx="8532480" cy="360000"/>
          </a:xfrm>
        </p:spPr>
        <p:txBody>
          <a:bodyPr/>
          <a:lstStyle/>
          <a:p>
            <a:r>
              <a:rPr lang="fr-FR"/>
              <a:t>PNF du 12/01/2021</a:t>
            </a:r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60000" y="2346046"/>
            <a:ext cx="8424000" cy="2077200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3250" b="1" cap="all" baseline="0"/>
            </a:lvl1pPr>
            <a:lvl2pPr marL="0" indent="0">
              <a:spcBef>
                <a:spcPts val="500"/>
              </a:spcBef>
              <a:spcAft>
                <a:spcPts val="0"/>
              </a:spcAft>
              <a:buNone/>
              <a:defRPr sz="1850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cxnSp>
        <p:nvCxnSpPr>
          <p:cNvPr id="12" name="Connecteur droit 11"/>
          <p:cNvCxnSpPr/>
          <p:nvPr userDrawn="1"/>
        </p:nvCxnSpPr>
        <p:spPr bwMode="gray">
          <a:xfrm>
            <a:off x="360000" y="4784400"/>
            <a:ext cx="8424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C:\Users\jsavidan\Searches\Pictures\2020_logo_MENJS_jpg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1470"/>
            <a:ext cx="1709092" cy="1709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3904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900000"/>
            <a:ext cx="8424000" cy="720000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/>
              <a:t>PNF du 12/01/2021</a:t>
            </a:r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59998" y="1891968"/>
            <a:ext cx="2520000" cy="2530800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9" name="Espace réservé du texte 7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312000" y="1893600"/>
            <a:ext cx="2520000" cy="2530800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0" name="Espace réservé du texte 7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6263999" y="1893600"/>
            <a:ext cx="2520000" cy="2530800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1641030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  7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0" y="738000"/>
            <a:ext cx="9144000" cy="4406400"/>
          </a:xfrm>
          <a:solidFill>
            <a:schemeClr val="bg1">
              <a:lumMod val="85000"/>
            </a:schemeClr>
          </a:solidFill>
        </p:spPr>
        <p:txBody>
          <a:bodyPr tIns="1080000" anchor="ctr" anchorCtr="0"/>
          <a:lstStyle>
            <a:lvl1pPr algn="ctr">
              <a:defRPr cap="all" baseline="0"/>
            </a:lvl1pPr>
          </a:lstStyle>
          <a:p>
            <a:r>
              <a:rPr lang="fr-FR"/>
              <a:t>Sélectionner l’icône pour insérer une image, </a:t>
            </a:r>
            <a:br>
              <a:rPr lang="fr-FR"/>
            </a:br>
            <a:r>
              <a:rPr lang="fr-FR"/>
              <a:t>puis disposer l’image en arrière plan </a:t>
            </a:r>
            <a:br>
              <a:rPr lang="fr-FR"/>
            </a:br>
            <a:r>
              <a:rPr lang="fr-FR"/>
              <a:t>(Sélectionner l’image avec le bouton droit de la souris / </a:t>
            </a:r>
            <a:br>
              <a:rPr lang="fr-FR"/>
            </a:br>
            <a:r>
              <a:rPr lang="fr-FR"/>
              <a:t>Mettre à l’arrière plan)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 bwMode="gray">
          <a:xfrm>
            <a:off x="359999" y="738000"/>
            <a:ext cx="8424000" cy="4046400"/>
          </a:xfrm>
          <a:custGeom>
            <a:avLst/>
            <a:gdLst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424000" h="4046400" stroke="0" extrusionOk="0">
                <a:moveTo>
                  <a:pt x="8424000" y="4046400"/>
                </a:moveTo>
                <a:lnTo>
                  <a:pt x="0" y="4046360"/>
                </a:lnTo>
                <a:lnTo>
                  <a:pt x="0" y="40"/>
                </a:lnTo>
                <a:cubicBezTo>
                  <a:pt x="0" y="18"/>
                  <a:pt x="3771553" y="0"/>
                  <a:pt x="8424000" y="0"/>
                </a:cubicBezTo>
                <a:lnTo>
                  <a:pt x="8424000" y="4046400"/>
                </a:lnTo>
                <a:close/>
              </a:path>
              <a:path w="8424000" h="4046400" fill="none">
                <a:moveTo>
                  <a:pt x="8424000" y="4046400"/>
                </a:moveTo>
                <a:lnTo>
                  <a:pt x="0" y="4046360"/>
                </a:lnTo>
              </a:path>
            </a:pathLst>
          </a:custGeom>
          <a:ln w="10160">
            <a:solidFill>
              <a:schemeClr val="tx1"/>
            </a:solidFill>
          </a:ln>
        </p:spPr>
        <p:txBody>
          <a:bodyPr lIns="0" bIns="360000" anchor="ctr" anchorCtr="0"/>
          <a:lstStyle>
            <a:lvl1pPr marL="396000" indent="-396000">
              <a:buFont typeface="+mj-lt"/>
              <a:buNone/>
              <a:defRPr sz="325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>
          <a:xfrm>
            <a:off x="7614000" y="4783500"/>
            <a:ext cx="1170000" cy="360000"/>
          </a:xfrm>
          <a:prstGeom prst="rect">
            <a:avLst/>
          </a:prstGeom>
        </p:spPr>
        <p:txBody>
          <a:bodyPr/>
          <a:lstStyle/>
          <a:p>
            <a:pPr algn="r"/>
            <a:endParaRPr lang="fr-FR" cap="all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/>
              <a:t>PNF du 12/01/2021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>
          <a:xfrm>
            <a:off x="6264000" y="4783500"/>
            <a:ext cx="1350000" cy="360000"/>
          </a:xfrm>
          <a:prstGeom prst="rect">
            <a:avLst/>
          </a:prstGeom>
        </p:spPr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8596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textes 3 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900000"/>
            <a:ext cx="8424000" cy="720000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>
          <a:xfrm>
            <a:off x="7614000" y="4783500"/>
            <a:ext cx="1170000" cy="360000"/>
          </a:xfrm>
          <a:prstGeom prst="rect">
            <a:avLst/>
          </a:prstGeom>
        </p:spPr>
        <p:txBody>
          <a:bodyPr/>
          <a:lstStyle/>
          <a:p>
            <a:pPr algn="r"/>
            <a:endParaRPr lang="fr-FR" cap="all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/>
              <a:t>PNF du 12/01/2021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>
          <a:xfrm>
            <a:off x="6264000" y="4783500"/>
            <a:ext cx="1350000" cy="360000"/>
          </a:xfrm>
          <a:prstGeom prst="rect">
            <a:avLst/>
          </a:prstGeom>
        </p:spPr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312000" y="180000"/>
            <a:ext cx="5472000" cy="360000"/>
          </a:xfrm>
        </p:spPr>
        <p:txBody>
          <a:bodyPr/>
          <a:lstStyle>
            <a:lvl1pPr marL="108000" indent="-108000" algn="r">
              <a:spcAft>
                <a:spcPts val="0"/>
              </a:spcAft>
              <a:buFont typeface="+mj-lt"/>
              <a:buAutoNum type="arabicPeriod"/>
              <a:defRPr sz="750" b="1"/>
            </a:lvl1pPr>
            <a:lvl2pPr marL="108000" indent="-108000" algn="r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defRPr sz="750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59999" y="1836000"/>
            <a:ext cx="252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3" name="Espace réservé du texte 11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3312000" y="1836000"/>
            <a:ext cx="252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4" name="Espace réservé du texte 11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6264000" y="1836000"/>
            <a:ext cx="252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</p:spTree>
    <p:extLst>
      <p:ext uri="{BB962C8B-B14F-4D97-AF65-F5344CB8AC3E}">
        <p14:creationId xmlns:p14="http://schemas.microsoft.com/office/powerpoint/2010/main" val="3840454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 bwMode="gray">
          <a:xfrm>
            <a:off x="359999" y="900000"/>
            <a:ext cx="8424000" cy="72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fr-FR" noProof="0" dirty="0"/>
              <a:t>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 bwMode="gray">
          <a:xfrm>
            <a:off x="359999" y="1836000"/>
            <a:ext cx="8424000" cy="2574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fr-FR" noProof="0" dirty="0"/>
              <a:t>Texte de niveau 1</a:t>
            </a:r>
          </a:p>
          <a:p>
            <a:pPr lvl="1"/>
            <a:r>
              <a:rPr lang="fr-FR" noProof="0" dirty="0"/>
              <a:t>Texte de niveau 2</a:t>
            </a:r>
          </a:p>
          <a:p>
            <a:pPr lvl="2"/>
            <a:r>
              <a:rPr lang="fr-FR" noProof="0" dirty="0"/>
              <a:t>Texte de niveau 3</a:t>
            </a:r>
          </a:p>
          <a:p>
            <a:pPr lvl="3"/>
            <a:r>
              <a:rPr lang="fr-FR" noProof="0" dirty="0"/>
              <a:t>Texte de niveau 4</a:t>
            </a:r>
          </a:p>
          <a:p>
            <a:pPr lvl="4"/>
            <a:r>
              <a:rPr lang="fr-FR" noProof="0" dirty="0"/>
              <a:t>Texte de niveau 5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 bwMode="gray">
          <a:xfrm>
            <a:off x="360000" y="4783500"/>
            <a:ext cx="8532480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750" b="1">
                <a:solidFill>
                  <a:schemeClr val="tx1"/>
                </a:solidFill>
              </a:defRPr>
            </a:lvl1pPr>
          </a:lstStyle>
          <a:p>
            <a:r>
              <a:rPr lang="fr-FR"/>
              <a:t>PNF du 12/01/2021</a:t>
            </a:r>
          </a:p>
        </p:txBody>
      </p:sp>
      <p:cxnSp>
        <p:nvCxnSpPr>
          <p:cNvPr id="10" name="Connecteur droit 9"/>
          <p:cNvCxnSpPr/>
          <p:nvPr userDrawn="1"/>
        </p:nvCxnSpPr>
        <p:spPr bwMode="gray">
          <a:xfrm>
            <a:off x="360000" y="4784400"/>
            <a:ext cx="8424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 descr="C:\Users\jsavidan\Searches\Pictures\2020_logo_MENJS_jpg.jp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" y="195486"/>
            <a:ext cx="622800" cy="62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AE86E48-CB26-4F66-97E8-1EB0CFB8C2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CF6E0-CD48-4A7A-B021-F10AC9686AE8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8" r:id="rId1"/>
    <p:sldLayoutId id="2147483812" r:id="rId2"/>
    <p:sldLayoutId id="2147483810" r:id="rId3"/>
    <p:sldLayoutId id="2147483811" r:id="rId4"/>
    <p:sldLayoutId id="2147483809" r:id="rId5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55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500"/>
        </a:spcAft>
        <a:buFont typeface="Arial" pitchFamily="34" charset="0"/>
        <a:buNone/>
        <a:defRPr sz="105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252000" indent="-720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itchFamily="34" charset="0"/>
        <a:buChar char="•"/>
        <a:defRPr sz="950" kern="1200">
          <a:solidFill>
            <a:schemeClr val="tx1"/>
          </a:solidFill>
          <a:latin typeface="+mn-lt"/>
          <a:ea typeface="+mn-ea"/>
          <a:cs typeface="+mn-cs"/>
        </a:defRPr>
      </a:lvl2pPr>
      <a:lvl3pPr marL="432000" indent="-72000" algn="l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850" kern="1200">
          <a:solidFill>
            <a:schemeClr val="tx1"/>
          </a:solidFill>
          <a:latin typeface="+mn-lt"/>
          <a:ea typeface="+mn-ea"/>
          <a:cs typeface="+mn-cs"/>
        </a:defRPr>
      </a:lvl3pPr>
      <a:lvl4pPr marL="612000" indent="-72000" algn="l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750" kern="1200">
          <a:solidFill>
            <a:schemeClr val="tx1"/>
          </a:solidFill>
          <a:latin typeface="+mn-lt"/>
          <a:ea typeface="+mn-ea"/>
          <a:cs typeface="+mn-cs"/>
        </a:defRPr>
      </a:lvl4pPr>
      <a:lvl5pPr marL="828000" indent="-72000" algn="l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7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image" Target="../media/image6.GIF"/><Relationship Id="rId7" Type="http://schemas.openxmlformats.org/officeDocument/2006/relationships/image" Target="../media/image10.jpeg"/><Relationship Id="rId12" Type="http://schemas.openxmlformats.org/officeDocument/2006/relationships/image" Target="../media/image15.jpe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jpe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5" Type="http://schemas.openxmlformats.org/officeDocument/2006/relationships/image" Target="../media/image18.png"/><Relationship Id="rId10" Type="http://schemas.openxmlformats.org/officeDocument/2006/relationships/image" Target="../media/image13.jpeg"/><Relationship Id="rId4" Type="http://schemas.openxmlformats.org/officeDocument/2006/relationships/image" Target="../media/image7.GIF"/><Relationship Id="rId9" Type="http://schemas.openxmlformats.org/officeDocument/2006/relationships/image" Target="../media/image12.jpeg"/><Relationship Id="rId1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9.pn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GIF"/><Relationship Id="rId5" Type="http://schemas.openxmlformats.org/officeDocument/2006/relationships/image" Target="../media/image6.GIF"/><Relationship Id="rId10" Type="http://schemas.openxmlformats.org/officeDocument/2006/relationships/image" Target="../media/image21.png"/><Relationship Id="rId4" Type="http://schemas.openxmlformats.org/officeDocument/2006/relationships/image" Target="../media/image8.png"/><Relationship Id="rId9" Type="http://schemas.openxmlformats.org/officeDocument/2006/relationships/image" Target="../media/image2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jpeg"/><Relationship Id="rId5" Type="http://schemas.openxmlformats.org/officeDocument/2006/relationships/image" Target="../media/image22.png"/><Relationship Id="rId4" Type="http://schemas.openxmlformats.org/officeDocument/2006/relationships/image" Target="../media/image7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6.GIF"/><Relationship Id="rId7" Type="http://schemas.openxmlformats.org/officeDocument/2006/relationships/image" Target="../media/image2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7.GI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6.GIF"/><Relationship Id="rId7" Type="http://schemas.openxmlformats.org/officeDocument/2006/relationships/image" Target="../media/image2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7.GIF"/><Relationship Id="rId9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8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png"/><Relationship Id="rId11" Type="http://schemas.openxmlformats.org/officeDocument/2006/relationships/image" Target="../media/image34.jpeg"/><Relationship Id="rId5" Type="http://schemas.openxmlformats.org/officeDocument/2006/relationships/image" Target="../media/image7.GIF"/><Relationship Id="rId10" Type="http://schemas.openxmlformats.org/officeDocument/2006/relationships/image" Target="../media/image33.jpeg"/><Relationship Id="rId4" Type="http://schemas.openxmlformats.org/officeDocument/2006/relationships/image" Target="../media/image6.GIF"/><Relationship Id="rId9" Type="http://schemas.openxmlformats.org/officeDocument/2006/relationships/image" Target="../media/image3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3"/>
          </p:nvPr>
        </p:nvSpPr>
        <p:spPr>
          <a:xfrm>
            <a:off x="360000" y="2715766"/>
            <a:ext cx="8424000" cy="1142623"/>
          </a:xfrm>
        </p:spPr>
        <p:txBody>
          <a:bodyPr/>
          <a:lstStyle/>
          <a:p>
            <a:pPr algn="ctr"/>
            <a:r>
              <a:rPr lang="fr-FR" sz="2800" cap="none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Baccalauréat professionnel </a:t>
            </a:r>
          </a:p>
          <a:p>
            <a:pPr algn="ctr"/>
            <a:r>
              <a:rPr lang="fr-FR" sz="2800" cap="none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 Organisation de transport de marchandises » (Bac pro </a:t>
            </a:r>
            <a:r>
              <a:rPr lang="fr-FR" sz="2800" cap="none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OTM</a:t>
            </a:r>
            <a:r>
              <a:rPr lang="fr-FR" sz="2800" cap="none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) </a:t>
            </a:r>
          </a:p>
          <a:p>
            <a:pPr algn="ctr"/>
            <a:endParaRPr lang="fr-FR" sz="1000" cap="none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endParaRPr lang="fr-FR" sz="1000" cap="none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fr-FR" sz="2800" cap="none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- L’épreuve E2 -</a:t>
            </a:r>
          </a:p>
        </p:txBody>
      </p:sp>
      <p:pic>
        <p:nvPicPr>
          <p:cNvPr id="3074" name="Picture 2" descr="Transport logistique international : Comment mieux organiser vos échanges  internationaux ?">
            <a:extLst>
              <a:ext uri="{FF2B5EF4-FFF2-40B4-BE49-F238E27FC236}">
                <a16:creationId xmlns:a16="http://schemas.microsoft.com/office/drawing/2014/main" id="{4D9C86C2-336D-4AE2-88FE-D0827D57F1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EDF2F8"/>
              </a:clrFrom>
              <a:clrTo>
                <a:srgbClr val="EDF2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-79320"/>
            <a:ext cx="4025536" cy="2684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037586A-5A22-485D-B3CC-5AE50DB5F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Direction générale de l’enseignement scolaire – Bureau de la formation des personnels enseignants et d’éducation (C1-2)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>
            <a:extLst>
              <a:ext uri="{FF2B5EF4-FFF2-40B4-BE49-F238E27FC236}">
                <a16:creationId xmlns:a16="http://schemas.microsoft.com/office/drawing/2014/main" id="{623352CF-8A75-46D0-B438-4C8BE9EC7FD8}"/>
              </a:ext>
            </a:extLst>
          </p:cNvPr>
          <p:cNvSpPr txBox="1"/>
          <p:nvPr/>
        </p:nvSpPr>
        <p:spPr>
          <a:xfrm>
            <a:off x="1043608" y="185635"/>
            <a:ext cx="79928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cap="small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Épreuve E2 : Analyse de situations professionnelles liées à la préparation d’opération de transport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3BC91FD9-44C3-414E-92D5-42671937AD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3680" y="771550"/>
            <a:ext cx="383032" cy="600274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6612E899-937F-4AB0-82A0-2F89B6DE56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9771" y="771550"/>
            <a:ext cx="445078" cy="557831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92A8FCDC-0ABD-414E-8A69-E71C58750A92}"/>
              </a:ext>
            </a:extLst>
          </p:cNvPr>
          <p:cNvSpPr txBox="1"/>
          <p:nvPr/>
        </p:nvSpPr>
        <p:spPr>
          <a:xfrm>
            <a:off x="1863905" y="996597"/>
            <a:ext cx="6048672" cy="400110"/>
          </a:xfrm>
          <a:prstGeom prst="rect">
            <a:avLst/>
          </a:prstGeom>
          <a:ln>
            <a:solidFill>
              <a:schemeClr val="accent1">
                <a:lumMod val="90000"/>
                <a:lumOff val="1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000" b="1" cap="small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L’évaluation par profil ou par compétence</a:t>
            </a:r>
          </a:p>
        </p:txBody>
      </p:sp>
      <p:sp>
        <p:nvSpPr>
          <p:cNvPr id="13" name="Espace réservé du pied de page 12">
            <a:extLst>
              <a:ext uri="{FF2B5EF4-FFF2-40B4-BE49-F238E27FC236}">
                <a16:creationId xmlns:a16="http://schemas.microsoft.com/office/drawing/2014/main" id="{A8B03323-5E22-4B75-806D-CCDBED308E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Direction générale de l’enseignement scolaire – Bureau de la formation des personnels enseignants et d’éducation (C1-2) </a:t>
            </a:r>
          </a:p>
        </p:txBody>
      </p:sp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0920826"/>
              </p:ext>
            </p:extLst>
          </p:nvPr>
        </p:nvGraphicFramePr>
        <p:xfrm>
          <a:off x="2627784" y="2643758"/>
          <a:ext cx="6117590" cy="192817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41825">
                  <a:extLst>
                    <a:ext uri="{9D8B030D-6E8A-4147-A177-3AD203B41FA5}">
                      <a16:colId xmlns:a16="http://schemas.microsoft.com/office/drawing/2014/main" val="2314387712"/>
                    </a:ext>
                  </a:extLst>
                </a:gridCol>
                <a:gridCol w="722550">
                  <a:extLst>
                    <a:ext uri="{9D8B030D-6E8A-4147-A177-3AD203B41FA5}">
                      <a16:colId xmlns:a16="http://schemas.microsoft.com/office/drawing/2014/main" val="2392279121"/>
                    </a:ext>
                  </a:extLst>
                </a:gridCol>
                <a:gridCol w="722550">
                  <a:extLst>
                    <a:ext uri="{9D8B030D-6E8A-4147-A177-3AD203B41FA5}">
                      <a16:colId xmlns:a16="http://schemas.microsoft.com/office/drawing/2014/main" val="145942641"/>
                    </a:ext>
                  </a:extLst>
                </a:gridCol>
                <a:gridCol w="808115">
                  <a:extLst>
                    <a:ext uri="{9D8B030D-6E8A-4147-A177-3AD203B41FA5}">
                      <a16:colId xmlns:a16="http://schemas.microsoft.com/office/drawing/2014/main" val="47208645"/>
                    </a:ext>
                  </a:extLst>
                </a:gridCol>
                <a:gridCol w="722550">
                  <a:extLst>
                    <a:ext uri="{9D8B030D-6E8A-4147-A177-3AD203B41FA5}">
                      <a16:colId xmlns:a16="http://schemas.microsoft.com/office/drawing/2014/main" val="419590503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</a:rPr>
                        <a:t> 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</a:rPr>
                        <a:t>MI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</a:rPr>
                        <a:t>MF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</a:rPr>
                        <a:t>MS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</a:rPr>
                        <a:t>TBM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2084304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</a:rPr>
                        <a:t>A1.C1 Collecter les informations nécessaires au traitement de la demande en français ou en langue étrangère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</a:rPr>
                        <a:t> 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</a:rPr>
                        <a:t> 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>
                          <a:effectLst/>
                        </a:rPr>
                        <a:t> 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>
                          <a:effectLst/>
                        </a:rPr>
                        <a:t>X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6893171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</a:rPr>
                        <a:t>A1.C2 Sélectionner les données utiles au traitement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</a:rPr>
                        <a:t> 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</a:rPr>
                        <a:t> 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>
                          <a:effectLst/>
                        </a:rPr>
                        <a:t>X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>
                          <a:effectLst/>
                        </a:rPr>
                        <a:t> 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1524815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</a:rPr>
                        <a:t>A1.C3 Identifier les caractéristiques de la marchandise, de son emballage et de son conditionnement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</a:rPr>
                        <a:t> 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</a:rPr>
                        <a:t> 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>
                          <a:effectLst/>
                        </a:rPr>
                        <a:t> 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>
                          <a:effectLst/>
                        </a:rPr>
                        <a:t>X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5563662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</a:rPr>
                        <a:t>A1.1C4 Détecter les contraintes et les impératifs, y compris les incoterms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</a:rPr>
                        <a:t> 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</a:rPr>
                        <a:t> 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>
                          <a:effectLst/>
                        </a:rPr>
                        <a:t> 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X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67412483"/>
                  </a:ext>
                </a:extLst>
              </a:tr>
            </a:tbl>
          </a:graphicData>
        </a:graphic>
      </p:graphicFrame>
      <p:cxnSp>
        <p:nvCxnSpPr>
          <p:cNvPr id="7" name="Connecteur droit 6"/>
          <p:cNvCxnSpPr/>
          <p:nvPr/>
        </p:nvCxnSpPr>
        <p:spPr>
          <a:xfrm flipH="1">
            <a:off x="7668344" y="2931790"/>
            <a:ext cx="733966" cy="504056"/>
          </a:xfrm>
          <a:prstGeom prst="line">
            <a:avLst/>
          </a:prstGeom>
          <a:ln w="38100" cap="flat" cmpd="sng" algn="ctr">
            <a:solidFill>
              <a:schemeClr val="accent4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0" name="Connecteur droit 19"/>
          <p:cNvCxnSpPr/>
          <p:nvPr/>
        </p:nvCxnSpPr>
        <p:spPr>
          <a:xfrm>
            <a:off x="7596336" y="3435846"/>
            <a:ext cx="805974" cy="360040"/>
          </a:xfrm>
          <a:prstGeom prst="line">
            <a:avLst/>
          </a:prstGeom>
          <a:ln w="38100" cap="flat" cmpd="sng" algn="ctr">
            <a:solidFill>
              <a:schemeClr val="accent4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2" name="Connecteur droit 21"/>
          <p:cNvCxnSpPr/>
          <p:nvPr/>
        </p:nvCxnSpPr>
        <p:spPr>
          <a:xfrm>
            <a:off x="8402310" y="3823871"/>
            <a:ext cx="0" cy="476071"/>
          </a:xfrm>
          <a:prstGeom prst="line">
            <a:avLst/>
          </a:prstGeom>
          <a:ln w="28575" cap="flat" cmpd="sng" algn="ctr">
            <a:solidFill>
              <a:schemeClr val="accent4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graphicFrame>
        <p:nvGraphicFramePr>
          <p:cNvPr id="23" name="Tableau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298416"/>
              </p:ext>
            </p:extLst>
          </p:nvPr>
        </p:nvGraphicFramePr>
        <p:xfrm>
          <a:off x="301418" y="1533065"/>
          <a:ext cx="2614398" cy="115313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91400">
                  <a:extLst>
                    <a:ext uri="{9D8B030D-6E8A-4147-A177-3AD203B41FA5}">
                      <a16:colId xmlns:a16="http://schemas.microsoft.com/office/drawing/2014/main" val="3693923920"/>
                    </a:ext>
                  </a:extLst>
                </a:gridCol>
                <a:gridCol w="654210">
                  <a:extLst>
                    <a:ext uri="{9D8B030D-6E8A-4147-A177-3AD203B41FA5}">
                      <a16:colId xmlns:a16="http://schemas.microsoft.com/office/drawing/2014/main" val="2438276328"/>
                    </a:ext>
                  </a:extLst>
                </a:gridCol>
                <a:gridCol w="614849">
                  <a:extLst>
                    <a:ext uri="{9D8B030D-6E8A-4147-A177-3AD203B41FA5}">
                      <a16:colId xmlns:a16="http://schemas.microsoft.com/office/drawing/2014/main" val="2895066395"/>
                    </a:ext>
                  </a:extLst>
                </a:gridCol>
                <a:gridCol w="653939">
                  <a:extLst>
                    <a:ext uri="{9D8B030D-6E8A-4147-A177-3AD203B41FA5}">
                      <a16:colId xmlns:a16="http://schemas.microsoft.com/office/drawing/2014/main" val="306319252"/>
                    </a:ext>
                  </a:extLst>
                </a:gridCol>
              </a:tblGrid>
              <a:tr h="406205">
                <a:tc gridSpan="4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</a:rPr>
                        <a:t>A1.C1 Collecter les informations nécessaires au traitement de la demande en français ou en langue étrangère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0144057"/>
                  </a:ext>
                </a:extLst>
              </a:tr>
              <a:tr h="19688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>
                          <a:effectLst/>
                        </a:rPr>
                        <a:t>MI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>
                          <a:effectLst/>
                        </a:rPr>
                        <a:t>MF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>
                          <a:effectLst/>
                        </a:rPr>
                        <a:t>MS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>
                          <a:effectLst/>
                        </a:rPr>
                        <a:t>TBM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82516211"/>
                  </a:ext>
                </a:extLst>
              </a:tr>
              <a:tr h="19694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>
                          <a:effectLst/>
                        </a:rPr>
                        <a:t> 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</a:rPr>
                        <a:t> 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</a:rPr>
                        <a:t> 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X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40346397"/>
                  </a:ext>
                </a:extLst>
              </a:tr>
            </a:tbl>
          </a:graphicData>
        </a:graphic>
      </p:graphicFrame>
      <p:cxnSp>
        <p:nvCxnSpPr>
          <p:cNvPr id="27" name="Connecteur droit 26"/>
          <p:cNvCxnSpPr/>
          <p:nvPr/>
        </p:nvCxnSpPr>
        <p:spPr>
          <a:xfrm flipV="1">
            <a:off x="2915816" y="2312385"/>
            <a:ext cx="5263955" cy="18624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9" name="Connecteur droit avec flèche 28"/>
          <p:cNvCxnSpPr/>
          <p:nvPr/>
        </p:nvCxnSpPr>
        <p:spPr>
          <a:xfrm>
            <a:off x="8179771" y="2283718"/>
            <a:ext cx="222539" cy="55552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3237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0795A042-ED98-42C4-B0EE-03EB922063A3}"/>
              </a:ext>
            </a:extLst>
          </p:cNvPr>
          <p:cNvSpPr txBox="1"/>
          <p:nvPr/>
        </p:nvSpPr>
        <p:spPr>
          <a:xfrm>
            <a:off x="1179463" y="227424"/>
            <a:ext cx="7553790" cy="523220"/>
          </a:xfrm>
          <a:prstGeom prst="rect">
            <a:avLst/>
          </a:prstGeom>
          <a:ln>
            <a:solidFill>
              <a:schemeClr val="accent1">
                <a:lumMod val="90000"/>
                <a:lumOff val="1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800" b="1" cap="small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Le référentiel d’évaluation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F160166-F0C3-4927-ADC8-BCCB994AD1C8}"/>
              </a:ext>
            </a:extLst>
          </p:cNvPr>
          <p:cNvSpPr txBox="1"/>
          <p:nvPr/>
        </p:nvSpPr>
        <p:spPr>
          <a:xfrm>
            <a:off x="367268" y="912722"/>
            <a:ext cx="8337244" cy="369332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b="1" dirty="0">
                <a:solidFill>
                  <a:schemeClr val="accent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À chaque bloc de compétences, correspond une unité de certification :</a:t>
            </a:r>
          </a:p>
        </p:txBody>
      </p:sp>
      <p:sp>
        <p:nvSpPr>
          <p:cNvPr id="13" name="Légende : flèche vers la droite 12">
            <a:extLst>
              <a:ext uri="{FF2B5EF4-FFF2-40B4-BE49-F238E27FC236}">
                <a16:creationId xmlns:a16="http://schemas.microsoft.com/office/drawing/2014/main" id="{8F1855C6-AA5A-4D26-BF8E-E172F8EDF0B0}"/>
              </a:ext>
            </a:extLst>
          </p:cNvPr>
          <p:cNvSpPr/>
          <p:nvPr/>
        </p:nvSpPr>
        <p:spPr>
          <a:xfrm>
            <a:off x="411220" y="1323255"/>
            <a:ext cx="3955040" cy="888456"/>
          </a:xfrm>
          <a:prstGeom prst="rightArrowCallout">
            <a:avLst>
              <a:gd name="adj1" fmla="val 25000"/>
              <a:gd name="adj2" fmla="val 25001"/>
              <a:gd name="adj3" fmla="val 92402"/>
              <a:gd name="adj4" fmla="val 6497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b="1" cap="small" dirty="0">
                <a:solidFill>
                  <a:schemeClr val="accent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Pôle d’activité 1 </a:t>
            </a:r>
            <a:endParaRPr lang="fr-FR" b="1" cap="small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b="1" cap="small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La préparation des opérations de transport</a:t>
            </a:r>
          </a:p>
        </p:txBody>
      </p:sp>
      <p:sp>
        <p:nvSpPr>
          <p:cNvPr id="26" name="Espace réservé du pied de page 25">
            <a:extLst>
              <a:ext uri="{FF2B5EF4-FFF2-40B4-BE49-F238E27FC236}">
                <a16:creationId xmlns:a16="http://schemas.microsoft.com/office/drawing/2014/main" id="{3F0AC59D-E4B3-4441-A8BE-E152B11FCC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Direction générale de l’enseignement scolaire – Bureau de la formation des personnels enseignants et d’éducation (C1-2) </a:t>
            </a:r>
          </a:p>
        </p:txBody>
      </p:sp>
      <p:sp>
        <p:nvSpPr>
          <p:cNvPr id="14" name="Légende : flèche vers la droite 13">
            <a:extLst>
              <a:ext uri="{FF2B5EF4-FFF2-40B4-BE49-F238E27FC236}">
                <a16:creationId xmlns:a16="http://schemas.microsoft.com/office/drawing/2014/main" id="{749E23EE-04BA-43BB-964B-DCC20CD04FD0}"/>
              </a:ext>
            </a:extLst>
          </p:cNvPr>
          <p:cNvSpPr/>
          <p:nvPr/>
        </p:nvSpPr>
        <p:spPr>
          <a:xfrm>
            <a:off x="1551784" y="2355726"/>
            <a:ext cx="3955040" cy="888456"/>
          </a:xfrm>
          <a:prstGeom prst="rightArrowCallout">
            <a:avLst>
              <a:gd name="adj1" fmla="val 25000"/>
              <a:gd name="adj2" fmla="val 25001"/>
              <a:gd name="adj3" fmla="val 92402"/>
              <a:gd name="adj4" fmla="val 6497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b="1" cap="small" dirty="0">
                <a:solidFill>
                  <a:schemeClr val="accent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Bloc de compétences 1 </a:t>
            </a:r>
            <a:endParaRPr lang="fr-FR" b="1" cap="small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b="1" cap="small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Préparer les opérations de transport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8DA37A0-C141-475B-9111-542A7AEEB292}"/>
              </a:ext>
            </a:extLst>
          </p:cNvPr>
          <p:cNvSpPr/>
          <p:nvPr/>
        </p:nvSpPr>
        <p:spPr>
          <a:xfrm>
            <a:off x="2978838" y="3375237"/>
            <a:ext cx="3955040" cy="124841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b="1" cap="small" dirty="0">
                <a:solidFill>
                  <a:schemeClr val="accent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Épreuve E2 </a:t>
            </a:r>
            <a:endParaRPr lang="fr-FR" b="1" cap="small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b="1" cap="small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Analyse de situations professionnelles liées à la préparation d’opérations de transport</a:t>
            </a:r>
          </a:p>
        </p:txBody>
      </p:sp>
      <p:pic>
        <p:nvPicPr>
          <p:cNvPr id="18" name="Picture 2" descr="Vecteurs Programmeur gratuits, 3 000+ Illustrations format AI, EPS">
            <a:extLst>
              <a:ext uri="{FF2B5EF4-FFF2-40B4-BE49-F238E27FC236}">
                <a16:creationId xmlns:a16="http://schemas.microsoft.com/office/drawing/2014/main" id="{7253AEF1-6B92-4B72-AED0-4322CB2D395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AFBFD"/>
              </a:clrFrom>
              <a:clrTo>
                <a:srgbClr val="FAFB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7" t="26920" r="5457" b="14638"/>
          <a:stretch/>
        </p:blipFill>
        <p:spPr bwMode="auto">
          <a:xfrm>
            <a:off x="4790298" y="1318735"/>
            <a:ext cx="1396420" cy="912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DE72CD0F-4C96-4774-BA73-0FFA3EB5DC1A}"/>
              </a:ext>
            </a:extLst>
          </p:cNvPr>
          <p:cNvSpPr txBox="1"/>
          <p:nvPr/>
        </p:nvSpPr>
        <p:spPr>
          <a:xfrm rot="833192">
            <a:off x="6034692" y="1507500"/>
            <a:ext cx="1152128" cy="27699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1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Exploitation</a:t>
            </a:r>
          </a:p>
        </p:txBody>
      </p:sp>
      <p:pic>
        <p:nvPicPr>
          <p:cNvPr id="1026" name="Picture 2" descr="Blocs de compétences : une logique de parcours - Orientactuel - La lettre  de l'orientation">
            <a:extLst>
              <a:ext uri="{FF2B5EF4-FFF2-40B4-BE49-F238E27FC236}">
                <a16:creationId xmlns:a16="http://schemas.microsoft.com/office/drawing/2014/main" id="{E0CF6A90-A3A3-4847-B8A6-941481E95F4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3"/>
          <a:stretch/>
        </p:blipFill>
        <p:spPr bwMode="auto">
          <a:xfrm>
            <a:off x="6186718" y="2326929"/>
            <a:ext cx="1293814" cy="888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as pratiques PrestaShop - Cas d'étude spécial hébergement PrestaShop">
            <a:extLst>
              <a:ext uri="{FF2B5EF4-FFF2-40B4-BE49-F238E27FC236}">
                <a16:creationId xmlns:a16="http://schemas.microsoft.com/office/drawing/2014/main" id="{54E80263-F9E9-4941-8693-8B1AB2C098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9902">
            <a:off x="7420761" y="3519418"/>
            <a:ext cx="1424465" cy="1005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175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500"/>
                            </p:stCondLst>
                            <p:childTnLst>
                              <p:par>
                                <p:cTn id="3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6000"/>
                            </p:stCondLst>
                            <p:childTnLst>
                              <p:par>
                                <p:cTn id="5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3" grpId="0" animBg="1"/>
      <p:bldP spid="14" grpId="0" animBg="1"/>
      <p:bldP spid="15" grpId="0" animBg="1"/>
      <p:bldP spid="1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>
            <a:extLst>
              <a:ext uri="{FF2B5EF4-FFF2-40B4-BE49-F238E27FC236}">
                <a16:creationId xmlns:a16="http://schemas.microsoft.com/office/drawing/2014/main" id="{623352CF-8A75-46D0-B438-4C8BE9EC7FD8}"/>
              </a:ext>
            </a:extLst>
          </p:cNvPr>
          <p:cNvSpPr txBox="1"/>
          <p:nvPr/>
        </p:nvSpPr>
        <p:spPr>
          <a:xfrm>
            <a:off x="1043608" y="185635"/>
            <a:ext cx="79928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cap="small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Épreuve E2 : Analyse de situations professionnelles liées à la préparation d’opération de transport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3BC91FD9-44C3-414E-92D5-42671937AD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3680" y="1016632"/>
            <a:ext cx="383032" cy="600274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6612E899-937F-4AB0-82A0-2F89B6DE56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9771" y="1018152"/>
            <a:ext cx="445078" cy="557831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92A8FCDC-0ABD-414E-8A69-E71C58750A92}"/>
              </a:ext>
            </a:extLst>
          </p:cNvPr>
          <p:cNvSpPr txBox="1"/>
          <p:nvPr/>
        </p:nvSpPr>
        <p:spPr>
          <a:xfrm>
            <a:off x="1881648" y="1150057"/>
            <a:ext cx="6048672" cy="400110"/>
          </a:xfrm>
          <a:prstGeom prst="rect">
            <a:avLst/>
          </a:prstGeom>
          <a:ln>
            <a:solidFill>
              <a:schemeClr val="accent1">
                <a:lumMod val="90000"/>
                <a:lumOff val="1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000" b="1" cap="small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Les finalités de l’épreuve</a:t>
            </a:r>
          </a:p>
        </p:txBody>
      </p:sp>
      <p:sp>
        <p:nvSpPr>
          <p:cNvPr id="13" name="Espace réservé du pied de page 12">
            <a:extLst>
              <a:ext uri="{FF2B5EF4-FFF2-40B4-BE49-F238E27FC236}">
                <a16:creationId xmlns:a16="http://schemas.microsoft.com/office/drawing/2014/main" id="{A8B03323-5E22-4B75-806D-CCDBED308E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Direction générale de l’enseignement scolaire – Bureau de la formation des personnels enseignants et d’éducation (C1-2)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1551FC3-EBC0-4029-9BD0-8C93676A312D}"/>
              </a:ext>
            </a:extLst>
          </p:cNvPr>
          <p:cNvSpPr txBox="1"/>
          <p:nvPr/>
        </p:nvSpPr>
        <p:spPr>
          <a:xfrm>
            <a:off x="175138" y="2193214"/>
            <a:ext cx="287748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chemeClr val="accent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Mobiliser des compétences en vue de l’analyse et la résolution d’une ou plusieurs situation(s) professionnelle(s)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E5938C28-5613-4564-AB22-670BF2A075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54667" y="1738968"/>
            <a:ext cx="936104" cy="1179681"/>
          </a:xfrm>
          <a:prstGeom prst="rect">
            <a:avLst/>
          </a:prstGeom>
        </p:spPr>
      </p:pic>
      <p:pic>
        <p:nvPicPr>
          <p:cNvPr id="14" name="Picture 4" descr="ATTENTION À L'UTILISATION DU COURRIER ÉLECTRONIQUE! - Le locataire">
            <a:extLst>
              <a:ext uri="{FF2B5EF4-FFF2-40B4-BE49-F238E27FC236}">
                <a16:creationId xmlns:a16="http://schemas.microsoft.com/office/drawing/2014/main" id="{900788A9-75F4-4308-A530-4B331540E2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7154" y="2202190"/>
            <a:ext cx="559598" cy="602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8" descr="Devenir membre de la Commission d'information et de sélection d'appels à  projets - Loire-atlantique.fr">
            <a:extLst>
              <a:ext uri="{FF2B5EF4-FFF2-40B4-BE49-F238E27FC236}">
                <a16:creationId xmlns:a16="http://schemas.microsoft.com/office/drawing/2014/main" id="{56DAFEAA-1D39-4D14-91D6-818E3F32A4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21296">
            <a:off x="3906462" y="3431906"/>
            <a:ext cx="1138763" cy="760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4" descr="Incoterms® 2020 Explained - The Complete Guide | IncoDocs">
            <a:extLst>
              <a:ext uri="{FF2B5EF4-FFF2-40B4-BE49-F238E27FC236}">
                <a16:creationId xmlns:a16="http://schemas.microsoft.com/office/drawing/2014/main" id="{1A7C40E6-479E-4336-BF5C-A443336DB9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1803" y="3030497"/>
            <a:ext cx="525655" cy="295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 descr="Exprimez, Juste En Concept De La Livraison De Paquets De Temps Et De Grande  Vitesse Illustration Stock - Illustration du livraison, grande: 57060589">
            <a:extLst>
              <a:ext uri="{FF2B5EF4-FFF2-40B4-BE49-F238E27FC236}">
                <a16:creationId xmlns:a16="http://schemas.microsoft.com/office/drawing/2014/main" id="{412C0ABF-B76A-43CA-91BE-D4D8769E1F9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9401" r="4640" b="13600"/>
          <a:stretch/>
        </p:blipFill>
        <p:spPr bwMode="auto">
          <a:xfrm>
            <a:off x="3440896" y="4021558"/>
            <a:ext cx="1024679" cy="655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0" descr="Comment choisir son transporteur pour exporter ses produits ?">
            <a:extLst>
              <a:ext uri="{FF2B5EF4-FFF2-40B4-BE49-F238E27FC236}">
                <a16:creationId xmlns:a16="http://schemas.microsoft.com/office/drawing/2014/main" id="{79FAC249-9906-4F23-B673-F925C9FC96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6571" y="3471227"/>
            <a:ext cx="1929242" cy="1286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AC3D31EB-7013-4E04-9879-52535AC96DBC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56178" y="3480219"/>
            <a:ext cx="896184" cy="612551"/>
          </a:xfrm>
          <a:prstGeom prst="rect">
            <a:avLst/>
          </a:prstGeom>
        </p:spPr>
      </p:pic>
      <p:pic>
        <p:nvPicPr>
          <p:cNvPr id="20" name="Picture 8" descr="point d interrogation - Direct Infos Gabon">
            <a:extLst>
              <a:ext uri="{FF2B5EF4-FFF2-40B4-BE49-F238E27FC236}">
                <a16:creationId xmlns:a16="http://schemas.microsoft.com/office/drawing/2014/main" id="{E9ED09CE-F550-4D20-B9A6-97A12D573FD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01" t="8000" r="14310" b="6602"/>
          <a:stretch/>
        </p:blipFill>
        <p:spPr bwMode="auto">
          <a:xfrm>
            <a:off x="5857440" y="3149467"/>
            <a:ext cx="487528" cy="626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Logiciel de Gestion de Flotte">
            <a:extLst>
              <a:ext uri="{FF2B5EF4-FFF2-40B4-BE49-F238E27FC236}">
                <a16:creationId xmlns:a16="http://schemas.microsoft.com/office/drawing/2014/main" id="{F400F221-9360-4B6C-8C84-2B01997990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2344" y="2712180"/>
            <a:ext cx="1766905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12" descr="Expédier - Terciel">
            <a:extLst>
              <a:ext uri="{FF2B5EF4-FFF2-40B4-BE49-F238E27FC236}">
                <a16:creationId xmlns:a16="http://schemas.microsoft.com/office/drawing/2014/main" id="{0C453FCE-C18F-48E7-92A6-AAD7199577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0778" y="3569457"/>
            <a:ext cx="1132369" cy="654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12" descr="La marge commerciale : calcul, taux de marge, taux de marque et suivi">
            <a:extLst>
              <a:ext uri="{FF2B5EF4-FFF2-40B4-BE49-F238E27FC236}">
                <a16:creationId xmlns:a16="http://schemas.microsoft.com/office/drawing/2014/main" id="{EEC5DC3A-4446-4F88-8ABB-A88C470F65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7100" y="1694545"/>
            <a:ext cx="1535181" cy="1021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FEBDB0DF-CA37-4AB2-9197-B172369CC50F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267458" y="1726360"/>
            <a:ext cx="887669" cy="1134752"/>
          </a:xfrm>
          <a:prstGeom prst="rect">
            <a:avLst/>
          </a:prstGeom>
        </p:spPr>
      </p:pic>
      <p:sp>
        <p:nvSpPr>
          <p:cNvPr id="3" name="Flèche : droite à entaille 2">
            <a:extLst>
              <a:ext uri="{FF2B5EF4-FFF2-40B4-BE49-F238E27FC236}">
                <a16:creationId xmlns:a16="http://schemas.microsoft.com/office/drawing/2014/main" id="{E63BFC89-434C-413E-ABBB-72720FD4B803}"/>
              </a:ext>
            </a:extLst>
          </p:cNvPr>
          <p:cNvSpPr/>
          <p:nvPr/>
        </p:nvSpPr>
        <p:spPr>
          <a:xfrm rot="491253">
            <a:off x="4732491" y="4247601"/>
            <a:ext cx="615121" cy="293681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Flèche : droite à entaille 24">
            <a:extLst>
              <a:ext uri="{FF2B5EF4-FFF2-40B4-BE49-F238E27FC236}">
                <a16:creationId xmlns:a16="http://schemas.microsoft.com/office/drawing/2014/main" id="{D95B4FD4-CA41-4FFE-8DC3-90BC28A93E69}"/>
              </a:ext>
            </a:extLst>
          </p:cNvPr>
          <p:cNvSpPr/>
          <p:nvPr/>
        </p:nvSpPr>
        <p:spPr>
          <a:xfrm rot="4132889">
            <a:off x="3529013" y="3075946"/>
            <a:ext cx="468945" cy="293681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Flèche : droite à entaille 25">
            <a:extLst>
              <a:ext uri="{FF2B5EF4-FFF2-40B4-BE49-F238E27FC236}">
                <a16:creationId xmlns:a16="http://schemas.microsoft.com/office/drawing/2014/main" id="{8A75AF97-3001-43F1-A432-46CA4EFF122A}"/>
              </a:ext>
            </a:extLst>
          </p:cNvPr>
          <p:cNvSpPr/>
          <p:nvPr/>
        </p:nvSpPr>
        <p:spPr>
          <a:xfrm rot="20250344">
            <a:off x="7329557" y="4301283"/>
            <a:ext cx="615121" cy="293681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Flèche : droite à entaille 26">
            <a:extLst>
              <a:ext uri="{FF2B5EF4-FFF2-40B4-BE49-F238E27FC236}">
                <a16:creationId xmlns:a16="http://schemas.microsoft.com/office/drawing/2014/main" id="{7EB2DD95-7EB3-4BC6-A800-12DDBFCDE27A}"/>
              </a:ext>
            </a:extLst>
          </p:cNvPr>
          <p:cNvSpPr/>
          <p:nvPr/>
        </p:nvSpPr>
        <p:spPr>
          <a:xfrm rot="10800000">
            <a:off x="6204270" y="1996650"/>
            <a:ext cx="615121" cy="293681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79105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3500"/>
                            </p:stCondLst>
                            <p:childTnLst>
                              <p:par>
                                <p:cTn id="6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4500"/>
                            </p:stCondLst>
                            <p:childTnLst>
                              <p:par>
                                <p:cTn id="8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" grpId="0" animBg="1"/>
      <p:bldP spid="25" grpId="0" animBg="1"/>
      <p:bldP spid="26" grpId="0" animBg="1"/>
      <p:bldP spid="2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 20">
            <a:extLst>
              <a:ext uri="{FF2B5EF4-FFF2-40B4-BE49-F238E27FC236}">
                <a16:creationId xmlns:a16="http://schemas.microsoft.com/office/drawing/2014/main" id="{49AF488D-A476-474A-A0C6-E8ACF616DD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902603">
            <a:off x="7574287" y="1845082"/>
            <a:ext cx="887669" cy="1106047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8BFBB397-1925-463D-B3D6-25FD7217F2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506661">
            <a:off x="235183" y="1287822"/>
            <a:ext cx="936104" cy="1179681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623352CF-8A75-46D0-B438-4C8BE9EC7FD8}"/>
              </a:ext>
            </a:extLst>
          </p:cNvPr>
          <p:cNvSpPr txBox="1"/>
          <p:nvPr/>
        </p:nvSpPr>
        <p:spPr>
          <a:xfrm>
            <a:off x="1043608" y="185635"/>
            <a:ext cx="79928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cap="small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Épreuve E2 : Analyse de situations professionnelles liées à la préparation d’opération de transport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3BC91FD9-44C3-414E-92D5-42671937AD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13680" y="1016632"/>
            <a:ext cx="383032" cy="600274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6612E899-937F-4AB0-82A0-2F89B6DE56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79771" y="1018152"/>
            <a:ext cx="445078" cy="557831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92A8FCDC-0ABD-414E-8A69-E71C58750A92}"/>
              </a:ext>
            </a:extLst>
          </p:cNvPr>
          <p:cNvSpPr txBox="1"/>
          <p:nvPr/>
        </p:nvSpPr>
        <p:spPr>
          <a:xfrm>
            <a:off x="1879024" y="1173065"/>
            <a:ext cx="6048672" cy="400110"/>
          </a:xfrm>
          <a:prstGeom prst="rect">
            <a:avLst/>
          </a:prstGeom>
          <a:ln>
            <a:solidFill>
              <a:schemeClr val="accent1">
                <a:lumMod val="90000"/>
                <a:lumOff val="1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000" b="1" cap="small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Le contenu</a:t>
            </a:r>
          </a:p>
        </p:txBody>
      </p:sp>
      <p:sp>
        <p:nvSpPr>
          <p:cNvPr id="13" name="Espace réservé du pied de page 12">
            <a:extLst>
              <a:ext uri="{FF2B5EF4-FFF2-40B4-BE49-F238E27FC236}">
                <a16:creationId xmlns:a16="http://schemas.microsoft.com/office/drawing/2014/main" id="{A8B03323-5E22-4B75-806D-CCDBED308E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Direction générale de l’enseignement scolaire – Bureau de la formation des personnels enseignants et d’éducation (C1-2) </a:t>
            </a:r>
          </a:p>
        </p:txBody>
      </p:sp>
      <p:sp>
        <p:nvSpPr>
          <p:cNvPr id="12" name="Rectangle : carré corné 11">
            <a:extLst>
              <a:ext uri="{FF2B5EF4-FFF2-40B4-BE49-F238E27FC236}">
                <a16:creationId xmlns:a16="http://schemas.microsoft.com/office/drawing/2014/main" id="{6C917755-9BE3-4EE8-9718-CC71A38857DE}"/>
              </a:ext>
            </a:extLst>
          </p:cNvPr>
          <p:cNvSpPr/>
          <p:nvPr/>
        </p:nvSpPr>
        <p:spPr>
          <a:xfrm>
            <a:off x="871602" y="1938922"/>
            <a:ext cx="2275424" cy="1130656"/>
          </a:xfrm>
          <a:prstGeom prst="foldedCorner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005841">
                  <a:lumMod val="90000"/>
                  <a:lumOff val="1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Compétence C1.1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005841">
                    <a:lumMod val="90000"/>
                    <a:lumOff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Prendre en compte la demande du client/donneur d’ordre</a:t>
            </a:r>
          </a:p>
        </p:txBody>
      </p:sp>
      <p:sp>
        <p:nvSpPr>
          <p:cNvPr id="14" name="Rectangle : carré corné 13">
            <a:extLst>
              <a:ext uri="{FF2B5EF4-FFF2-40B4-BE49-F238E27FC236}">
                <a16:creationId xmlns:a16="http://schemas.microsoft.com/office/drawing/2014/main" id="{565B1FF2-01E4-408B-832F-17A1BABB3741}"/>
              </a:ext>
            </a:extLst>
          </p:cNvPr>
          <p:cNvSpPr/>
          <p:nvPr/>
        </p:nvSpPr>
        <p:spPr>
          <a:xfrm>
            <a:off x="379680" y="3540660"/>
            <a:ext cx="2313046" cy="1005505"/>
          </a:xfrm>
          <a:prstGeom prst="foldedCorner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srgbClr val="005841">
                  <a:lumMod val="90000"/>
                  <a:lumOff val="1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Compétence C1.2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005841">
                    <a:lumMod val="90000"/>
                    <a:lumOff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Choisir les modalités de l’opération de transport</a:t>
            </a:r>
          </a:p>
        </p:txBody>
      </p:sp>
      <p:sp>
        <p:nvSpPr>
          <p:cNvPr id="15" name="Rectangle : carré corné 14">
            <a:extLst>
              <a:ext uri="{FF2B5EF4-FFF2-40B4-BE49-F238E27FC236}">
                <a16:creationId xmlns:a16="http://schemas.microsoft.com/office/drawing/2014/main" id="{01E60488-63BB-4C74-A39F-5EB3AF4B52BF}"/>
              </a:ext>
            </a:extLst>
          </p:cNvPr>
          <p:cNvSpPr/>
          <p:nvPr/>
        </p:nvSpPr>
        <p:spPr>
          <a:xfrm>
            <a:off x="6752717" y="3236064"/>
            <a:ext cx="1906000" cy="1005505"/>
          </a:xfrm>
          <a:prstGeom prst="foldedCorner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srgbClr val="005841">
                  <a:lumMod val="90000"/>
                  <a:lumOff val="1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Compétence C1.3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005841">
                    <a:lumMod val="90000"/>
                    <a:lumOff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Optimiser l’offre de transport</a:t>
            </a:r>
          </a:p>
        </p:txBody>
      </p:sp>
      <p:sp>
        <p:nvSpPr>
          <p:cNvPr id="16" name="Rectangle : carré corné 15">
            <a:extLst>
              <a:ext uri="{FF2B5EF4-FFF2-40B4-BE49-F238E27FC236}">
                <a16:creationId xmlns:a16="http://schemas.microsoft.com/office/drawing/2014/main" id="{2850C6C9-96A3-441A-866E-92FCB0E71CCC}"/>
              </a:ext>
            </a:extLst>
          </p:cNvPr>
          <p:cNvSpPr/>
          <p:nvPr/>
        </p:nvSpPr>
        <p:spPr>
          <a:xfrm>
            <a:off x="5658779" y="1910645"/>
            <a:ext cx="1906000" cy="1005505"/>
          </a:xfrm>
          <a:prstGeom prst="foldedCorner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srgbClr val="005841">
                  <a:lumMod val="90000"/>
                  <a:lumOff val="1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Compétence C1.4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005841">
                    <a:lumMod val="90000"/>
                    <a:lumOff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Élaborer la cotation de l’offre de transport</a:t>
            </a:r>
          </a:p>
        </p:txBody>
      </p:sp>
      <p:pic>
        <p:nvPicPr>
          <p:cNvPr id="18" name="Picture 10" descr="Comment choisir son transporteur pour exporter ses produits ?">
            <a:extLst>
              <a:ext uri="{FF2B5EF4-FFF2-40B4-BE49-F238E27FC236}">
                <a16:creationId xmlns:a16="http://schemas.microsoft.com/office/drawing/2014/main" id="{F7EB7E54-BCCD-4A8F-9A11-DCEA50FFDD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2214" y="3470820"/>
            <a:ext cx="1929242" cy="1286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7B3618A6-60FF-4177-8AA2-6432A26F1E17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99022" y="3726149"/>
            <a:ext cx="896184" cy="612551"/>
          </a:xfrm>
          <a:prstGeom prst="rect">
            <a:avLst/>
          </a:prstGeom>
        </p:spPr>
      </p:pic>
      <p:pic>
        <p:nvPicPr>
          <p:cNvPr id="20" name="Picture 2" descr="Logiciel TMS gestion d'exploitation transporteur de lot, demi-lot,  affrètement, messagerie...">
            <a:extLst>
              <a:ext uri="{FF2B5EF4-FFF2-40B4-BE49-F238E27FC236}">
                <a16:creationId xmlns:a16="http://schemas.microsoft.com/office/drawing/2014/main" id="{EDF199BD-9D8E-4BAF-BC7B-0781352FDC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2066" y="3486956"/>
            <a:ext cx="2024317" cy="1291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D52992A5-54EA-4077-B6B6-E8BD4A70841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562775" y="2082703"/>
            <a:ext cx="1817044" cy="1268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63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5" grpId="0" animBg="1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>
            <a:extLst>
              <a:ext uri="{FF2B5EF4-FFF2-40B4-BE49-F238E27FC236}">
                <a16:creationId xmlns:a16="http://schemas.microsoft.com/office/drawing/2014/main" id="{623352CF-8A75-46D0-B438-4C8BE9EC7FD8}"/>
              </a:ext>
            </a:extLst>
          </p:cNvPr>
          <p:cNvSpPr txBox="1"/>
          <p:nvPr/>
        </p:nvSpPr>
        <p:spPr>
          <a:xfrm>
            <a:off x="1043608" y="185635"/>
            <a:ext cx="79928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cap="small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Épreuve E2 : Analyse de situations professionnelles liées à la préparation d’opération de transport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3BC91FD9-44C3-414E-92D5-42671937AD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3680" y="1016632"/>
            <a:ext cx="383032" cy="600274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6612E899-937F-4AB0-82A0-2F89B6DE56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9771" y="1018152"/>
            <a:ext cx="445078" cy="557831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92A8FCDC-0ABD-414E-8A69-E71C58750A92}"/>
              </a:ext>
            </a:extLst>
          </p:cNvPr>
          <p:cNvSpPr txBox="1"/>
          <p:nvPr/>
        </p:nvSpPr>
        <p:spPr>
          <a:xfrm>
            <a:off x="1879024" y="1173065"/>
            <a:ext cx="6048672" cy="400110"/>
          </a:xfrm>
          <a:prstGeom prst="rect">
            <a:avLst/>
          </a:prstGeom>
          <a:ln>
            <a:solidFill>
              <a:schemeClr val="accent1">
                <a:lumMod val="90000"/>
                <a:lumOff val="1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000" b="1" cap="small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Les critères d’évaluation</a:t>
            </a:r>
          </a:p>
        </p:txBody>
      </p:sp>
      <p:sp>
        <p:nvSpPr>
          <p:cNvPr id="13" name="Espace réservé du pied de page 12">
            <a:extLst>
              <a:ext uri="{FF2B5EF4-FFF2-40B4-BE49-F238E27FC236}">
                <a16:creationId xmlns:a16="http://schemas.microsoft.com/office/drawing/2014/main" id="{A8B03323-5E22-4B75-806D-CCDBED308E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Direction générale de l’enseignement scolaire – Bureau de la formation des personnels enseignants et d’éducation (C1-2)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9DFFEC8-C07B-4054-8597-C7EC9DBBC70D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23928" y="1755768"/>
            <a:ext cx="4689104" cy="3058111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59CAB2BD-E6A5-4200-82E3-608339735BBC}"/>
              </a:ext>
            </a:extLst>
          </p:cNvPr>
          <p:cNvSpPr txBox="1"/>
          <p:nvPr/>
        </p:nvSpPr>
        <p:spPr>
          <a:xfrm>
            <a:off x="530968" y="2390929"/>
            <a:ext cx="2696112" cy="923330"/>
          </a:xfrm>
          <a:prstGeom prst="rect">
            <a:avLst/>
          </a:prstGeom>
          <a:ln>
            <a:solidFill>
              <a:schemeClr val="bg2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Les critères d’évaluation du référentiel de compétences du bloc C1</a:t>
            </a:r>
          </a:p>
        </p:txBody>
      </p: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D29D5624-44F1-49EE-ADBB-2EF60EB7AA39}"/>
              </a:ext>
            </a:extLst>
          </p:cNvPr>
          <p:cNvCxnSpPr>
            <a:cxnSpLocks/>
            <a:stCxn id="12" idx="3"/>
            <a:endCxn id="15" idx="2"/>
          </p:cNvCxnSpPr>
          <p:nvPr/>
        </p:nvCxnSpPr>
        <p:spPr>
          <a:xfrm flipV="1">
            <a:off x="3227080" y="2291681"/>
            <a:ext cx="3013268" cy="560913"/>
          </a:xfrm>
          <a:prstGeom prst="straightConnector1">
            <a:avLst/>
          </a:prstGeom>
          <a:ln w="25400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Ellipse 14">
            <a:extLst>
              <a:ext uri="{FF2B5EF4-FFF2-40B4-BE49-F238E27FC236}">
                <a16:creationId xmlns:a16="http://schemas.microsoft.com/office/drawing/2014/main" id="{5D1E4A5B-A577-4889-B0DC-0856ECF922D8}"/>
              </a:ext>
            </a:extLst>
          </p:cNvPr>
          <p:cNvSpPr/>
          <p:nvPr/>
        </p:nvSpPr>
        <p:spPr>
          <a:xfrm>
            <a:off x="6240348" y="2219673"/>
            <a:ext cx="1103352" cy="144016"/>
          </a:xfrm>
          <a:prstGeom prst="ellipse">
            <a:avLst/>
          </a:prstGeom>
          <a:noFill/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26" name="Picture 2" descr="Les critères déterminant le classement d'un site">
            <a:extLst>
              <a:ext uri="{FF2B5EF4-FFF2-40B4-BE49-F238E27FC236}">
                <a16:creationId xmlns:a16="http://schemas.microsoft.com/office/drawing/2014/main" id="{C1E88D99-95EE-4E42-B585-C313B89F7A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37170">
            <a:off x="1473863" y="3677998"/>
            <a:ext cx="2429522" cy="1012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8203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>
            <a:extLst>
              <a:ext uri="{FF2B5EF4-FFF2-40B4-BE49-F238E27FC236}">
                <a16:creationId xmlns:a16="http://schemas.microsoft.com/office/drawing/2014/main" id="{623352CF-8A75-46D0-B438-4C8BE9EC7FD8}"/>
              </a:ext>
            </a:extLst>
          </p:cNvPr>
          <p:cNvSpPr txBox="1"/>
          <p:nvPr/>
        </p:nvSpPr>
        <p:spPr>
          <a:xfrm>
            <a:off x="1043608" y="185635"/>
            <a:ext cx="79928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cap="small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Épreuve E2 : Analyse de situations professionnelles liées à la préparation d’opération de transport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3BC91FD9-44C3-414E-92D5-42671937AD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3680" y="1016632"/>
            <a:ext cx="383032" cy="600274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6612E899-937F-4AB0-82A0-2F89B6DE56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9771" y="1018152"/>
            <a:ext cx="445078" cy="557831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92A8FCDC-0ABD-414E-8A69-E71C58750A92}"/>
              </a:ext>
            </a:extLst>
          </p:cNvPr>
          <p:cNvSpPr txBox="1"/>
          <p:nvPr/>
        </p:nvSpPr>
        <p:spPr>
          <a:xfrm>
            <a:off x="1879024" y="1173065"/>
            <a:ext cx="6048672" cy="400110"/>
          </a:xfrm>
          <a:prstGeom prst="rect">
            <a:avLst/>
          </a:prstGeom>
          <a:ln>
            <a:solidFill>
              <a:schemeClr val="accent1">
                <a:lumMod val="90000"/>
                <a:lumOff val="1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000" b="1" cap="small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Les modes d’évaluation</a:t>
            </a:r>
          </a:p>
        </p:txBody>
      </p:sp>
      <p:sp>
        <p:nvSpPr>
          <p:cNvPr id="13" name="Espace réservé du pied de page 12">
            <a:extLst>
              <a:ext uri="{FF2B5EF4-FFF2-40B4-BE49-F238E27FC236}">
                <a16:creationId xmlns:a16="http://schemas.microsoft.com/office/drawing/2014/main" id="{A8B03323-5E22-4B75-806D-CCDBED308E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Direction générale de l’enseignement scolaire – Bureau de la formation des personnels enseignants et d’éducation (C1-2) </a:t>
            </a:r>
          </a:p>
        </p:txBody>
      </p:sp>
      <p:sp>
        <p:nvSpPr>
          <p:cNvPr id="12" name="Rectangle : carré corné 11">
            <a:extLst>
              <a:ext uri="{FF2B5EF4-FFF2-40B4-BE49-F238E27FC236}">
                <a16:creationId xmlns:a16="http://schemas.microsoft.com/office/drawing/2014/main" id="{3AFF3DE7-8F1A-41F3-B53C-95786CAFBC1F}"/>
              </a:ext>
            </a:extLst>
          </p:cNvPr>
          <p:cNvSpPr/>
          <p:nvPr/>
        </p:nvSpPr>
        <p:spPr>
          <a:xfrm>
            <a:off x="326032" y="2491634"/>
            <a:ext cx="2051760" cy="1078692"/>
          </a:xfrm>
          <a:prstGeom prst="foldedCorner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000" b="1" i="0" u="none" strike="noStrike" kern="1200" cap="none" spc="0" normalizeH="0" baseline="0" noProof="0" dirty="0">
              <a:ln>
                <a:noFill/>
              </a:ln>
              <a:solidFill>
                <a:srgbClr val="005841">
                  <a:lumMod val="90000"/>
                  <a:lumOff val="1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small" spc="0" normalizeH="0" noProof="0" dirty="0">
                <a:ln>
                  <a:noFill/>
                </a:ln>
                <a:solidFill>
                  <a:schemeClr val="accent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Évaluation finale ponctuelle</a:t>
            </a:r>
          </a:p>
        </p:txBody>
      </p:sp>
      <p:pic>
        <p:nvPicPr>
          <p:cNvPr id="2052" name="Picture 4" descr="Bac de français : découvrez les derniers sujets (ES, L, S, techno) et leurs  corrigés">
            <a:extLst>
              <a:ext uri="{FF2B5EF4-FFF2-40B4-BE49-F238E27FC236}">
                <a16:creationId xmlns:a16="http://schemas.microsoft.com/office/drawing/2014/main" id="{F42C4A5F-0E19-4830-BDC1-E5F14275C1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3014408"/>
            <a:ext cx="2359100" cy="1584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Méthodologie et méthodes de l'étude de cas | Isabelle Quentin">
            <a:extLst>
              <a:ext uri="{FF2B5EF4-FFF2-40B4-BE49-F238E27FC236}">
                <a16:creationId xmlns:a16="http://schemas.microsoft.com/office/drawing/2014/main" id="{12C270F3-BAEB-4557-A2C1-6FF3404943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67981">
            <a:off x="4071078" y="1878934"/>
            <a:ext cx="1370235" cy="1385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onsultation sur le changement d'heure : le maintien de l'heure d'été toute  l'année l'emporte | LCI">
            <a:extLst>
              <a:ext uri="{FF2B5EF4-FFF2-40B4-BE49-F238E27FC236}">
                <a16:creationId xmlns:a16="http://schemas.microsoft.com/office/drawing/2014/main" id="{FF144D82-C9EC-43CD-89CC-45AB24EDB1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2375" y="1769290"/>
            <a:ext cx="1892880" cy="1062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30435A6-CF96-4134-A30A-9E55DE76FC59}"/>
              </a:ext>
            </a:extLst>
          </p:cNvPr>
          <p:cNvSpPr txBox="1"/>
          <p:nvPr/>
        </p:nvSpPr>
        <p:spPr>
          <a:xfrm>
            <a:off x="7328705" y="2907904"/>
            <a:ext cx="1296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3 heures</a:t>
            </a:r>
          </a:p>
        </p:txBody>
      </p:sp>
      <p:pic>
        <p:nvPicPr>
          <p:cNvPr id="2056" name="Picture 8" descr="Coefficients : pourquoi chutent-ils ? - Permis Mag">
            <a:extLst>
              <a:ext uri="{FF2B5EF4-FFF2-40B4-BE49-F238E27FC236}">
                <a16:creationId xmlns:a16="http://schemas.microsoft.com/office/drawing/2014/main" id="{785A0A3C-EDD2-452E-AB8B-41C2823140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6813" y="3176429"/>
            <a:ext cx="1527228" cy="1068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2898EAD1-E1F6-4D24-83D9-633D849A2DB4}"/>
              </a:ext>
            </a:extLst>
          </p:cNvPr>
          <p:cNvSpPr txBox="1"/>
          <p:nvPr/>
        </p:nvSpPr>
        <p:spPr>
          <a:xfrm>
            <a:off x="6400427" y="4304722"/>
            <a:ext cx="19577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Coefficient : 5</a:t>
            </a:r>
          </a:p>
        </p:txBody>
      </p:sp>
    </p:spTree>
    <p:extLst>
      <p:ext uri="{BB962C8B-B14F-4D97-AF65-F5344CB8AC3E}">
        <p14:creationId xmlns:p14="http://schemas.microsoft.com/office/powerpoint/2010/main" val="331131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>
            <a:extLst>
              <a:ext uri="{FF2B5EF4-FFF2-40B4-BE49-F238E27FC236}">
                <a16:creationId xmlns:a16="http://schemas.microsoft.com/office/drawing/2014/main" id="{623352CF-8A75-46D0-B438-4C8BE9EC7FD8}"/>
              </a:ext>
            </a:extLst>
          </p:cNvPr>
          <p:cNvSpPr txBox="1"/>
          <p:nvPr/>
        </p:nvSpPr>
        <p:spPr>
          <a:xfrm>
            <a:off x="1043608" y="185635"/>
            <a:ext cx="79928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small" spc="0" normalizeH="0" baseline="0" noProof="0" dirty="0">
                <a:ln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Épreuve E2 : Analyse de situations professionnelles liées à la préparation d’opération de transport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3BC91FD9-44C3-414E-92D5-42671937AD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3680" y="1016632"/>
            <a:ext cx="383032" cy="600274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6612E899-937F-4AB0-82A0-2F89B6DE56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9771" y="1018152"/>
            <a:ext cx="445078" cy="557831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92A8FCDC-0ABD-414E-8A69-E71C58750A92}"/>
              </a:ext>
            </a:extLst>
          </p:cNvPr>
          <p:cNvSpPr txBox="1"/>
          <p:nvPr/>
        </p:nvSpPr>
        <p:spPr>
          <a:xfrm>
            <a:off x="1879024" y="1173065"/>
            <a:ext cx="6048672" cy="400110"/>
          </a:xfrm>
          <a:prstGeom prst="rect">
            <a:avLst/>
          </a:prstGeom>
          <a:ln>
            <a:solidFill>
              <a:schemeClr val="accent1">
                <a:lumMod val="90000"/>
                <a:lumOff val="1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small" spc="0" normalizeH="0" baseline="0" noProof="0" dirty="0">
                <a:ln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Les modes d’évaluation</a:t>
            </a:r>
          </a:p>
        </p:txBody>
      </p:sp>
      <p:sp>
        <p:nvSpPr>
          <p:cNvPr id="13" name="Espace réservé du pied de page 12">
            <a:extLst>
              <a:ext uri="{FF2B5EF4-FFF2-40B4-BE49-F238E27FC236}">
                <a16:creationId xmlns:a16="http://schemas.microsoft.com/office/drawing/2014/main" id="{A8B03323-5E22-4B75-806D-CCDBED308E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Direction générale de l’enseignement scolaire – Bureau de la formation des personnels enseignants et d’éducation (C1-2) </a:t>
            </a:r>
          </a:p>
        </p:txBody>
      </p:sp>
      <p:sp>
        <p:nvSpPr>
          <p:cNvPr id="12" name="Rectangle : carré corné 11">
            <a:extLst>
              <a:ext uri="{FF2B5EF4-FFF2-40B4-BE49-F238E27FC236}">
                <a16:creationId xmlns:a16="http://schemas.microsoft.com/office/drawing/2014/main" id="{3AFF3DE7-8F1A-41F3-B53C-95786CAFBC1F}"/>
              </a:ext>
            </a:extLst>
          </p:cNvPr>
          <p:cNvSpPr/>
          <p:nvPr/>
        </p:nvSpPr>
        <p:spPr>
          <a:xfrm>
            <a:off x="240210" y="3020231"/>
            <a:ext cx="2421998" cy="861032"/>
          </a:xfrm>
          <a:prstGeom prst="foldedCorner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000" b="1" i="0" u="none" strike="noStrike" kern="1200" cap="none" spc="0" normalizeH="0" baseline="0" noProof="0" dirty="0">
              <a:ln>
                <a:noFill/>
              </a:ln>
              <a:solidFill>
                <a:srgbClr val="005841">
                  <a:lumMod val="90000"/>
                  <a:lumOff val="1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small" spc="0" normalizeH="0" baseline="0" noProof="0" dirty="0">
                <a:ln>
                  <a:noFill/>
                </a:ln>
                <a:solidFill>
                  <a:srgbClr val="005841">
                    <a:lumMod val="90000"/>
                    <a:lumOff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Évaluation par </a:t>
            </a:r>
            <a:r>
              <a:rPr kumimoji="0" lang="fr-FR" sz="2400" b="1" i="0" u="none" strike="noStrike" kern="1200" cap="small" spc="0" normalizeH="0" baseline="0" noProof="0" dirty="0">
                <a:ln>
                  <a:noFill/>
                </a:ln>
                <a:solidFill>
                  <a:srgbClr val="005841">
                    <a:lumMod val="90000"/>
                    <a:lumOff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CCF</a:t>
            </a:r>
          </a:p>
        </p:txBody>
      </p:sp>
      <p:pic>
        <p:nvPicPr>
          <p:cNvPr id="2052" name="Picture 4" descr="Bac de français : découvrez les derniers sujets (ES, L, S, techno) et leurs  corrigés">
            <a:extLst>
              <a:ext uri="{FF2B5EF4-FFF2-40B4-BE49-F238E27FC236}">
                <a16:creationId xmlns:a16="http://schemas.microsoft.com/office/drawing/2014/main" id="{F42C4A5F-0E19-4830-BDC1-E5F14275C1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8724" y="2040392"/>
            <a:ext cx="1485440" cy="997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Méthodologie et méthodes de l'étude de cas | Isabelle Quentin">
            <a:extLst>
              <a:ext uri="{FF2B5EF4-FFF2-40B4-BE49-F238E27FC236}">
                <a16:creationId xmlns:a16="http://schemas.microsoft.com/office/drawing/2014/main" id="{12C270F3-BAEB-4557-A2C1-6FF3404943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67981">
            <a:off x="4963868" y="1656223"/>
            <a:ext cx="904719" cy="914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Admissions parallèles à Sup'Biotech - Ecole d'ingénieur en biotechnologies">
            <a:extLst>
              <a:ext uri="{FF2B5EF4-FFF2-40B4-BE49-F238E27FC236}">
                <a16:creationId xmlns:a16="http://schemas.microsoft.com/office/drawing/2014/main" id="{18A5F2AF-4927-4475-96BA-6A5A77C086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7329" y="3603334"/>
            <a:ext cx="1496835" cy="997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as pratiques PrestaShop - Cas d'étude spécial hébergement PrestaShop">
            <a:extLst>
              <a:ext uri="{FF2B5EF4-FFF2-40B4-BE49-F238E27FC236}">
                <a16:creationId xmlns:a16="http://schemas.microsoft.com/office/drawing/2014/main" id="{43FB2FF1-084A-4609-8FFA-37AF635D31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56089">
            <a:off x="4919607" y="3195676"/>
            <a:ext cx="884238" cy="624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7E505CA-B5ED-453A-B8A8-42483E04C6FD}"/>
              </a:ext>
            </a:extLst>
          </p:cNvPr>
          <p:cNvSpPr txBox="1"/>
          <p:nvPr/>
        </p:nvSpPr>
        <p:spPr>
          <a:xfrm>
            <a:off x="5830595" y="1773900"/>
            <a:ext cx="304834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1 ou plusieurs problématique(s) caractéristique(s) de la profession</a:t>
            </a:r>
          </a:p>
        </p:txBody>
      </p:sp>
      <p:sp>
        <p:nvSpPr>
          <p:cNvPr id="4" name="Flèche : angle droit à deux pointes 3">
            <a:extLst>
              <a:ext uri="{FF2B5EF4-FFF2-40B4-BE49-F238E27FC236}">
                <a16:creationId xmlns:a16="http://schemas.microsoft.com/office/drawing/2014/main" id="{A87E43B6-CF2B-4B4E-AFB6-FC242F1DBC24}"/>
              </a:ext>
            </a:extLst>
          </p:cNvPr>
          <p:cNvSpPr/>
          <p:nvPr/>
        </p:nvSpPr>
        <p:spPr>
          <a:xfrm rot="8075143">
            <a:off x="2776862" y="2838984"/>
            <a:ext cx="1162581" cy="1104366"/>
          </a:xfrm>
          <a:prstGeom prst="leftUpArrow">
            <a:avLst>
              <a:gd name="adj1" fmla="val 22354"/>
              <a:gd name="adj2" fmla="val 25000"/>
              <a:gd name="adj3" fmla="val 25000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3D5448A3-40EF-435E-8FBC-182BDCFA1060}"/>
              </a:ext>
            </a:extLst>
          </p:cNvPr>
          <p:cNvSpPr txBox="1"/>
          <p:nvPr/>
        </p:nvSpPr>
        <p:spPr>
          <a:xfrm>
            <a:off x="299523" y="1966137"/>
            <a:ext cx="234812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400" b="1" cap="small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Candidat de la formation professionnelle continue dans un établissement public habilité</a:t>
            </a:r>
            <a:endParaRPr lang="fr-FR" sz="1400" b="1" cap="small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9" name="Picture 8" descr="Coefficients : pourquoi chutent-ils ? - Permis Mag">
            <a:extLst>
              <a:ext uri="{FF2B5EF4-FFF2-40B4-BE49-F238E27FC236}">
                <a16:creationId xmlns:a16="http://schemas.microsoft.com/office/drawing/2014/main" id="{EBB689B8-88DD-4A4D-9268-B90E7623E9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3288687"/>
            <a:ext cx="1284275" cy="898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02D1AD40-9024-4F6B-B71A-F952A4E27CAE}"/>
              </a:ext>
            </a:extLst>
          </p:cNvPr>
          <p:cNvSpPr txBox="1"/>
          <p:nvPr/>
        </p:nvSpPr>
        <p:spPr>
          <a:xfrm>
            <a:off x="5886169" y="4285493"/>
            <a:ext cx="23286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Coefficient : 5</a:t>
            </a:r>
          </a:p>
        </p:txBody>
      </p:sp>
    </p:spTree>
    <p:extLst>
      <p:ext uri="{BB962C8B-B14F-4D97-AF65-F5344CB8AC3E}">
        <p14:creationId xmlns:p14="http://schemas.microsoft.com/office/powerpoint/2010/main" val="523559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3" grpId="0"/>
      <p:bldP spid="4" grpId="0" animBg="1"/>
      <p:bldP spid="18" grpId="0"/>
      <p:bldP spid="2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>
            <a:extLst>
              <a:ext uri="{FF2B5EF4-FFF2-40B4-BE49-F238E27FC236}">
                <a16:creationId xmlns:a16="http://schemas.microsoft.com/office/drawing/2014/main" id="{4E0660E3-5EEF-4420-9D1F-92E8BB0AF7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506661">
            <a:off x="285462" y="1358569"/>
            <a:ext cx="646904" cy="815230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623352CF-8A75-46D0-B438-4C8BE9EC7FD8}"/>
              </a:ext>
            </a:extLst>
          </p:cNvPr>
          <p:cNvSpPr txBox="1"/>
          <p:nvPr/>
        </p:nvSpPr>
        <p:spPr>
          <a:xfrm>
            <a:off x="1043608" y="185635"/>
            <a:ext cx="79928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cap="small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Épreuve E2 : Analyse de situations professionnelles liées à la préparation d’opération de transport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3BC91FD9-44C3-414E-92D5-42671937AD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3680" y="1016632"/>
            <a:ext cx="383032" cy="600274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6612E899-937F-4AB0-82A0-2F89B6DE563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79771" y="1018152"/>
            <a:ext cx="445078" cy="557831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92A8FCDC-0ABD-414E-8A69-E71C58750A92}"/>
              </a:ext>
            </a:extLst>
          </p:cNvPr>
          <p:cNvSpPr txBox="1"/>
          <p:nvPr/>
        </p:nvSpPr>
        <p:spPr>
          <a:xfrm>
            <a:off x="1879024" y="1173065"/>
            <a:ext cx="6048672" cy="400110"/>
          </a:xfrm>
          <a:prstGeom prst="rect">
            <a:avLst/>
          </a:prstGeom>
          <a:ln>
            <a:solidFill>
              <a:schemeClr val="accent1">
                <a:lumMod val="90000"/>
                <a:lumOff val="1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000" b="1" cap="small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L’étude de cas</a:t>
            </a:r>
          </a:p>
        </p:txBody>
      </p:sp>
      <p:sp>
        <p:nvSpPr>
          <p:cNvPr id="13" name="Espace réservé du pied de page 12">
            <a:extLst>
              <a:ext uri="{FF2B5EF4-FFF2-40B4-BE49-F238E27FC236}">
                <a16:creationId xmlns:a16="http://schemas.microsoft.com/office/drawing/2014/main" id="{A8B03323-5E22-4B75-806D-CCDBED308E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Direction générale de l’enseignement scolaire – Bureau de la formation des personnels enseignants et d’éducation (C1-2)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40EF48C-4E1E-4BC2-95B6-3DAF766CEDFD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12605" y="1548380"/>
            <a:ext cx="2625650" cy="2359675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1CAA2DEE-AD6C-49CA-B83F-23309236ACF2}"/>
              </a:ext>
            </a:extLst>
          </p:cNvPr>
          <p:cNvSpPr txBox="1"/>
          <p:nvPr/>
        </p:nvSpPr>
        <p:spPr>
          <a:xfrm>
            <a:off x="329560" y="1956820"/>
            <a:ext cx="1975022" cy="523220"/>
          </a:xfrm>
          <a:prstGeom prst="rect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1400" b="1" cap="small" dirty="0">
                <a:solidFill>
                  <a:schemeClr val="accent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La demande du client/donneur d’ordre</a:t>
            </a:r>
          </a:p>
        </p:txBody>
      </p:sp>
      <p:pic>
        <p:nvPicPr>
          <p:cNvPr id="4108" name="Picture 12" descr="Copies les mieux notées - Concours infirmier de l'éducation nationale -  Maison des examens - Service Interacadémique des Examens et Concours -  Créteil, Paris et Versailles">
            <a:extLst>
              <a:ext uri="{FF2B5EF4-FFF2-40B4-BE49-F238E27FC236}">
                <a16:creationId xmlns:a16="http://schemas.microsoft.com/office/drawing/2014/main" id="{78A8BF1F-EA1B-48CD-B8D8-D597B723AB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10233">
            <a:off x="8017312" y="2573788"/>
            <a:ext cx="958635" cy="1358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3FE18F1C-A580-4672-965D-84EDB0EDF8F6}"/>
              </a:ext>
            </a:extLst>
          </p:cNvPr>
          <p:cNvSpPr txBox="1"/>
          <p:nvPr/>
        </p:nvSpPr>
        <p:spPr>
          <a:xfrm>
            <a:off x="1523032" y="2878983"/>
            <a:ext cx="1695381" cy="307777"/>
          </a:xfrm>
          <a:prstGeom prst="rect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1400" b="1" cap="small" dirty="0">
                <a:solidFill>
                  <a:schemeClr val="accent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Les contraintes</a:t>
            </a:r>
          </a:p>
        </p:txBody>
      </p:sp>
      <p:pic>
        <p:nvPicPr>
          <p:cNvPr id="4098" name="Picture 2" descr="CI n°2 - Comment les contraintes sont-elles prises en compte dans la  conception d'un objet technique ? - treguertechnologie">
            <a:extLst>
              <a:ext uri="{FF2B5EF4-FFF2-40B4-BE49-F238E27FC236}">
                <a16:creationId xmlns:a16="http://schemas.microsoft.com/office/drawing/2014/main" id="{AE4263DC-CBD2-450C-BF60-3E3A209163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8132" y="2006817"/>
            <a:ext cx="712664" cy="1059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99A23E28-D2F6-4F21-82EA-24D08A13B44E}"/>
              </a:ext>
            </a:extLst>
          </p:cNvPr>
          <p:cNvSpPr txBox="1"/>
          <p:nvPr/>
        </p:nvSpPr>
        <p:spPr>
          <a:xfrm>
            <a:off x="222118" y="3530992"/>
            <a:ext cx="1975022" cy="738664"/>
          </a:xfrm>
          <a:prstGeom prst="rect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1400" b="1" cap="small" dirty="0">
                <a:solidFill>
                  <a:schemeClr val="accent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Les consignes, les procédures et la réglementation</a:t>
            </a:r>
          </a:p>
        </p:txBody>
      </p:sp>
      <p:pic>
        <p:nvPicPr>
          <p:cNvPr id="4100" name="Picture 4" descr="La Théorie des Contraintes">
            <a:extLst>
              <a:ext uri="{FF2B5EF4-FFF2-40B4-BE49-F238E27FC236}">
                <a16:creationId xmlns:a16="http://schemas.microsoft.com/office/drawing/2014/main" id="{BD0EA3A6-18C2-49E8-B696-44255405AB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4088" y="3467914"/>
            <a:ext cx="1015601" cy="1221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F27733E2-B61D-49AD-8B7E-96DD0BF35172}"/>
              </a:ext>
            </a:extLst>
          </p:cNvPr>
          <p:cNvSpPr txBox="1"/>
          <p:nvPr/>
        </p:nvSpPr>
        <p:spPr>
          <a:xfrm>
            <a:off x="2864315" y="4058926"/>
            <a:ext cx="1975022" cy="523220"/>
          </a:xfrm>
          <a:prstGeom prst="rect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1400" b="1" cap="small" dirty="0">
                <a:solidFill>
                  <a:schemeClr val="accent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Le raisonnement et les données fournies</a:t>
            </a:r>
          </a:p>
        </p:txBody>
      </p:sp>
      <p:pic>
        <p:nvPicPr>
          <p:cNvPr id="4102" name="Picture 6" descr="ACPM Guide des bonnes pratiques - Influences sur le raisonnement">
            <a:extLst>
              <a:ext uri="{FF2B5EF4-FFF2-40B4-BE49-F238E27FC236}">
                <a16:creationId xmlns:a16="http://schemas.microsoft.com/office/drawing/2014/main" id="{C55CC86D-104E-419D-875D-34CEBFA3F3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8949" y="3875155"/>
            <a:ext cx="1054680" cy="83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28AB6C17-29FF-49AE-AB84-13A6EF01E510}"/>
              </a:ext>
            </a:extLst>
          </p:cNvPr>
          <p:cNvSpPr txBox="1"/>
          <p:nvPr/>
        </p:nvSpPr>
        <p:spPr>
          <a:xfrm>
            <a:off x="5971340" y="4231304"/>
            <a:ext cx="1695381" cy="307777"/>
          </a:xfrm>
          <a:prstGeom prst="rect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1400" b="1" cap="small" dirty="0">
                <a:solidFill>
                  <a:schemeClr val="accent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Les Résultats</a:t>
            </a:r>
          </a:p>
        </p:txBody>
      </p:sp>
      <p:pic>
        <p:nvPicPr>
          <p:cNvPr id="4106" name="Picture 10" descr="Résultats Challenges Nouvelle-Aquitaine 2018 - 11 Février à Bordeaux -  LIGUE NOUVELLE AQUITAINE D'AVIRON">
            <a:extLst>
              <a:ext uri="{FF2B5EF4-FFF2-40B4-BE49-F238E27FC236}">
                <a16:creationId xmlns:a16="http://schemas.microsoft.com/office/drawing/2014/main" id="{739DDCA0-0B61-48B5-8A06-ED9B346A8F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8080" y="3771631"/>
            <a:ext cx="899231" cy="1011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ZoneTexte 22">
            <a:extLst>
              <a:ext uri="{FF2B5EF4-FFF2-40B4-BE49-F238E27FC236}">
                <a16:creationId xmlns:a16="http://schemas.microsoft.com/office/drawing/2014/main" id="{8EC52302-B5A5-48E7-82B8-0B9464E134A0}"/>
              </a:ext>
            </a:extLst>
          </p:cNvPr>
          <p:cNvSpPr txBox="1"/>
          <p:nvPr/>
        </p:nvSpPr>
        <p:spPr>
          <a:xfrm>
            <a:off x="6583965" y="2972960"/>
            <a:ext cx="1695381" cy="523220"/>
          </a:xfrm>
          <a:prstGeom prst="rect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1400" b="1" cap="small" dirty="0">
                <a:solidFill>
                  <a:schemeClr val="accent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Les propositions, les justifications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A8780564-9175-4603-B73E-897F1B306BF1}"/>
              </a:ext>
            </a:extLst>
          </p:cNvPr>
          <p:cNvSpPr txBox="1"/>
          <p:nvPr/>
        </p:nvSpPr>
        <p:spPr>
          <a:xfrm>
            <a:off x="6763494" y="1940957"/>
            <a:ext cx="2150751" cy="523220"/>
          </a:xfrm>
          <a:prstGeom prst="rect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1400" b="1" cap="small" dirty="0">
                <a:solidFill>
                  <a:schemeClr val="accent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L’expression écrite, la présentation des travaux</a:t>
            </a:r>
          </a:p>
        </p:txBody>
      </p:sp>
      <p:pic>
        <p:nvPicPr>
          <p:cNvPr id="4110" name="Picture 14" descr="Production écrite : des outils pour réussir - Profissime - Ressources pour  la classe">
            <a:extLst>
              <a:ext uri="{FF2B5EF4-FFF2-40B4-BE49-F238E27FC236}">
                <a16:creationId xmlns:a16="http://schemas.microsoft.com/office/drawing/2014/main" id="{19C08365-14D9-47FF-B682-41DF497F304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78" t="41600" r="15833" b="2401"/>
          <a:stretch/>
        </p:blipFill>
        <p:spPr bwMode="auto">
          <a:xfrm>
            <a:off x="5984834" y="1610322"/>
            <a:ext cx="763168" cy="1151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8436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5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>
            <a:extLst>
              <a:ext uri="{FF2B5EF4-FFF2-40B4-BE49-F238E27FC236}">
                <a16:creationId xmlns:a16="http://schemas.microsoft.com/office/drawing/2014/main" id="{623352CF-8A75-46D0-B438-4C8BE9EC7FD8}"/>
              </a:ext>
            </a:extLst>
          </p:cNvPr>
          <p:cNvSpPr txBox="1"/>
          <p:nvPr/>
        </p:nvSpPr>
        <p:spPr>
          <a:xfrm>
            <a:off x="1043608" y="185635"/>
            <a:ext cx="79928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cap="small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Épreuve E2 : Analyse de situations professionnelles liées à la préparation d’opération de transport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3BC91FD9-44C3-414E-92D5-42671937AD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3680" y="1016632"/>
            <a:ext cx="383032" cy="600274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6612E899-937F-4AB0-82A0-2F89B6DE56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9771" y="1018152"/>
            <a:ext cx="445078" cy="557831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92A8FCDC-0ABD-414E-8A69-E71C58750A92}"/>
              </a:ext>
            </a:extLst>
          </p:cNvPr>
          <p:cNvSpPr txBox="1"/>
          <p:nvPr/>
        </p:nvSpPr>
        <p:spPr>
          <a:xfrm>
            <a:off x="1879024" y="1173065"/>
            <a:ext cx="6048672" cy="400110"/>
          </a:xfrm>
          <a:prstGeom prst="rect">
            <a:avLst/>
          </a:prstGeom>
          <a:ln>
            <a:solidFill>
              <a:schemeClr val="accent1">
                <a:lumMod val="90000"/>
                <a:lumOff val="1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000" b="1" cap="small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L’évaluation par profil ou par compétence</a:t>
            </a:r>
          </a:p>
        </p:txBody>
      </p:sp>
      <p:sp>
        <p:nvSpPr>
          <p:cNvPr id="13" name="Espace réservé du pied de page 12">
            <a:extLst>
              <a:ext uri="{FF2B5EF4-FFF2-40B4-BE49-F238E27FC236}">
                <a16:creationId xmlns:a16="http://schemas.microsoft.com/office/drawing/2014/main" id="{A8B03323-5E22-4B75-806D-CCDBED308E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Direction générale de l’enseignement scolaire – Bureau de la formation des personnels enseignants et d’éducation (C1-2) </a:t>
            </a:r>
          </a:p>
        </p:txBody>
      </p:sp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3208804"/>
              </p:ext>
            </p:extLst>
          </p:nvPr>
        </p:nvGraphicFramePr>
        <p:xfrm>
          <a:off x="1513205" y="2006314"/>
          <a:ext cx="6083131" cy="239100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08736">
                  <a:extLst>
                    <a:ext uri="{9D8B030D-6E8A-4147-A177-3AD203B41FA5}">
                      <a16:colId xmlns:a16="http://schemas.microsoft.com/office/drawing/2014/main" val="3693923920"/>
                    </a:ext>
                  </a:extLst>
                </a:gridCol>
                <a:gridCol w="1522204">
                  <a:extLst>
                    <a:ext uri="{9D8B030D-6E8A-4147-A177-3AD203B41FA5}">
                      <a16:colId xmlns:a16="http://schemas.microsoft.com/office/drawing/2014/main" val="2438276328"/>
                    </a:ext>
                  </a:extLst>
                </a:gridCol>
                <a:gridCol w="1430619">
                  <a:extLst>
                    <a:ext uri="{9D8B030D-6E8A-4147-A177-3AD203B41FA5}">
                      <a16:colId xmlns:a16="http://schemas.microsoft.com/office/drawing/2014/main" val="2895066395"/>
                    </a:ext>
                  </a:extLst>
                </a:gridCol>
                <a:gridCol w="1521572">
                  <a:extLst>
                    <a:ext uri="{9D8B030D-6E8A-4147-A177-3AD203B41FA5}">
                      <a16:colId xmlns:a16="http://schemas.microsoft.com/office/drawing/2014/main" val="306319252"/>
                    </a:ext>
                  </a:extLst>
                </a:gridCol>
              </a:tblGrid>
              <a:tr h="356149">
                <a:tc gridSpan="4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>
                          <a:effectLst/>
                        </a:rPr>
                        <a:t>A1.C1 Collecter les informations nécessaires au traitement de la demande en français ou en langue étrangère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0144057"/>
                  </a:ext>
                </a:extLst>
              </a:tr>
              <a:tr h="1780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 err="1">
                          <a:effectLst/>
                        </a:rPr>
                        <a:t>Maïtrise</a:t>
                      </a:r>
                      <a:r>
                        <a:rPr lang="fr-FR" sz="1100" baseline="0" dirty="0">
                          <a:effectLst/>
                        </a:rPr>
                        <a:t> </a:t>
                      </a:r>
                      <a:r>
                        <a:rPr lang="fr-FR" sz="1100" dirty="0">
                          <a:effectLst/>
                        </a:rPr>
                        <a:t>insuffisante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>
                          <a:effectLst/>
                          <a:latin typeface="+mn-lt"/>
                          <a:ea typeface="+mn-ea"/>
                          <a:cs typeface="+mn-cs"/>
                        </a:rPr>
                        <a:t>Maîtrise</a:t>
                      </a:r>
                      <a:r>
                        <a:rPr lang="fr-FR" sz="1100" baseline="0" dirty="0">
                          <a:effectLst/>
                          <a:latin typeface="+mn-lt"/>
                          <a:ea typeface="+mn-ea"/>
                          <a:cs typeface="+mn-cs"/>
                        </a:rPr>
                        <a:t> fragile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>
                          <a:effectLst/>
                        </a:rPr>
                        <a:t>Maîtrise satisfaisante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>
                          <a:effectLst/>
                        </a:rPr>
                        <a:t>Très bonne maîtrise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82516211"/>
                  </a:ext>
                </a:extLst>
              </a:tr>
              <a:tr h="142459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>
                          <a:effectLst/>
                        </a:rPr>
                        <a:t>Les partenaires ne sont pas identifiés correctement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>
                          <a:effectLst/>
                        </a:rPr>
                        <a:t>Les flux de marchandises ne sont pas correctement repérés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>
                          <a:effectLst/>
                        </a:rPr>
                        <a:t>Seuls les partenaires sont </a:t>
                      </a:r>
                      <a:r>
                        <a:rPr lang="fr-FR" sz="1100" dirty="0" err="1">
                          <a:effectLst/>
                        </a:rPr>
                        <a:t>idenfiés</a:t>
                      </a:r>
                      <a:endParaRPr lang="fr-FR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>
                          <a:effectLst/>
                        </a:rPr>
                        <a:t>OU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>
                          <a:effectLst/>
                        </a:rPr>
                        <a:t>Seuls les flux de marchandises sont repérés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>
                          <a:effectLst/>
                        </a:rPr>
                        <a:t>Les partenaires sont identifiés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>
                          <a:effectLst/>
                        </a:rPr>
                        <a:t>Les flux de marchandises sont repérés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>
                          <a:effectLst/>
                        </a:rPr>
                        <a:t>Le traitement douanier n’est pas identifié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>
                          <a:effectLst/>
                        </a:rPr>
                        <a:t>Les partenaires sont identifiés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>
                          <a:effectLst/>
                        </a:rPr>
                        <a:t>Les flux de marchandises sont repérés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>
                          <a:effectLst/>
                        </a:rPr>
                        <a:t>Le traitement douanier est identifié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54098433"/>
                  </a:ext>
                </a:extLst>
              </a:tr>
              <a:tr h="2590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</a:rPr>
                        <a:t> 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</a:rPr>
                        <a:t> 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</a:rPr>
                        <a:t> 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X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403463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35052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theme/theme1.xml><?xml version="1.0" encoding="utf-8"?>
<a:theme xmlns:a="http://schemas.openxmlformats.org/drawingml/2006/main" name="MINISTÈRIEL">
  <a:themeElements>
    <a:clrScheme name="GOUVERNEMENT PPT">
      <a:dk1>
        <a:srgbClr val="000000"/>
      </a:dk1>
      <a:lt1>
        <a:srgbClr val="FFFFFF"/>
      </a:lt1>
      <a:dk2>
        <a:srgbClr val="000091"/>
      </a:dk2>
      <a:lt2>
        <a:srgbClr val="E1000F"/>
      </a:lt2>
      <a:accent1>
        <a:srgbClr val="005841"/>
      </a:accent1>
      <a:accent2>
        <a:srgbClr val="21215A"/>
      </a:accent2>
      <a:accent3>
        <a:srgbClr val="FFD500"/>
      </a:accent3>
      <a:accent4>
        <a:srgbClr val="EA5433"/>
      </a:accent4>
      <a:accent5>
        <a:srgbClr val="8C2237"/>
      </a:accent5>
      <a:accent6>
        <a:srgbClr val="49311F"/>
      </a:accent6>
      <a:hlink>
        <a:srgbClr val="000000"/>
      </a:hlink>
      <a:folHlink>
        <a:srgbClr val="000000"/>
      </a:folHlink>
    </a:clrScheme>
    <a:fontScheme name="Personnalisé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_ministeriel_marianne" id="{5F0B8B09-9A99-4083-B883-79F2388C6E1D}" vid="{F8005780-5DEF-4BE0-805B-EA49FB1EABC6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73AB55E0CC5DA459F57F5A42893F46A005A087D358B12CA4E82A8A8BA9B8A8CF200D3544DBFAD4F664AA25DF68E6D1F0A9E00689F2856DFEDCE40890FDCED81A7DFC9005D57C802836FCB44B44B7372FB2B7972" ma:contentTypeVersion="2" ma:contentTypeDescription="Crée un document." ma:contentTypeScope="" ma:versionID="5a60f89c127121cb1fddd53ae7c254b1">
  <xsd:schema xmlns:xsd="http://www.w3.org/2001/XMLSchema" xmlns:xs="http://www.w3.org/2001/XMLSchema" xmlns:p="http://schemas.microsoft.com/office/2006/metadata/properties" xmlns:ns2="2c7ddd52-0a06-43b1-a35c-dcb15ea2e3f4" targetNamespace="http://schemas.microsoft.com/office/2006/metadata/properties" ma:root="true" ma:fieldsID="d5f738a9b3eb3c0a5db9868b5f12e787" ns2:_="">
    <xsd:import namespace="2c7ddd52-0a06-43b1-a35c-dcb15ea2e3f4"/>
    <xsd:element name="properties">
      <xsd:complexType>
        <xsd:sequence>
          <xsd:element name="documentManagement">
            <xsd:complexType>
              <xsd:all>
                <xsd:element ref="ns2:Description0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7ddd52-0a06-43b1-a35c-dcb15ea2e3f4" elementFormDefault="qualified">
    <xsd:import namespace="http://schemas.microsoft.com/office/2006/documentManagement/types"/>
    <xsd:import namespace="http://schemas.microsoft.com/office/infopath/2007/PartnerControls"/>
    <xsd:element name="Description0" ma:index="8" nillable="true" ma:displayName="Description" ma:description="Description du document" ma:internalName="Description0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 ma:readOnly="true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escription0 xmlns="2c7ddd52-0a06-43b1-a35c-dcb15ea2e3f4">Gabarit powerpoint MENJ</Description0>
  </documentManagement>
</p:properties>
</file>

<file path=customXml/itemProps1.xml><?xml version="1.0" encoding="utf-8"?>
<ds:datastoreItem xmlns:ds="http://schemas.openxmlformats.org/officeDocument/2006/customXml" ds:itemID="{8372BEA4-A762-4CC8-ADD6-932E44D609C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c7ddd52-0a06-43b1-a35c-dcb15ea2e3f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D416C5A-7AEB-4464-B116-D5E8F5627C9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4B279A5-87A2-445D-95C3-916EB9C5F0E3}">
  <ds:schemaRefs>
    <ds:schemaRef ds:uri="http://www.w3.org/XML/1998/namespace"/>
    <ds:schemaRef ds:uri="http://purl.org/dc/terms/"/>
    <ds:schemaRef ds:uri="2c7ddd52-0a06-43b1-a35c-dcb15ea2e3f4"/>
    <ds:schemaRef ds:uri="http://purl.org/dc/elements/1.1/"/>
    <ds:schemaRef ds:uri="http://schemas.microsoft.com/office/2006/metadata/properties"/>
    <ds:schemaRef ds:uri="http://purl.org/dc/dcmitype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8023</TotalTime>
  <Words>1005</Words>
  <Application>Microsoft Office PowerPoint</Application>
  <PresentationFormat>Affichage à l'écran (16:9)</PresentationFormat>
  <Paragraphs>149</Paragraphs>
  <Slides>10</Slides>
  <Notes>9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4" baseType="lpstr">
      <vt:lpstr>Arial</vt:lpstr>
      <vt:lpstr>Calibri</vt:lpstr>
      <vt:lpstr>Wingdings</vt:lpstr>
      <vt:lpstr>MINISTÈRIEL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>Client</Manager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subject>Client</dc:subject>
  <dc:creator>Philippe LECLERCQ</dc:creator>
  <cp:lastModifiedBy>Philippe</cp:lastModifiedBy>
  <cp:revision>191</cp:revision>
  <cp:lastPrinted>2020-07-02T13:56:43Z</cp:lastPrinted>
  <dcterms:created xsi:type="dcterms:W3CDTF">2020-03-05T15:21:24Z</dcterms:created>
  <dcterms:modified xsi:type="dcterms:W3CDTF">2021-01-11T14:27:28Z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0x010100873AB55E0CC5DA459F57F5A42893F46A005A087D358B12CA4E82A8A8BA9B8A8CF200D3544DBFAD4F664AA25DF68E6D1F0A9E00689F2856DFEDCE40890FDCED81A7DFC9005D57C802836FCB44B44B7372FB2B7972</vt:lpwstr>
  </property>
</Properties>
</file>