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9" r:id="rId3"/>
    <p:sldId id="263" r:id="rId4"/>
    <p:sldId id="262" r:id="rId5"/>
    <p:sldId id="276" r:id="rId6"/>
    <p:sldId id="264" r:id="rId7"/>
    <p:sldId id="277" r:id="rId8"/>
    <p:sldId id="265" r:id="rId9"/>
    <p:sldId id="278" r:id="rId10"/>
    <p:sldId id="266" r:id="rId11"/>
    <p:sldId id="279" r:id="rId12"/>
    <p:sldId id="267" r:id="rId13"/>
    <p:sldId id="286" r:id="rId14"/>
    <p:sldId id="287" r:id="rId15"/>
    <p:sldId id="288" r:id="rId16"/>
    <p:sldId id="289" r:id="rId17"/>
    <p:sldId id="282" r:id="rId18"/>
    <p:sldId id="283" r:id="rId19"/>
    <p:sldId id="284" r:id="rId20"/>
    <p:sldId id="285" r:id="rId2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F892"/>
    <a:srgbClr val="7DF794"/>
    <a:srgbClr val="AC75D5"/>
    <a:srgbClr val="F1F1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6E8613-ECF4-4261-B377-33139FF6FE57}" type="doc">
      <dgm:prSet loTypeId="urn:microsoft.com/office/officeart/2005/8/layout/cycle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5F42E38E-C7FD-4CB3-B4FC-8024744E12DA}">
      <dgm:prSet phldrT="[Texte]" custT="1"/>
      <dgm:spPr>
        <a:gradFill rotWithShape="0">
          <a:gsLst>
            <a:gs pos="0">
              <a:schemeClr val="bg1">
                <a:lumMod val="6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</dgm:spPr>
      <dgm:t>
        <a:bodyPr/>
        <a:lstStyle/>
        <a:p>
          <a:r>
            <a:rPr lang="fr-FR" sz="1800" b="1" dirty="0">
              <a:solidFill>
                <a:schemeClr val="tx1"/>
              </a:solidFill>
            </a:rPr>
            <a:t>Comportements</a:t>
          </a:r>
        </a:p>
        <a:p>
          <a:r>
            <a:rPr lang="fr-FR" sz="1800" b="1" dirty="0">
              <a:solidFill>
                <a:schemeClr val="tx1"/>
              </a:solidFill>
            </a:rPr>
            <a:t>professionnels</a:t>
          </a:r>
          <a:endParaRPr lang="fr-FR" sz="1800" b="1" dirty="0">
            <a:solidFill>
              <a:schemeClr val="tx2">
                <a:lumMod val="75000"/>
              </a:schemeClr>
            </a:solidFill>
            <a:latin typeface="+mn-lt"/>
          </a:endParaRPr>
        </a:p>
      </dgm:t>
    </dgm:pt>
    <dgm:pt modelId="{18765FBD-CE81-46C2-96CB-43A6FC384CEA}" type="sibTrans" cxnId="{4658F110-5108-4AF5-A1F0-2A4621436AFF}">
      <dgm:prSet/>
      <dgm:spPr>
        <a:ln w="88900" cap="flat"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headEnd type="stealth"/>
          <a:tailEnd type="stealth"/>
        </a:ln>
      </dgm:spPr>
      <dgm:t>
        <a:bodyPr/>
        <a:lstStyle/>
        <a:p>
          <a:endParaRPr lang="fr-FR"/>
        </a:p>
      </dgm:t>
    </dgm:pt>
    <dgm:pt modelId="{32CA60BF-FE35-426B-B86A-4FB47B4A77C5}" type="parTrans" cxnId="{4658F110-5108-4AF5-A1F0-2A4621436AFF}">
      <dgm:prSet/>
      <dgm:spPr/>
      <dgm:t>
        <a:bodyPr/>
        <a:lstStyle/>
        <a:p>
          <a:endParaRPr lang="fr-FR"/>
        </a:p>
      </dgm:t>
    </dgm:pt>
    <dgm:pt modelId="{49FAADBC-A972-4C0A-B935-618A46960886}">
      <dgm:prSet phldrT="[Texte]" custT="1"/>
      <dgm:sp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</dgm:spPr>
      <dgm:t>
        <a:bodyPr/>
        <a:lstStyle/>
        <a:p>
          <a:r>
            <a:rPr lang="fr-FR" sz="1800" b="1" dirty="0">
              <a:solidFill>
                <a:schemeClr val="tx1"/>
              </a:solidFill>
            </a:rPr>
            <a:t>Savoirs</a:t>
          </a:r>
          <a:endParaRPr lang="fr-FR" sz="1800" b="1" dirty="0">
            <a:solidFill>
              <a:schemeClr val="tx2">
                <a:lumMod val="75000"/>
              </a:schemeClr>
            </a:solidFill>
          </a:endParaRPr>
        </a:p>
      </dgm:t>
    </dgm:pt>
    <dgm:pt modelId="{02D65F2C-FAD0-4B8E-B51A-B15A71D07830}" type="sibTrans" cxnId="{2E762F15-99BB-4BDA-AD8B-CEE5BC192272}">
      <dgm:prSet/>
      <dgm:spPr>
        <a:ln w="88900"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headEnd type="stealth"/>
          <a:tailEnd type="stealth"/>
        </a:ln>
      </dgm:spPr>
      <dgm:t>
        <a:bodyPr/>
        <a:lstStyle/>
        <a:p>
          <a:endParaRPr lang="fr-FR"/>
        </a:p>
      </dgm:t>
    </dgm:pt>
    <dgm:pt modelId="{B25AC905-6794-4BEC-8204-0830E3869B95}" type="parTrans" cxnId="{2E762F15-99BB-4BDA-AD8B-CEE5BC192272}">
      <dgm:prSet/>
      <dgm:spPr/>
      <dgm:t>
        <a:bodyPr/>
        <a:lstStyle/>
        <a:p>
          <a:endParaRPr lang="fr-FR"/>
        </a:p>
      </dgm:t>
    </dgm:pt>
    <dgm:pt modelId="{F5AECF38-AC16-4AFB-BBD4-C892118FD80D}">
      <dgm:prSet phldrT="[Texte]" custT="1"/>
      <dgm:spPr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</dgm:spPr>
      <dgm:t>
        <a:bodyPr/>
        <a:lstStyle/>
        <a:p>
          <a:r>
            <a:rPr lang="fr-FR" sz="1800" b="1" dirty="0">
              <a:solidFill>
                <a:schemeClr val="tx1"/>
              </a:solidFill>
            </a:rPr>
            <a:t>Compétences</a:t>
          </a:r>
          <a:endParaRPr lang="fr-FR" sz="1800" b="1" dirty="0">
            <a:solidFill>
              <a:schemeClr val="tx2">
                <a:lumMod val="75000"/>
              </a:schemeClr>
            </a:solidFill>
          </a:endParaRPr>
        </a:p>
      </dgm:t>
    </dgm:pt>
    <dgm:pt modelId="{EA3D3098-4E11-4400-987A-60043C33E621}" type="sibTrans" cxnId="{F5F08129-7A64-4215-BE9A-DB65C550E4AA}">
      <dgm:prSet/>
      <dgm:spPr>
        <a:ln w="88900"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headEnd type="stealth"/>
          <a:tailEnd type="stealth"/>
        </a:ln>
      </dgm:spPr>
      <dgm:t>
        <a:bodyPr/>
        <a:lstStyle/>
        <a:p>
          <a:endParaRPr lang="fr-FR"/>
        </a:p>
      </dgm:t>
    </dgm:pt>
    <dgm:pt modelId="{4D9E73BA-0711-43D7-9B3A-1143345CED45}" type="parTrans" cxnId="{F5F08129-7A64-4215-BE9A-DB65C550E4AA}">
      <dgm:prSet/>
      <dgm:spPr/>
      <dgm:t>
        <a:bodyPr/>
        <a:lstStyle/>
        <a:p>
          <a:endParaRPr lang="fr-FR"/>
        </a:p>
      </dgm:t>
    </dgm:pt>
    <dgm:pt modelId="{773A8209-C391-4673-A171-AA7927D1390D}" type="pres">
      <dgm:prSet presAssocID="{F26E8613-ECF4-4261-B377-33139FF6FE57}" presName="cycle" presStyleCnt="0">
        <dgm:presLayoutVars>
          <dgm:dir/>
          <dgm:resizeHandles val="exact"/>
        </dgm:presLayoutVars>
      </dgm:prSet>
      <dgm:spPr/>
    </dgm:pt>
    <dgm:pt modelId="{D1506910-9117-478D-B362-B29951CB8DB9}" type="pres">
      <dgm:prSet presAssocID="{F5AECF38-AC16-4AFB-BBD4-C892118FD80D}" presName="node" presStyleLbl="node1" presStyleIdx="0" presStyleCnt="3">
        <dgm:presLayoutVars>
          <dgm:bulletEnabled val="1"/>
        </dgm:presLayoutVars>
      </dgm:prSet>
      <dgm:spPr/>
    </dgm:pt>
    <dgm:pt modelId="{0B61B568-F2C3-46B6-BFED-2F5647E5D370}" type="pres">
      <dgm:prSet presAssocID="{F5AECF38-AC16-4AFB-BBD4-C892118FD80D}" presName="spNode" presStyleCnt="0"/>
      <dgm:spPr/>
    </dgm:pt>
    <dgm:pt modelId="{21917E22-93E1-4F30-9C9C-C815FB095350}" type="pres">
      <dgm:prSet presAssocID="{EA3D3098-4E11-4400-987A-60043C33E621}" presName="sibTrans" presStyleLbl="sibTrans1D1" presStyleIdx="0" presStyleCnt="3"/>
      <dgm:spPr/>
    </dgm:pt>
    <dgm:pt modelId="{69433686-B47B-4DA6-B3E0-B49B6F9622FF}" type="pres">
      <dgm:prSet presAssocID="{49FAADBC-A972-4C0A-B935-618A46960886}" presName="node" presStyleLbl="node1" presStyleIdx="1" presStyleCnt="3">
        <dgm:presLayoutVars>
          <dgm:bulletEnabled val="1"/>
        </dgm:presLayoutVars>
      </dgm:prSet>
      <dgm:spPr/>
    </dgm:pt>
    <dgm:pt modelId="{8E229DE7-1D2F-498E-9833-229ED69E9D3F}" type="pres">
      <dgm:prSet presAssocID="{49FAADBC-A972-4C0A-B935-618A46960886}" presName="spNode" presStyleCnt="0"/>
      <dgm:spPr/>
    </dgm:pt>
    <dgm:pt modelId="{E45AD889-DF9C-46DB-A30E-0A57F0A3F5B5}" type="pres">
      <dgm:prSet presAssocID="{02D65F2C-FAD0-4B8E-B51A-B15A71D07830}" presName="sibTrans" presStyleLbl="sibTrans1D1" presStyleIdx="1" presStyleCnt="3"/>
      <dgm:spPr/>
    </dgm:pt>
    <dgm:pt modelId="{5250BE29-D11F-4249-AED4-B85123E8E320}" type="pres">
      <dgm:prSet presAssocID="{5F42E38E-C7FD-4CB3-B4FC-8024744E12DA}" presName="node" presStyleLbl="node1" presStyleIdx="2" presStyleCnt="3">
        <dgm:presLayoutVars>
          <dgm:bulletEnabled val="1"/>
        </dgm:presLayoutVars>
      </dgm:prSet>
      <dgm:spPr/>
    </dgm:pt>
    <dgm:pt modelId="{4CE1D317-0EDA-4B9C-BA4F-93E446099F2A}" type="pres">
      <dgm:prSet presAssocID="{5F42E38E-C7FD-4CB3-B4FC-8024744E12DA}" presName="spNode" presStyleCnt="0"/>
      <dgm:spPr/>
    </dgm:pt>
    <dgm:pt modelId="{95EEAA3C-DF41-4E3B-8614-9B80D71D810C}" type="pres">
      <dgm:prSet presAssocID="{18765FBD-CE81-46C2-96CB-43A6FC384CEA}" presName="sibTrans" presStyleLbl="sibTrans1D1" presStyleIdx="2" presStyleCnt="3"/>
      <dgm:spPr/>
    </dgm:pt>
  </dgm:ptLst>
  <dgm:cxnLst>
    <dgm:cxn modelId="{4658F110-5108-4AF5-A1F0-2A4621436AFF}" srcId="{F26E8613-ECF4-4261-B377-33139FF6FE57}" destId="{5F42E38E-C7FD-4CB3-B4FC-8024744E12DA}" srcOrd="2" destOrd="0" parTransId="{32CA60BF-FE35-426B-B86A-4FB47B4A77C5}" sibTransId="{18765FBD-CE81-46C2-96CB-43A6FC384CEA}"/>
    <dgm:cxn modelId="{2E762F15-99BB-4BDA-AD8B-CEE5BC192272}" srcId="{F26E8613-ECF4-4261-B377-33139FF6FE57}" destId="{49FAADBC-A972-4C0A-B935-618A46960886}" srcOrd="1" destOrd="0" parTransId="{B25AC905-6794-4BEC-8204-0830E3869B95}" sibTransId="{02D65F2C-FAD0-4B8E-B51A-B15A71D07830}"/>
    <dgm:cxn modelId="{D381AE26-2EB0-4558-996D-1AC6C93424DC}" type="presOf" srcId="{EA3D3098-4E11-4400-987A-60043C33E621}" destId="{21917E22-93E1-4F30-9C9C-C815FB095350}" srcOrd="0" destOrd="0" presId="urn:microsoft.com/office/officeart/2005/8/layout/cycle5"/>
    <dgm:cxn modelId="{F5F08129-7A64-4215-BE9A-DB65C550E4AA}" srcId="{F26E8613-ECF4-4261-B377-33139FF6FE57}" destId="{F5AECF38-AC16-4AFB-BBD4-C892118FD80D}" srcOrd="0" destOrd="0" parTransId="{4D9E73BA-0711-43D7-9B3A-1143345CED45}" sibTransId="{EA3D3098-4E11-4400-987A-60043C33E621}"/>
    <dgm:cxn modelId="{53604331-4C81-4ADF-9AB2-64DDD388314F}" type="presOf" srcId="{49FAADBC-A972-4C0A-B935-618A46960886}" destId="{69433686-B47B-4DA6-B3E0-B49B6F9622FF}" srcOrd="0" destOrd="0" presId="urn:microsoft.com/office/officeart/2005/8/layout/cycle5"/>
    <dgm:cxn modelId="{D1CD823E-290C-4A5D-B5D5-1D386A9087C6}" type="presOf" srcId="{F5AECF38-AC16-4AFB-BBD4-C892118FD80D}" destId="{D1506910-9117-478D-B362-B29951CB8DB9}" srcOrd="0" destOrd="0" presId="urn:microsoft.com/office/officeart/2005/8/layout/cycle5"/>
    <dgm:cxn modelId="{7A933062-EF4E-4701-91C0-BFCBF07B3093}" type="presOf" srcId="{5F42E38E-C7FD-4CB3-B4FC-8024744E12DA}" destId="{5250BE29-D11F-4249-AED4-B85123E8E320}" srcOrd="0" destOrd="0" presId="urn:microsoft.com/office/officeart/2005/8/layout/cycle5"/>
    <dgm:cxn modelId="{EA65C889-4F79-4531-AE58-959AEB0AFE71}" type="presOf" srcId="{02D65F2C-FAD0-4B8E-B51A-B15A71D07830}" destId="{E45AD889-DF9C-46DB-A30E-0A57F0A3F5B5}" srcOrd="0" destOrd="0" presId="urn:microsoft.com/office/officeart/2005/8/layout/cycle5"/>
    <dgm:cxn modelId="{287D33D8-BC49-4D89-9776-B5197F8BA237}" type="presOf" srcId="{F26E8613-ECF4-4261-B377-33139FF6FE57}" destId="{773A8209-C391-4673-A171-AA7927D1390D}" srcOrd="0" destOrd="0" presId="urn:microsoft.com/office/officeart/2005/8/layout/cycle5"/>
    <dgm:cxn modelId="{B56556EB-6479-4041-9219-68FEC58D180F}" type="presOf" srcId="{18765FBD-CE81-46C2-96CB-43A6FC384CEA}" destId="{95EEAA3C-DF41-4E3B-8614-9B80D71D810C}" srcOrd="0" destOrd="0" presId="urn:microsoft.com/office/officeart/2005/8/layout/cycle5"/>
    <dgm:cxn modelId="{C04D58B5-F4A8-47A0-8C36-D6C7FC43A023}" type="presParOf" srcId="{773A8209-C391-4673-A171-AA7927D1390D}" destId="{D1506910-9117-478D-B362-B29951CB8DB9}" srcOrd="0" destOrd="0" presId="urn:microsoft.com/office/officeart/2005/8/layout/cycle5"/>
    <dgm:cxn modelId="{45A350FE-CB38-440F-A3EE-A7C53332B979}" type="presParOf" srcId="{773A8209-C391-4673-A171-AA7927D1390D}" destId="{0B61B568-F2C3-46B6-BFED-2F5647E5D370}" srcOrd="1" destOrd="0" presId="urn:microsoft.com/office/officeart/2005/8/layout/cycle5"/>
    <dgm:cxn modelId="{8D532414-851D-474D-B08F-E04467A7B1AB}" type="presParOf" srcId="{773A8209-C391-4673-A171-AA7927D1390D}" destId="{21917E22-93E1-4F30-9C9C-C815FB095350}" srcOrd="2" destOrd="0" presId="urn:microsoft.com/office/officeart/2005/8/layout/cycle5"/>
    <dgm:cxn modelId="{3E1AE881-74F4-4EF2-94BB-DF1673AC35E4}" type="presParOf" srcId="{773A8209-C391-4673-A171-AA7927D1390D}" destId="{69433686-B47B-4DA6-B3E0-B49B6F9622FF}" srcOrd="3" destOrd="0" presId="urn:microsoft.com/office/officeart/2005/8/layout/cycle5"/>
    <dgm:cxn modelId="{AD96A8F7-9EE1-49C9-B771-30FA3E2DC57A}" type="presParOf" srcId="{773A8209-C391-4673-A171-AA7927D1390D}" destId="{8E229DE7-1D2F-498E-9833-229ED69E9D3F}" srcOrd="4" destOrd="0" presId="urn:microsoft.com/office/officeart/2005/8/layout/cycle5"/>
    <dgm:cxn modelId="{5B01F822-05BE-45CF-914C-F7F48D5F8AD9}" type="presParOf" srcId="{773A8209-C391-4673-A171-AA7927D1390D}" destId="{E45AD889-DF9C-46DB-A30E-0A57F0A3F5B5}" srcOrd="5" destOrd="0" presId="urn:microsoft.com/office/officeart/2005/8/layout/cycle5"/>
    <dgm:cxn modelId="{427FBE6C-80C7-42F4-942C-B98DFA3E3829}" type="presParOf" srcId="{773A8209-C391-4673-A171-AA7927D1390D}" destId="{5250BE29-D11F-4249-AED4-B85123E8E320}" srcOrd="6" destOrd="0" presId="urn:microsoft.com/office/officeart/2005/8/layout/cycle5"/>
    <dgm:cxn modelId="{22761B2C-6B08-4D19-AFBA-4898DE50A8D4}" type="presParOf" srcId="{773A8209-C391-4673-A171-AA7927D1390D}" destId="{4CE1D317-0EDA-4B9C-BA4F-93E446099F2A}" srcOrd="7" destOrd="0" presId="urn:microsoft.com/office/officeart/2005/8/layout/cycle5"/>
    <dgm:cxn modelId="{1BD49E28-67CE-4CF4-A72D-882367037DBF}" type="presParOf" srcId="{773A8209-C391-4673-A171-AA7927D1390D}" destId="{95EEAA3C-DF41-4E3B-8614-9B80D71D810C}" srcOrd="8" destOrd="0" presId="urn:microsoft.com/office/officeart/2005/8/layout/cycle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506910-9117-478D-B362-B29951CB8DB9}">
      <dsp:nvSpPr>
        <dsp:cNvPr id="0" name=""/>
        <dsp:cNvSpPr/>
      </dsp:nvSpPr>
      <dsp:spPr>
        <a:xfrm>
          <a:off x="2047874" y="326"/>
          <a:ext cx="2000249" cy="1300162"/>
        </a:xfrm>
        <a:prstGeom prst="roundRect">
          <a:avLst/>
        </a:prstGeom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solidFill>
                <a:schemeClr val="tx1"/>
              </a:solidFill>
            </a:rPr>
            <a:t>Compétences</a:t>
          </a:r>
          <a:endParaRPr lang="fr-FR" sz="18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2111343" y="63795"/>
        <a:ext cx="1873311" cy="1173224"/>
      </dsp:txXfrm>
    </dsp:sp>
    <dsp:sp modelId="{21917E22-93E1-4F30-9C9C-C815FB095350}">
      <dsp:nvSpPr>
        <dsp:cNvPr id="0" name=""/>
        <dsp:cNvSpPr/>
      </dsp:nvSpPr>
      <dsp:spPr>
        <a:xfrm>
          <a:off x="1314523" y="650407"/>
          <a:ext cx="3466953" cy="3466953"/>
        </a:xfrm>
        <a:custGeom>
          <a:avLst/>
          <a:gdLst/>
          <a:ahLst/>
          <a:cxnLst/>
          <a:rect l="0" t="0" r="0" b="0"/>
          <a:pathLst>
            <a:path>
              <a:moveTo>
                <a:pt x="3001886" y="551918"/>
              </a:moveTo>
              <a:arcTo wR="1733476" hR="1733476" stAng="19021817" swAng="2301325"/>
            </a:path>
          </a:pathLst>
        </a:custGeom>
        <a:noFill/>
        <a:ln w="88900" cap="flat" cmpd="sng" algn="ctr"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prstDash val="solid"/>
          <a:headEnd type="stealth"/>
          <a:tailEnd type="stealt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433686-B47B-4DA6-B3E0-B49B6F9622FF}">
      <dsp:nvSpPr>
        <dsp:cNvPr id="0" name=""/>
        <dsp:cNvSpPr/>
      </dsp:nvSpPr>
      <dsp:spPr>
        <a:xfrm>
          <a:off x="3549110" y="2600541"/>
          <a:ext cx="2000249" cy="1300162"/>
        </a:xfrm>
        <a:prstGeom prst="roundRect">
          <a:avLst/>
        </a:prstGeom>
        <a:gradFill rotWithShape="0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solidFill>
                <a:schemeClr val="tx1"/>
              </a:solidFill>
            </a:rPr>
            <a:t>Savoirs</a:t>
          </a:r>
          <a:endParaRPr lang="fr-FR" sz="18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3612579" y="2664010"/>
        <a:ext cx="1873311" cy="1173224"/>
      </dsp:txXfrm>
    </dsp:sp>
    <dsp:sp modelId="{E45AD889-DF9C-46DB-A30E-0A57F0A3F5B5}">
      <dsp:nvSpPr>
        <dsp:cNvPr id="0" name=""/>
        <dsp:cNvSpPr/>
      </dsp:nvSpPr>
      <dsp:spPr>
        <a:xfrm>
          <a:off x="1314523" y="650407"/>
          <a:ext cx="3466953" cy="3466953"/>
        </a:xfrm>
        <a:custGeom>
          <a:avLst/>
          <a:gdLst/>
          <a:ahLst/>
          <a:cxnLst/>
          <a:rect l="0" t="0" r="0" b="0"/>
          <a:pathLst>
            <a:path>
              <a:moveTo>
                <a:pt x="2265078" y="3383429"/>
              </a:moveTo>
              <a:arcTo wR="1733476" hR="1733476" stAng="4328488" swAng="2143023"/>
            </a:path>
          </a:pathLst>
        </a:custGeom>
        <a:noFill/>
        <a:ln w="88900" cap="flat" cmpd="sng" algn="ctr"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prstDash val="solid"/>
          <a:headEnd type="stealth"/>
          <a:tailEnd type="stealt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50BE29-D11F-4249-AED4-B85123E8E320}">
      <dsp:nvSpPr>
        <dsp:cNvPr id="0" name=""/>
        <dsp:cNvSpPr/>
      </dsp:nvSpPr>
      <dsp:spPr>
        <a:xfrm>
          <a:off x="546639" y="2600541"/>
          <a:ext cx="2000249" cy="1300162"/>
        </a:xfrm>
        <a:prstGeom prst="roundRect">
          <a:avLst/>
        </a:prstGeom>
        <a:gradFill rotWithShape="0">
          <a:gsLst>
            <a:gs pos="0">
              <a:schemeClr val="bg1">
                <a:lumMod val="65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0"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solidFill>
                <a:schemeClr val="tx1"/>
              </a:solidFill>
            </a:rPr>
            <a:t>Comportements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1800" b="1" kern="1200" dirty="0">
              <a:solidFill>
                <a:schemeClr val="tx1"/>
              </a:solidFill>
            </a:rPr>
            <a:t>professionnels</a:t>
          </a:r>
          <a:endParaRPr lang="fr-FR" sz="1800" b="1" kern="1200" dirty="0">
            <a:solidFill>
              <a:schemeClr val="tx2">
                <a:lumMod val="75000"/>
              </a:schemeClr>
            </a:solidFill>
            <a:latin typeface="+mn-lt"/>
          </a:endParaRPr>
        </a:p>
      </dsp:txBody>
      <dsp:txXfrm>
        <a:off x="610108" y="2664010"/>
        <a:ext cx="1873311" cy="1173224"/>
      </dsp:txXfrm>
    </dsp:sp>
    <dsp:sp modelId="{95EEAA3C-DF41-4E3B-8614-9B80D71D810C}">
      <dsp:nvSpPr>
        <dsp:cNvPr id="0" name=""/>
        <dsp:cNvSpPr/>
      </dsp:nvSpPr>
      <dsp:spPr>
        <a:xfrm>
          <a:off x="1314523" y="650407"/>
          <a:ext cx="3466953" cy="3466953"/>
        </a:xfrm>
        <a:custGeom>
          <a:avLst/>
          <a:gdLst/>
          <a:ahLst/>
          <a:cxnLst/>
          <a:rect l="0" t="0" r="0" b="0"/>
          <a:pathLst>
            <a:path>
              <a:moveTo>
                <a:pt x="5618" y="1594022"/>
              </a:moveTo>
              <a:arcTo wR="1733476" hR="1733476" stAng="11076859" swAng="2301325"/>
            </a:path>
          </a:pathLst>
        </a:custGeom>
        <a:noFill/>
        <a:ln w="88900" cap="flat" cmpd="sng" algn="ctr">
          <a:gradFill>
            <a:gsLst>
              <a:gs pos="0">
                <a:srgbClr val="00008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5400000" scaled="0"/>
          </a:gradFill>
          <a:prstDash val="solid"/>
          <a:headEnd type="stealth"/>
          <a:tailEnd type="stealth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7413ABD0-984D-4D4B-B8D8-B584F09A2A0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9727E23-257B-4CCE-959B-3216F96C0BE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E8CA3AB-F7EC-4B04-9D8B-4F8243F7DEA0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34BFBB79-712F-4036-844E-D33E3427B1C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834A38FC-A9D8-4B86-9103-B2F44B7482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690186-E5A9-4671-9549-B9823789A05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308773E-FC93-4675-A9F3-51659B2E93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6E26D1D-51E3-47C5-BC6E-FD1ABDDE3150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ce réservé de l'image des diapositives 1">
            <a:extLst>
              <a:ext uri="{FF2B5EF4-FFF2-40B4-BE49-F238E27FC236}">
                <a16:creationId xmlns:a16="http://schemas.microsoft.com/office/drawing/2014/main" id="{D83F1E4E-5DD5-45A0-960B-94EF517BAD1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ce réservé des commentaires 2">
            <a:extLst>
              <a:ext uri="{FF2B5EF4-FFF2-40B4-BE49-F238E27FC236}">
                <a16:creationId xmlns:a16="http://schemas.microsoft.com/office/drawing/2014/main" id="{47572AB9-38C7-4C40-B005-C6D8F5B2B4E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altLang="fr-FR"/>
          </a:p>
        </p:txBody>
      </p:sp>
      <p:sp>
        <p:nvSpPr>
          <p:cNvPr id="23556" name="Espace réservé du numéro de diapositive 3">
            <a:extLst>
              <a:ext uri="{FF2B5EF4-FFF2-40B4-BE49-F238E27FC236}">
                <a16:creationId xmlns:a16="http://schemas.microsoft.com/office/drawing/2014/main" id="{27182133-4E3D-4042-AC6A-860B5DFAFB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AF8BEDE-0629-4CA7-832F-68E9EF36602A}" type="slidenum">
              <a:rPr lang="fr-FR" altLang="fr-FR"/>
              <a:pPr eaLnBrk="1" hangingPunct="1"/>
              <a:t>20</a:t>
            </a:fld>
            <a:endParaRPr lang="fr-FR" alt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B0A4C3-78E0-4CC5-BAC6-9C8883F80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4FD96B-3894-457F-AECF-3ABDA001C2FA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2C7911-1F10-444C-A51B-6AD515FA03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324EA06-0949-4DAF-9926-6F812FB4D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7EAA48-4A59-4516-A9D8-A460F6DC598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07589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EA2C650-E00B-4C7A-94F3-57510AF5C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CEB4E0-8152-4397-A387-59349705CEBD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DEB1CF-E881-4079-B369-228A35DB9F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B124C37-0F62-4330-8F81-162C3B1AC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BB717D-C150-4FF3-B7F6-CDA26159288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06488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E339C02-BB9C-4B27-B38D-3B5D6927C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C17BD-A358-481B-AAE4-6EDAAF0BE6C6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4B97B8-A157-47A1-AA51-BCA4A5863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E144C04-FC80-4007-89A1-9E1745189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30A31-BF3D-41CF-BFAA-4EFD9089A00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40349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100736D5-994D-44FD-8F90-7750746A9D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F07AE-E710-478E-A096-245C2C990976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8132E42F-9041-4C13-B4C2-4A479017A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7959DF2-714E-440B-8AA0-E84E8AC0B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6001D-404F-4186-9577-F0F807BC749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5628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675185D7-10A3-46A7-8637-06A3B2183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A4792-B458-45E3-BEB2-5B5435347ABD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4B439362-E1F2-4E01-91A1-0784C3747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478F9874-FCE6-4AB7-913E-143F8A298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BC2BA9-C282-4EED-A8DC-8E3704F2BEB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31852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5BF47702-1E8E-4ACE-8145-762B6EB30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524DA7-D12B-48B3-B9F5-FE97AAAC18B7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1077C51F-9923-4861-8A5A-62786A8E96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C3EE6744-2EC5-440E-B614-864408A36C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E09CC-E0D1-4D90-8238-10C3CBAF17B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53937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12ED9BF-92B4-40FB-AA8E-FE0BF0AB32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2A7D36-1F9E-49B6-BC9D-1B454B41D88D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AFDD59FB-3FEA-4ACF-A6E6-F5A2FAEC4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6C067996-091C-46D9-A4A5-40A300E26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899B-6B47-4561-8C4F-991EFEFD0A9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0836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CEE90230-8DB0-405B-A9F8-247151D07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496A8-53A1-4534-9401-3EE4727C5B86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96C0DBC8-70C8-4D91-B417-D3EFCBC05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1CD8F7B7-A3F8-433D-A99E-D4B7042C8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618F3A-4750-4AF0-95FE-2B172382087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80466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A666842C-E94B-4BD6-B9E7-416B7EE9A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41F3E-FF87-4BC4-A427-5C71CE7F2A21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E12D0AC-393F-4D4C-8641-CC5E974B1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C4CC0A47-50FB-4C4E-AFCE-A756C369B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5AE09-6721-43B6-8F92-9223D4FD9E93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80261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23FFF0-30C3-469E-A6EC-C71085C50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7A1BD-16BF-490A-8933-7FF34DB20B67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1B1EA86-B55C-4725-A869-FD12D0995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9A9432A-04BA-47A2-8F27-73D74DF4E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6BDAF-D46B-41D9-B6FF-764EAC04C47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5808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2AEC90-D40F-4B70-9B75-CAA0C3AE0F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0F5467-A0EA-4FFD-8953-E5A6A592F32E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495D653-0B39-44A6-B6BA-B4C614FB2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E59D438-EEDE-4FD3-80DB-32F043172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750B09-2DEA-4D5C-933F-99DA2359FDB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96453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FFBFB177-88AF-4CAF-B0BC-2BB354837C3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2054B766-6A27-49D6-BA63-828ED71714E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8398E7-E03A-4D11-AE9F-41F4E52A1C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6085D3F-EA8F-48D2-BC9A-27ACE868DAED}" type="datetimeFigureOut">
              <a:rPr lang="fr-FR"/>
              <a:pPr>
                <a:defRPr/>
              </a:pPr>
              <a:t>02/11/2019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8A882E8-34A2-49E4-BA13-772F5B85F7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AB463FA-BF89-432E-9925-239ED6FB43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4DF5528-F551-41BC-B081-37977130ED49}" type="slidenum">
              <a:rPr lang="fr-FR" altLang="fr-FR"/>
              <a:pPr/>
              <a:t>‹N°›</a:t>
            </a:fld>
            <a:endParaRPr lang="fr-FR" altLang="fr-FR"/>
          </a:p>
        </p:txBody>
      </p:sp>
      <p:pic>
        <p:nvPicPr>
          <p:cNvPr id="1031" name="Image 6" descr="fond séminaire 11 03 2010 - orange copie.jpg">
            <a:extLst>
              <a:ext uri="{FF2B5EF4-FFF2-40B4-BE49-F238E27FC236}">
                <a16:creationId xmlns:a16="http://schemas.microsoft.com/office/drawing/2014/main" id="{48C5F4F3-25CC-453E-AFB2-8786AAA91B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psolid.fr/resources/pdf/brochure/2007/TopSolidWood2007fr.pdf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t-forklifts.fr/Fr/solutions/forklift%20training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w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>
            <a:extLst>
              <a:ext uri="{FF2B5EF4-FFF2-40B4-BE49-F238E27FC236}">
                <a16:creationId xmlns:a16="http://schemas.microsoft.com/office/drawing/2014/main" id="{5272ED36-76DA-4F92-8EFE-92170697327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altLang="fr-FR" b="1"/>
              <a:t>Baccalauréat Professionnel LOGISTIQUE</a:t>
            </a:r>
            <a:endParaRPr lang="fr-FR" altLang="fr-FR"/>
          </a:p>
        </p:txBody>
      </p:sp>
      <p:sp>
        <p:nvSpPr>
          <p:cNvPr id="2051" name="Sous-titre 2">
            <a:extLst>
              <a:ext uri="{FF2B5EF4-FFF2-40B4-BE49-F238E27FC236}">
                <a16:creationId xmlns:a16="http://schemas.microsoft.com/office/drawing/2014/main" id="{A5820F3E-F140-456A-B2E8-07D25EBBF3F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altLang="fr-FR" b="1">
                <a:solidFill>
                  <a:schemeClr val="tx1"/>
                </a:solidFill>
              </a:rPr>
              <a:t>Référentiel de certification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lipse 4">
            <a:extLst>
              <a:ext uri="{FF2B5EF4-FFF2-40B4-BE49-F238E27FC236}">
                <a16:creationId xmlns:a16="http://schemas.microsoft.com/office/drawing/2014/main" id="{6C0B17A7-2007-4ED6-A91A-E34712DB6BA8}"/>
              </a:ext>
            </a:extLst>
          </p:cNvPr>
          <p:cNvSpPr/>
          <p:nvPr/>
        </p:nvSpPr>
        <p:spPr>
          <a:xfrm>
            <a:off x="2357438" y="1643063"/>
            <a:ext cx="4714875" cy="4786312"/>
          </a:xfrm>
          <a:prstGeom prst="ellipse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5400000" scaled="0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/>
          </a:p>
        </p:txBody>
      </p:sp>
      <p:graphicFrame>
        <p:nvGraphicFramePr>
          <p:cNvPr id="4" name="Diagramme 3">
            <a:extLst>
              <a:ext uri="{FF2B5EF4-FFF2-40B4-BE49-F238E27FC236}">
                <a16:creationId xmlns:a16="http://schemas.microsoft.com/office/drawing/2014/main" id="{B2B0CEAC-05D3-4BED-A328-34538555C466}"/>
              </a:ext>
            </a:extLst>
          </p:cNvPr>
          <p:cNvGraphicFramePr/>
          <p:nvPr/>
        </p:nvGraphicFramePr>
        <p:xfrm>
          <a:off x="1690710" y="1643050"/>
          <a:ext cx="6096000" cy="4357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>
            <a:extLst>
              <a:ext uri="{FF2B5EF4-FFF2-40B4-BE49-F238E27FC236}">
                <a16:creationId xmlns:a16="http://schemas.microsoft.com/office/drawing/2014/main" id="{E255C50B-B977-4213-A803-AE2DCFEB3EA6}"/>
              </a:ext>
            </a:extLst>
          </p:cNvPr>
          <p:cNvSpPr/>
          <p:nvPr/>
        </p:nvSpPr>
        <p:spPr>
          <a:xfrm>
            <a:off x="1071538" y="1714488"/>
            <a:ext cx="6929486" cy="1071570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GROUPE DE COMPÉTENCES N°1 </a:t>
            </a:r>
          </a:p>
          <a:p>
            <a:pPr algn="ctr"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</a:rPr>
              <a:t>La réception et le transfert des marchandises</a:t>
            </a:r>
            <a:endParaRPr lang="fr-FR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B679885-4ACD-40E6-85F4-AC1CA4BC772F}"/>
              </a:ext>
            </a:extLst>
          </p:cNvPr>
          <p:cNvSpPr/>
          <p:nvPr/>
        </p:nvSpPr>
        <p:spPr>
          <a:xfrm>
            <a:off x="785786" y="2928934"/>
            <a:ext cx="2857520" cy="135732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G1C1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Recevoir des marchandises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6A549B-DDD3-4F9A-9B0A-307BD62B45E6}"/>
              </a:ext>
            </a:extLst>
          </p:cNvPr>
          <p:cNvSpPr/>
          <p:nvPr/>
        </p:nvSpPr>
        <p:spPr>
          <a:xfrm>
            <a:off x="4857752" y="2928934"/>
            <a:ext cx="2857520" cy="135732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G1C2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Transférer des marchandises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6155" name="Picture 2" descr="http://www.marathon-transport.fr/var/ax/46025/05567959_PVI_0001_A794250_PS.jpg">
            <a:extLst>
              <a:ext uri="{FF2B5EF4-FFF2-40B4-BE49-F238E27FC236}">
                <a16:creationId xmlns:a16="http://schemas.microsoft.com/office/drawing/2014/main" id="{2FE0015C-852E-4C14-A83F-2BB9EFF00E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4429125"/>
            <a:ext cx="2643187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4" descr="http://www.groupmachiels.com/fr/images/fiches/logistiek/ml_act.jpg">
            <a:extLst>
              <a:ext uri="{FF2B5EF4-FFF2-40B4-BE49-F238E27FC236}">
                <a16:creationId xmlns:a16="http://schemas.microsoft.com/office/drawing/2014/main" id="{3545B354-302C-4075-A428-A6AABD14D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4429125"/>
            <a:ext cx="2428875" cy="161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>
            <a:extLst>
              <a:ext uri="{FF2B5EF4-FFF2-40B4-BE49-F238E27FC236}">
                <a16:creationId xmlns:a16="http://schemas.microsoft.com/office/drawing/2014/main" id="{C238F411-721B-4953-B9C3-41F4CAC18345}"/>
              </a:ext>
            </a:extLst>
          </p:cNvPr>
          <p:cNvSpPr/>
          <p:nvPr/>
        </p:nvSpPr>
        <p:spPr>
          <a:xfrm>
            <a:off x="2071670" y="1857364"/>
            <a:ext cx="4643470" cy="571504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GROUPE DE COMPÉTENCES N°1</a:t>
            </a:r>
            <a:endParaRPr lang="fr-FR" sz="24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9674406-A441-43DE-9BC8-BED1378A6CDA}"/>
              </a:ext>
            </a:extLst>
          </p:cNvPr>
          <p:cNvSpPr/>
          <p:nvPr/>
        </p:nvSpPr>
        <p:spPr>
          <a:xfrm>
            <a:off x="2285984" y="2643182"/>
            <a:ext cx="4214842" cy="64294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G1C1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Recevoir des marchandises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2DD70E5F-287A-4445-8741-46BB06D1036A}"/>
              </a:ext>
            </a:extLst>
          </p:cNvPr>
          <p:cNvSpPr/>
          <p:nvPr/>
        </p:nvSpPr>
        <p:spPr>
          <a:xfrm>
            <a:off x="1071538" y="3429000"/>
            <a:ext cx="1857388" cy="92869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Compétences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76AE345-B286-47DD-B4EF-A08F822DCC40}"/>
              </a:ext>
            </a:extLst>
          </p:cNvPr>
          <p:cNvSpPr/>
          <p:nvPr/>
        </p:nvSpPr>
        <p:spPr>
          <a:xfrm>
            <a:off x="3500430" y="3429000"/>
            <a:ext cx="1857388" cy="92869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Comportements</a:t>
            </a:r>
          </a:p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professionnels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3B31DAC-0CD1-4207-ADBB-91C69A98E165}"/>
              </a:ext>
            </a:extLst>
          </p:cNvPr>
          <p:cNvSpPr/>
          <p:nvPr/>
        </p:nvSpPr>
        <p:spPr>
          <a:xfrm>
            <a:off x="5929322" y="3429000"/>
            <a:ext cx="1857388" cy="92869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800100">
              <a:lnSpc>
                <a:spcPct val="90000"/>
              </a:lnSpc>
              <a:spcAft>
                <a:spcPct val="35000"/>
              </a:spcAft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Savoirs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DD6B973-4B75-4C82-AA7A-848AE7F09908}"/>
              </a:ext>
            </a:extLst>
          </p:cNvPr>
          <p:cNvSpPr/>
          <p:nvPr/>
        </p:nvSpPr>
        <p:spPr>
          <a:xfrm>
            <a:off x="1071538" y="4500570"/>
            <a:ext cx="1857388" cy="1500198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G1C1.1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Accueillir le conducteur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5619B0E-0B4D-43F2-97AF-55EDE2A540F6}"/>
              </a:ext>
            </a:extLst>
          </p:cNvPr>
          <p:cNvSpPr/>
          <p:nvPr/>
        </p:nvSpPr>
        <p:spPr>
          <a:xfrm>
            <a:off x="3500430" y="4500570"/>
            <a:ext cx="1857388" cy="1500198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G1C1.CP1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Appliquer les procédures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en vigueur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2B77E0EE-7B69-4271-A052-8C532BA6D0A0}"/>
              </a:ext>
            </a:extLst>
          </p:cNvPr>
          <p:cNvSpPr/>
          <p:nvPr/>
        </p:nvSpPr>
        <p:spPr>
          <a:xfrm>
            <a:off x="5929322" y="4500570"/>
            <a:ext cx="1857388" cy="1500198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G1S1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Les documents nécessaires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à la réception</a:t>
            </a:r>
          </a:p>
          <a:p>
            <a:pPr algn="ctr">
              <a:defRPr/>
            </a:pPr>
            <a:endParaRPr lang="fr-FR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>
            <a:extLst>
              <a:ext uri="{FF2B5EF4-FFF2-40B4-BE49-F238E27FC236}">
                <a16:creationId xmlns:a16="http://schemas.microsoft.com/office/drawing/2014/main" id="{F69EAEEB-EFE8-44F9-8D1C-0B73AB462B0F}"/>
              </a:ext>
            </a:extLst>
          </p:cNvPr>
          <p:cNvSpPr/>
          <p:nvPr/>
        </p:nvSpPr>
        <p:spPr>
          <a:xfrm>
            <a:off x="2071670" y="1857364"/>
            <a:ext cx="4643470" cy="571504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Éléments clés</a:t>
            </a:r>
            <a:endParaRPr lang="fr-FR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55AEC15-C61A-46BF-A9E7-A45D8C493C29}"/>
              </a:ext>
            </a:extLst>
          </p:cNvPr>
          <p:cNvSpPr/>
          <p:nvPr/>
        </p:nvSpPr>
        <p:spPr>
          <a:xfrm>
            <a:off x="1071538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G1C1.CP3 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Appliquer les règles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d’économie d’efforts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FFE3A74-8124-43F8-B65C-1D062FDCB828}"/>
              </a:ext>
            </a:extLst>
          </p:cNvPr>
          <p:cNvSpPr/>
          <p:nvPr/>
        </p:nvSpPr>
        <p:spPr>
          <a:xfrm>
            <a:off x="3500430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G1C1.CP4 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Contribuer à la sécurité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du lieu de travail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F0340FD-B01A-4F39-BCE7-D3E08CBB04DA}"/>
              </a:ext>
            </a:extLst>
          </p:cNvPr>
          <p:cNvSpPr/>
          <p:nvPr/>
        </p:nvSpPr>
        <p:spPr>
          <a:xfrm>
            <a:off x="5929322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G1C1.CP5 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Prendre en compte les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règles de tri sélectif des différents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déchets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6A7E6B3-FE35-4BC0-8929-2710B5E57D89}"/>
              </a:ext>
            </a:extLst>
          </p:cNvPr>
          <p:cNvSpPr/>
          <p:nvPr/>
        </p:nvSpPr>
        <p:spPr>
          <a:xfrm>
            <a:off x="1214414" y="2714620"/>
            <a:ext cx="285752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G2C1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Préparer des commandes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19B2B-65A5-4E69-B93E-2AA46082E1B4}"/>
              </a:ext>
            </a:extLst>
          </p:cNvPr>
          <p:cNvSpPr/>
          <p:nvPr/>
        </p:nvSpPr>
        <p:spPr>
          <a:xfrm>
            <a:off x="5429256" y="2714620"/>
            <a:ext cx="285752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G2C2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Expédier des marchandises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9227" name="Picture 4" descr="http://www.truckinbelgium.be/imgresize.php?s=upload/motrac1_application_3581_8120091203_091229.jpg&amp;w=450">
            <a:extLst>
              <a:ext uri="{FF2B5EF4-FFF2-40B4-BE49-F238E27FC236}">
                <a16:creationId xmlns:a16="http://schemas.microsoft.com/office/drawing/2014/main" id="{DDC051FC-4EA6-4DA1-86F6-53F32BDAE7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4548188"/>
            <a:ext cx="2714625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2" descr="Entrepôt de stockage des marchandises avant expédition chez les clients. Chemins de roulement pour un déplacement aisé des palettes préparées avant expédition.">
            <a:hlinkClick r:id="rId3"/>
            <a:extLst>
              <a:ext uri="{FF2B5EF4-FFF2-40B4-BE49-F238E27FC236}">
                <a16:creationId xmlns:a16="http://schemas.microsoft.com/office/drawing/2014/main" id="{F563ADBF-09E6-45B6-B076-6BC49FBD4F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25" y="4572000"/>
            <a:ext cx="2643188" cy="174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BE188789-F76B-4B07-ADE1-91C9B1899301}"/>
              </a:ext>
            </a:extLst>
          </p:cNvPr>
          <p:cNvSpPr/>
          <p:nvPr/>
        </p:nvSpPr>
        <p:spPr>
          <a:xfrm>
            <a:off x="1071538" y="1714488"/>
            <a:ext cx="6929486" cy="857256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GROUPE DE COMPÉTENCES N°2 </a:t>
            </a:r>
          </a:p>
          <a:p>
            <a:pPr algn="ctr"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</a:rPr>
              <a:t>La préparation et l’expédition des marchandises</a:t>
            </a:r>
            <a:endParaRPr lang="fr-FR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>
            <a:extLst>
              <a:ext uri="{FF2B5EF4-FFF2-40B4-BE49-F238E27FC236}">
                <a16:creationId xmlns:a16="http://schemas.microsoft.com/office/drawing/2014/main" id="{4790FA97-037A-4E24-8449-4D58BB69A517}"/>
              </a:ext>
            </a:extLst>
          </p:cNvPr>
          <p:cNvSpPr/>
          <p:nvPr/>
        </p:nvSpPr>
        <p:spPr>
          <a:xfrm>
            <a:off x="2071670" y="1857364"/>
            <a:ext cx="4643470" cy="571504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Éléments clés</a:t>
            </a:r>
            <a:endParaRPr lang="fr-FR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AF178C5-AC61-4356-B512-BAE8B0B14185}"/>
              </a:ext>
            </a:extLst>
          </p:cNvPr>
          <p:cNvSpPr/>
          <p:nvPr/>
        </p:nvSpPr>
        <p:spPr>
          <a:xfrm>
            <a:off x="1071538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G2C1.CP3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Appliquer les règles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d’économie d’efforts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7FFF88-5A7C-47D3-9601-1DDC6F0B6F06}"/>
              </a:ext>
            </a:extLst>
          </p:cNvPr>
          <p:cNvSpPr/>
          <p:nvPr/>
        </p:nvSpPr>
        <p:spPr>
          <a:xfrm>
            <a:off x="3500430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G2C1.CP5 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Respecter les règles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éthiques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3050E98-F378-4406-968B-92A5E845EFCF}"/>
              </a:ext>
            </a:extLst>
          </p:cNvPr>
          <p:cNvSpPr/>
          <p:nvPr/>
        </p:nvSpPr>
        <p:spPr>
          <a:xfrm>
            <a:off x="5929322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G2C1.CP6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Être réactif face aux imprévus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327AFC7-B2AF-4739-9963-C2176C823102}"/>
              </a:ext>
            </a:extLst>
          </p:cNvPr>
          <p:cNvSpPr/>
          <p:nvPr/>
        </p:nvSpPr>
        <p:spPr>
          <a:xfrm>
            <a:off x="71406" y="2633674"/>
            <a:ext cx="214314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G3C1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Préparer la réception des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marchandises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1EB662-D67A-4563-853A-9924838553D6}"/>
              </a:ext>
            </a:extLst>
          </p:cNvPr>
          <p:cNvSpPr/>
          <p:nvPr/>
        </p:nvSpPr>
        <p:spPr>
          <a:xfrm>
            <a:off x="2357422" y="2633674"/>
            <a:ext cx="214314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G3C2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Participer aux traitements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des litiges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A3D6139-0C11-460E-A690-018DE8B044FB}"/>
              </a:ext>
            </a:extLst>
          </p:cNvPr>
          <p:cNvSpPr/>
          <p:nvPr/>
        </p:nvSpPr>
        <p:spPr>
          <a:xfrm>
            <a:off x="4643438" y="2633674"/>
            <a:ext cx="214314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G3C3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Organiser la préparation et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l’expédition des commandes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EA02E8B-EE13-4B9B-8B20-085D4DE10008}"/>
              </a:ext>
            </a:extLst>
          </p:cNvPr>
          <p:cNvSpPr/>
          <p:nvPr/>
        </p:nvSpPr>
        <p:spPr>
          <a:xfrm>
            <a:off x="6929422" y="2633674"/>
            <a:ext cx="214314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G3C4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Suivre les expéditions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1281" name="Picture 2" descr="http://www.transpost-mp.fr/img_logistique/code_bare_logi.jpg">
            <a:extLst>
              <a:ext uri="{FF2B5EF4-FFF2-40B4-BE49-F238E27FC236}">
                <a16:creationId xmlns:a16="http://schemas.microsoft.com/office/drawing/2014/main" id="{817F7BB0-C025-444B-B8E0-0CC032ABF5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4491038"/>
            <a:ext cx="19050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4" descr="Conditionnement automatique">
            <a:extLst>
              <a:ext uri="{FF2B5EF4-FFF2-40B4-BE49-F238E27FC236}">
                <a16:creationId xmlns:a16="http://schemas.microsoft.com/office/drawing/2014/main" id="{DC35AE31-07AE-467E-9AA4-5DDBBFB618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4491038"/>
            <a:ext cx="1905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6" descr="&lt;title&gt;TransPost">
            <a:extLst>
              <a:ext uri="{FF2B5EF4-FFF2-40B4-BE49-F238E27FC236}">
                <a16:creationId xmlns:a16="http://schemas.microsoft.com/office/drawing/2014/main" id="{1F70C740-1F14-41FC-A78F-F014C6D09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4491038"/>
            <a:ext cx="1905000" cy="143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8" descr="Stockage">
            <a:extLst>
              <a:ext uri="{FF2B5EF4-FFF2-40B4-BE49-F238E27FC236}">
                <a16:creationId xmlns:a16="http://schemas.microsoft.com/office/drawing/2014/main" id="{2927E8F7-4CFC-4FEB-85EA-78335A1C29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419600"/>
            <a:ext cx="185737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02B9B1D0-BAB8-41D5-819E-0BA6885A2D7F}"/>
              </a:ext>
            </a:extLst>
          </p:cNvPr>
          <p:cNvSpPr/>
          <p:nvPr/>
        </p:nvSpPr>
        <p:spPr>
          <a:xfrm>
            <a:off x="1071538" y="1643050"/>
            <a:ext cx="6929486" cy="857256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GROUPE DE COMPÉTENCES N°3 </a:t>
            </a:r>
          </a:p>
          <a:p>
            <a:pPr algn="ctr"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</a:rPr>
              <a:t>L’organisation des flux entrants et sortants</a:t>
            </a:r>
            <a:endParaRPr lang="fr-FR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>
            <a:extLst>
              <a:ext uri="{FF2B5EF4-FFF2-40B4-BE49-F238E27FC236}">
                <a16:creationId xmlns:a16="http://schemas.microsoft.com/office/drawing/2014/main" id="{F85A5DE4-63C0-43AA-B36A-330A325A3420}"/>
              </a:ext>
            </a:extLst>
          </p:cNvPr>
          <p:cNvSpPr/>
          <p:nvPr/>
        </p:nvSpPr>
        <p:spPr>
          <a:xfrm>
            <a:off x="2071670" y="1857364"/>
            <a:ext cx="4643470" cy="571504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Éléments clés</a:t>
            </a:r>
            <a:endParaRPr lang="fr-FR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2C26C37-2E45-44F2-AD8E-3964F314B7ED}"/>
              </a:ext>
            </a:extLst>
          </p:cNvPr>
          <p:cNvSpPr/>
          <p:nvPr/>
        </p:nvSpPr>
        <p:spPr>
          <a:xfrm>
            <a:off x="2214546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G3C2.CP1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Être précis dans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l’expression des réserves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094D871-9186-4BBA-854B-A52582E2775A}"/>
              </a:ext>
            </a:extLst>
          </p:cNvPr>
          <p:cNvSpPr/>
          <p:nvPr/>
        </p:nvSpPr>
        <p:spPr>
          <a:xfrm>
            <a:off x="4714876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G3C3.CP1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Respecter les délais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10AE397-9A96-46EA-ABA9-D5000D4ECB25}"/>
              </a:ext>
            </a:extLst>
          </p:cNvPr>
          <p:cNvSpPr/>
          <p:nvPr/>
        </p:nvSpPr>
        <p:spPr>
          <a:xfrm>
            <a:off x="71406" y="2571744"/>
            <a:ext cx="214314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G4C1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Gérer des emplacements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CA0EA57-57AE-4C52-AD96-571924DE0D70}"/>
              </a:ext>
            </a:extLst>
          </p:cNvPr>
          <p:cNvSpPr/>
          <p:nvPr/>
        </p:nvSpPr>
        <p:spPr>
          <a:xfrm>
            <a:off x="2357422" y="2571744"/>
            <a:ext cx="214314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G4C2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Contrôler les stocks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0655EF8-27EE-48FE-84AD-034B3FDFB7B4}"/>
              </a:ext>
            </a:extLst>
          </p:cNvPr>
          <p:cNvSpPr/>
          <p:nvPr/>
        </p:nvSpPr>
        <p:spPr>
          <a:xfrm>
            <a:off x="4643438" y="2571744"/>
            <a:ext cx="214314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G4C3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Gérer des supports de charge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consignés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48B7DA8-4460-4DBB-B4E9-01240BE48ED0}"/>
              </a:ext>
            </a:extLst>
          </p:cNvPr>
          <p:cNvSpPr/>
          <p:nvPr/>
        </p:nvSpPr>
        <p:spPr>
          <a:xfrm>
            <a:off x="6929422" y="2571744"/>
            <a:ext cx="2143140" cy="171451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G4C4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Valoriser les déchets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3329" name="Picture 2" descr="LOGICIEL DE GESTION STOCK">
            <a:extLst>
              <a:ext uri="{FF2B5EF4-FFF2-40B4-BE49-F238E27FC236}">
                <a16:creationId xmlns:a16="http://schemas.microsoft.com/office/drawing/2014/main" id="{B79D2694-BE6E-4FB0-A267-8D92938A5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429125"/>
            <a:ext cx="1901825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Picture 4" descr="TÉLÉGESTION DES STOCKS AVEC WEB-VV">
            <a:extLst>
              <a:ext uri="{FF2B5EF4-FFF2-40B4-BE49-F238E27FC236}">
                <a16:creationId xmlns:a16="http://schemas.microsoft.com/office/drawing/2014/main" id="{BA705B8A-7D03-47CF-9064-A17CC06EC1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4357688"/>
            <a:ext cx="1500188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1" name="Picture 6" descr="http://www.entreposagequebec.com/img/fr/photo_service_01.jpg">
            <a:extLst>
              <a:ext uri="{FF2B5EF4-FFF2-40B4-BE49-F238E27FC236}">
                <a16:creationId xmlns:a16="http://schemas.microsoft.com/office/drawing/2014/main" id="{FD1DA31A-0B81-49E0-867C-3F7D77AC02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1588" y="4429125"/>
            <a:ext cx="1204912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2" name="Picture 8" descr="http://media.paperblog.fr/i/197/1976728/dechet-electronique-place-concert-L-2.jpeg">
            <a:extLst>
              <a:ext uri="{FF2B5EF4-FFF2-40B4-BE49-F238E27FC236}">
                <a16:creationId xmlns:a16="http://schemas.microsoft.com/office/drawing/2014/main" id="{8073B151-34AA-44CA-9A6E-11D216E3E2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4500563"/>
            <a:ext cx="17430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63731F96-FC3C-41D5-89C5-CC29E87DDCAF}"/>
              </a:ext>
            </a:extLst>
          </p:cNvPr>
          <p:cNvSpPr/>
          <p:nvPr/>
        </p:nvSpPr>
        <p:spPr>
          <a:xfrm>
            <a:off x="1071538" y="1643050"/>
            <a:ext cx="6929486" cy="857256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GROUPE DE COMPÉTENCES N°4 </a:t>
            </a:r>
          </a:p>
          <a:p>
            <a:pPr algn="ctr"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</a:rPr>
              <a:t>Le suivi et l’optimisation du stockage</a:t>
            </a:r>
            <a:endParaRPr lang="fr-FR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>
            <a:extLst>
              <a:ext uri="{FF2B5EF4-FFF2-40B4-BE49-F238E27FC236}">
                <a16:creationId xmlns:a16="http://schemas.microsoft.com/office/drawing/2014/main" id="{F684FF0C-6466-4846-A4B5-FE4AF6C2E854}"/>
              </a:ext>
            </a:extLst>
          </p:cNvPr>
          <p:cNvSpPr/>
          <p:nvPr/>
        </p:nvSpPr>
        <p:spPr>
          <a:xfrm>
            <a:off x="2071670" y="1857364"/>
            <a:ext cx="4643470" cy="571504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Éléments clés</a:t>
            </a:r>
            <a:endParaRPr lang="fr-FR" sz="24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B3EAF5-3B2C-42DC-976E-8DAC00E2A682}"/>
              </a:ext>
            </a:extLst>
          </p:cNvPr>
          <p:cNvSpPr/>
          <p:nvPr/>
        </p:nvSpPr>
        <p:spPr>
          <a:xfrm>
            <a:off x="2214546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G4C4.CP1 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Respecter les règles de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valorisation des déchets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0636698-F13A-45CF-84A1-4A2BFD8DC2E0}"/>
              </a:ext>
            </a:extLst>
          </p:cNvPr>
          <p:cNvSpPr/>
          <p:nvPr/>
        </p:nvSpPr>
        <p:spPr>
          <a:xfrm>
            <a:off x="4643438" y="2857496"/>
            <a:ext cx="1857388" cy="214314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G4C4.CP2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Réduire le gaspillage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A4DAA38-C94C-44D0-9299-3696E56BD55D}"/>
              </a:ext>
            </a:extLst>
          </p:cNvPr>
          <p:cNvSpPr/>
          <p:nvPr/>
        </p:nvSpPr>
        <p:spPr>
          <a:xfrm>
            <a:off x="714348" y="2928934"/>
            <a:ext cx="2143140" cy="100013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G5C1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Choisir un chariot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5D0558-E37E-4387-AD07-E085F4E1B1DC}"/>
              </a:ext>
            </a:extLst>
          </p:cNvPr>
          <p:cNvSpPr/>
          <p:nvPr/>
        </p:nvSpPr>
        <p:spPr>
          <a:xfrm>
            <a:off x="3571868" y="2928934"/>
            <a:ext cx="2143140" cy="100013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G5C2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Conduire un chariot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2CC3CC-BD42-447B-99A9-03C0C2051E8F}"/>
              </a:ext>
            </a:extLst>
          </p:cNvPr>
          <p:cNvSpPr/>
          <p:nvPr/>
        </p:nvSpPr>
        <p:spPr>
          <a:xfrm>
            <a:off x="6429388" y="2928934"/>
            <a:ext cx="2143140" cy="1000132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G5C3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Prendre et lever une charge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8" name="Picture 33" descr="Chargement camion">
            <a:extLst>
              <a:ext uri="{FF2B5EF4-FFF2-40B4-BE49-F238E27FC236}">
                <a16:creationId xmlns:a16="http://schemas.microsoft.com/office/drawing/2014/main" id="{DFD6B4A0-3F93-4AD5-AD4C-C39FF2F68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538" y="4071938"/>
            <a:ext cx="2438400" cy="162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6" descr="Cliquez sur l">
            <a:hlinkClick r:id="rId3"/>
            <a:extLst>
              <a:ext uri="{FF2B5EF4-FFF2-40B4-BE49-F238E27FC236}">
                <a16:creationId xmlns:a16="http://schemas.microsoft.com/office/drawing/2014/main" id="{F37EF377-68EB-4601-8E39-0D9206285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7563" y="4286250"/>
            <a:ext cx="25114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2" descr="rayonnages">
            <a:extLst>
              <a:ext uri="{FF2B5EF4-FFF2-40B4-BE49-F238E27FC236}">
                <a16:creationId xmlns:a16="http://schemas.microsoft.com/office/drawing/2014/main" id="{AE042EF8-AC1E-46A7-BED1-04BD59448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250" y="4171950"/>
            <a:ext cx="191770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à coins arrondis 10">
            <a:extLst>
              <a:ext uri="{FF2B5EF4-FFF2-40B4-BE49-F238E27FC236}">
                <a16:creationId xmlns:a16="http://schemas.microsoft.com/office/drawing/2014/main" id="{1BC00369-B54C-4148-9F9F-B54D647FE898}"/>
              </a:ext>
            </a:extLst>
          </p:cNvPr>
          <p:cNvSpPr/>
          <p:nvPr/>
        </p:nvSpPr>
        <p:spPr>
          <a:xfrm>
            <a:off x="1071538" y="1643050"/>
            <a:ext cx="6929486" cy="1143008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400" b="1" dirty="0">
                <a:solidFill>
                  <a:srgbClr val="000066"/>
                </a:solidFill>
              </a:rPr>
              <a:t>GROUPE DE COMPÉTENCES N°5 </a:t>
            </a:r>
          </a:p>
          <a:p>
            <a:pPr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</a:rPr>
              <a:t>La conduite en sécurité des chariots automoteurs de</a:t>
            </a:r>
          </a:p>
          <a:p>
            <a:pPr>
              <a:defRPr/>
            </a:pPr>
            <a:r>
              <a:rPr lang="fr-FR" sz="2400" b="1" dirty="0">
                <a:solidFill>
                  <a:schemeClr val="tx2">
                    <a:lumMod val="75000"/>
                  </a:schemeClr>
                </a:solidFill>
              </a:rPr>
              <a:t>manutention à conducteur porté catégories 1, 3 et 5</a:t>
            </a:r>
            <a:endParaRPr lang="fr-FR" sz="24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3" descr="Chargement camion">
            <a:extLst>
              <a:ext uri="{FF2B5EF4-FFF2-40B4-BE49-F238E27FC236}">
                <a16:creationId xmlns:a16="http://schemas.microsoft.com/office/drawing/2014/main" id="{DDE3E6BA-001E-401B-806E-03C7625FF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500438"/>
            <a:ext cx="429895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1" descr="http://img.directindustry.fr/images_di/photo-g/chariot-elevateur-a-mat-retractable-116598.jpg">
            <a:hlinkClick r:id="" tooltip="Fermer"/>
            <a:extLst>
              <a:ext uri="{FF2B5EF4-FFF2-40B4-BE49-F238E27FC236}">
                <a16:creationId xmlns:a16="http://schemas.microsoft.com/office/drawing/2014/main" id="{B93E6EF0-16C0-4966-BA8A-7B8733A41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63" y="3143250"/>
            <a:ext cx="3214687" cy="321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30F9CC4-AF45-4B35-87DD-D12D75BCC567}"/>
              </a:ext>
            </a:extLst>
          </p:cNvPr>
          <p:cNvSpPr/>
          <p:nvPr/>
        </p:nvSpPr>
        <p:spPr>
          <a:xfrm>
            <a:off x="142844" y="2000240"/>
            <a:ext cx="2143140" cy="11286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G5C1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Choisir un chariot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7" name="Picture 4" descr="C:\Users\Fifi\AppData\Local\Microsoft\Windows\Temporary Internet Files\Content.IE5\SDY3XKMB\MCj04344030000[1].wmf">
            <a:extLst>
              <a:ext uri="{FF2B5EF4-FFF2-40B4-BE49-F238E27FC236}">
                <a16:creationId xmlns:a16="http://schemas.microsoft.com/office/drawing/2014/main" id="{6DAA82FE-87B1-40D1-ACDA-FF5AEA3EA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1143000"/>
            <a:ext cx="1071562" cy="1166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à coins arrondis 7">
            <a:extLst>
              <a:ext uri="{FF2B5EF4-FFF2-40B4-BE49-F238E27FC236}">
                <a16:creationId xmlns:a16="http://schemas.microsoft.com/office/drawing/2014/main" id="{736838CC-DF58-4872-9A1B-D3D95CFECE9A}"/>
              </a:ext>
            </a:extLst>
          </p:cNvPr>
          <p:cNvSpPr/>
          <p:nvPr/>
        </p:nvSpPr>
        <p:spPr>
          <a:xfrm>
            <a:off x="2428860" y="2357430"/>
            <a:ext cx="6572296" cy="714380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000" b="1" dirty="0">
                <a:solidFill>
                  <a:schemeClr val="accent6">
                    <a:lumMod val="50000"/>
                  </a:schemeClr>
                </a:solidFill>
              </a:rPr>
              <a:t>G5C1.CP1</a:t>
            </a:r>
            <a:r>
              <a:rPr lang="fr-FR" sz="2000" b="1" dirty="0">
                <a:solidFill>
                  <a:schemeClr val="tx2">
                    <a:lumMod val="75000"/>
                  </a:schemeClr>
                </a:solidFill>
              </a:rPr>
              <a:t>  </a:t>
            </a:r>
          </a:p>
          <a:p>
            <a:pPr algn="ctr">
              <a:defRPr/>
            </a:pPr>
            <a:r>
              <a:rPr lang="fr-FR" sz="2000" b="1" dirty="0">
                <a:solidFill>
                  <a:schemeClr val="tx2">
                    <a:lumMod val="75000"/>
                  </a:schemeClr>
                </a:solidFill>
              </a:rPr>
              <a:t> Adapter le choix du chariot à la tâche à  exécuter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1878923-9203-4310-93D7-303A520606F4}"/>
              </a:ext>
            </a:extLst>
          </p:cNvPr>
          <p:cNvSpPr/>
          <p:nvPr/>
        </p:nvSpPr>
        <p:spPr>
          <a:xfrm>
            <a:off x="214282" y="2000240"/>
            <a:ext cx="2143140" cy="115158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G5C2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Conduire un chariot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2293" name="Image 10" descr="ConduiteFormationcariste.jpg">
            <a:extLst>
              <a:ext uri="{FF2B5EF4-FFF2-40B4-BE49-F238E27FC236}">
                <a16:creationId xmlns:a16="http://schemas.microsoft.com/office/drawing/2014/main" id="{BD9601C1-60B3-43DE-B509-50AB2DD6EE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4688" y="1643063"/>
            <a:ext cx="3571875" cy="483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19A7BCD6-E5A0-4B54-AA4F-94EACD7DF3CF}"/>
              </a:ext>
            </a:extLst>
          </p:cNvPr>
          <p:cNvSpPr/>
          <p:nvPr/>
        </p:nvSpPr>
        <p:spPr>
          <a:xfrm>
            <a:off x="214282" y="2000240"/>
            <a:ext cx="2143140" cy="115158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G5C2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Conduire un chariot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22" name="Picture 2" descr="C:\Users\Fifi\AppData\Local\Microsoft\Windows\Temporary Internet Files\Content.IE5\WBVVV3ZZ\MCj02386030000[1].wmf">
            <a:extLst>
              <a:ext uri="{FF2B5EF4-FFF2-40B4-BE49-F238E27FC236}">
                <a16:creationId xmlns:a16="http://schemas.microsoft.com/office/drawing/2014/main" id="{D2D08A4F-C0F4-44EC-9A17-8B49AEC169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643313"/>
            <a:ext cx="1287462" cy="182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5B10C5F4-39D2-4BAF-BD3D-42E4C39B10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286125"/>
            <a:ext cx="71437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2000" b="1"/>
              <a:t>Respect des règles, des procédures et des consignes :</a:t>
            </a:r>
          </a:p>
          <a:p>
            <a:pPr eaLnBrk="1" hangingPunct="1"/>
            <a:endParaRPr lang="fr-FR" altLang="fr-FR" sz="2000" b="1"/>
          </a:p>
          <a:p>
            <a:pPr algn="ctr" eaLnBrk="1" hangingPunct="1">
              <a:buFont typeface="Wingdings" panose="05000000000000000000" pitchFamily="2" charset="2"/>
              <a:buChar char="ü"/>
            </a:pPr>
            <a:r>
              <a:rPr lang="fr-FR" altLang="fr-FR" sz="2400" b="1">
                <a:solidFill>
                  <a:srgbClr val="FF0000"/>
                </a:solidFill>
              </a:rPr>
              <a:t> conduite en sécurité</a:t>
            </a:r>
          </a:p>
          <a:p>
            <a:pPr algn="ctr" eaLnBrk="1" hangingPunct="1"/>
            <a:endParaRPr lang="fr-FR" altLang="fr-FR" sz="2400" b="1">
              <a:solidFill>
                <a:srgbClr val="FF0000"/>
              </a:solidFill>
            </a:endParaRPr>
          </a:p>
          <a:p>
            <a:pPr algn="ctr" eaLnBrk="1" hangingPunct="1">
              <a:buFont typeface="Wingdings" panose="05000000000000000000" pitchFamily="2" charset="2"/>
              <a:buChar char="ü"/>
            </a:pPr>
            <a:r>
              <a:rPr lang="fr-FR" altLang="fr-FR" sz="2400" b="1">
                <a:solidFill>
                  <a:srgbClr val="FF0000"/>
                </a:solidFill>
              </a:rPr>
              <a:t>position de conduite</a:t>
            </a:r>
          </a:p>
          <a:p>
            <a:pPr algn="ctr" eaLnBrk="1" hangingPunct="1"/>
            <a:endParaRPr lang="fr-FR" altLang="fr-FR" sz="2400" b="1">
              <a:solidFill>
                <a:srgbClr val="FF0000"/>
              </a:solidFill>
            </a:endParaRPr>
          </a:p>
          <a:p>
            <a:pPr algn="ctr" eaLnBrk="1" hangingPunct="1">
              <a:buFont typeface="Wingdings" panose="05000000000000000000" pitchFamily="2" charset="2"/>
              <a:buChar char="ü"/>
            </a:pPr>
            <a:r>
              <a:rPr lang="fr-FR" altLang="fr-FR" sz="2400" b="1">
                <a:solidFill>
                  <a:srgbClr val="FF0000"/>
                </a:solidFill>
              </a:rPr>
              <a:t>anomalies</a:t>
            </a:r>
          </a:p>
          <a:p>
            <a:pPr eaLnBrk="1" hangingPunct="1"/>
            <a:endParaRPr lang="fr-FR" altLang="fr-FR" sz="20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2" descr="rayonnages">
            <a:extLst>
              <a:ext uri="{FF2B5EF4-FFF2-40B4-BE49-F238E27FC236}">
                <a16:creationId xmlns:a16="http://schemas.microsoft.com/office/drawing/2014/main" id="{0C447E17-78FA-4A50-8113-BD2CDB19A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571750"/>
            <a:ext cx="3000375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>
            <a:extLst>
              <a:ext uri="{FF2B5EF4-FFF2-40B4-BE49-F238E27FC236}">
                <a16:creationId xmlns:a16="http://schemas.microsoft.com/office/drawing/2014/main" id="{A2338E67-41D6-45DE-98CC-3695588F3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397250"/>
            <a:ext cx="4071937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D231172-01BC-439B-8663-0CCF7E381992}"/>
              </a:ext>
            </a:extLst>
          </p:cNvPr>
          <p:cNvSpPr/>
          <p:nvPr/>
        </p:nvSpPr>
        <p:spPr>
          <a:xfrm>
            <a:off x="142844" y="1714488"/>
            <a:ext cx="2143140" cy="1143008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</a:rPr>
              <a:t>G5C3</a:t>
            </a: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chemeClr val="tx2">
                    <a:lumMod val="75000"/>
                  </a:schemeClr>
                </a:solidFill>
              </a:rPr>
              <a:t>Prendre et lever une charge</a:t>
            </a:r>
            <a:endParaRPr lang="fr-FR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1" name="Picture 2" descr="D:\Bac pro 2\Cours\fiche signalétique vierge.jpg">
            <a:extLst>
              <a:ext uri="{FF2B5EF4-FFF2-40B4-BE49-F238E27FC236}">
                <a16:creationId xmlns:a16="http://schemas.microsoft.com/office/drawing/2014/main" id="{66249813-2B26-451D-91E0-45E0EA885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10694">
            <a:off x="7116763" y="2633663"/>
            <a:ext cx="1687512" cy="250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à coins arrondis 6">
            <a:extLst>
              <a:ext uri="{FF2B5EF4-FFF2-40B4-BE49-F238E27FC236}">
                <a16:creationId xmlns:a16="http://schemas.microsoft.com/office/drawing/2014/main" id="{A622AFAD-593C-41B5-8D87-80A9D928331F}"/>
              </a:ext>
            </a:extLst>
          </p:cNvPr>
          <p:cNvSpPr/>
          <p:nvPr/>
        </p:nvSpPr>
        <p:spPr>
          <a:xfrm>
            <a:off x="2428860" y="1714488"/>
            <a:ext cx="6572296" cy="714380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2000" b="1" dirty="0">
                <a:solidFill>
                  <a:schemeClr val="accent6">
                    <a:lumMod val="50000"/>
                  </a:schemeClr>
                </a:solidFill>
              </a:rPr>
              <a:t>G5C3.CP1</a:t>
            </a:r>
            <a:r>
              <a:rPr lang="fr-FR" sz="2000" b="1" dirty="0">
                <a:solidFill>
                  <a:schemeClr val="tx2">
                    <a:lumMod val="75000"/>
                  </a:schemeClr>
                </a:solidFill>
              </a:rPr>
              <a:t>   </a:t>
            </a:r>
          </a:p>
          <a:p>
            <a:pPr algn="ctr">
              <a:defRPr/>
            </a:pPr>
            <a:r>
              <a:rPr lang="fr-FR" sz="2000" b="1" dirty="0">
                <a:solidFill>
                  <a:schemeClr val="tx2">
                    <a:lumMod val="75000"/>
                  </a:schemeClr>
                </a:solidFill>
              </a:rPr>
              <a:t>Décider de la faisabilité de la manutention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re 3">
            <a:extLst>
              <a:ext uri="{FF2B5EF4-FFF2-40B4-BE49-F238E27FC236}">
                <a16:creationId xmlns:a16="http://schemas.microsoft.com/office/drawing/2014/main" id="{0FAE23E1-C586-4EBB-ACC4-AE8592F12D13}"/>
              </a:ext>
            </a:extLst>
          </p:cNvPr>
          <p:cNvSpPr txBox="1">
            <a:spLocks/>
          </p:cNvSpPr>
          <p:nvPr/>
        </p:nvSpPr>
        <p:spPr>
          <a:xfrm>
            <a:off x="854329" y="1721947"/>
            <a:ext cx="6789685" cy="1043282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fr-FR" sz="2000" b="1" dirty="0">
                <a:solidFill>
                  <a:srgbClr val="000066"/>
                </a:solidFill>
              </a:rPr>
              <a:t>GROUPE DE COMPÉTENCES N°6 </a:t>
            </a:r>
          </a:p>
          <a:p>
            <a:pPr algn="ctr">
              <a:defRPr/>
            </a:pPr>
            <a:r>
              <a:rPr lang="fr-FR" sz="2200" b="1" dirty="0">
                <a:solidFill>
                  <a:srgbClr val="17375E"/>
                </a:solidFill>
                <a:cs typeface="Arial" charset="0"/>
              </a:rPr>
              <a:t>Les relations avec les partenaires</a:t>
            </a:r>
          </a:p>
          <a:p>
            <a:pPr algn="ctr">
              <a:defRPr/>
            </a:pPr>
            <a:r>
              <a:rPr lang="fr-FR" b="1" dirty="0">
                <a:solidFill>
                  <a:srgbClr val="17375E"/>
                </a:solidFill>
                <a:cs typeface="Arial" charset="0"/>
              </a:rPr>
              <a:t>(en français ou en langue étrangère)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06688C5-DFF7-42F8-A15A-41EB16B96265}"/>
              </a:ext>
            </a:extLst>
          </p:cNvPr>
          <p:cNvSpPr/>
          <p:nvPr/>
        </p:nvSpPr>
        <p:spPr>
          <a:xfrm>
            <a:off x="274720" y="3074996"/>
            <a:ext cx="1614313" cy="11286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G6C1</a:t>
            </a:r>
          </a:p>
          <a:p>
            <a:pPr algn="ctr">
              <a:defRPr/>
            </a:pPr>
            <a:r>
              <a:rPr lang="fr-FR" b="1" dirty="0">
                <a:solidFill>
                  <a:srgbClr val="17375E"/>
                </a:solidFill>
                <a:cs typeface="Arial" charset="0"/>
              </a:rPr>
              <a:t>Accueillir l’interlocuteur</a:t>
            </a:r>
            <a:endParaRPr lang="fr-FR" dirty="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2787FA1F-ADAB-498D-8927-578674E1DF57}"/>
              </a:ext>
            </a:extLst>
          </p:cNvPr>
          <p:cNvSpPr/>
          <p:nvPr/>
        </p:nvSpPr>
        <p:spPr>
          <a:xfrm>
            <a:off x="205343" y="4532321"/>
            <a:ext cx="1753478" cy="11286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G6C2</a:t>
            </a:r>
          </a:p>
          <a:p>
            <a:pPr algn="ctr">
              <a:defRPr/>
            </a:pPr>
            <a:r>
              <a:rPr lang="fr-FR" b="1" dirty="0">
                <a:solidFill>
                  <a:srgbClr val="17375E"/>
                </a:solidFill>
                <a:cs typeface="Arial" charset="0"/>
              </a:rPr>
              <a:t>Identifier le besoin de l’interlocuteur</a:t>
            </a:r>
            <a:endParaRPr lang="fr-FR" dirty="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4ABA544-0BCC-4F50-9B78-FACEDB9A8E1A}"/>
              </a:ext>
            </a:extLst>
          </p:cNvPr>
          <p:cNvSpPr/>
          <p:nvPr/>
        </p:nvSpPr>
        <p:spPr>
          <a:xfrm>
            <a:off x="2362817" y="3092459"/>
            <a:ext cx="1543185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G6C3 </a:t>
            </a:r>
            <a:r>
              <a:rPr lang="fr-FR" b="1" dirty="0">
                <a:solidFill>
                  <a:srgbClr val="17375E"/>
                </a:solidFill>
                <a:cs typeface="Arial" charset="0"/>
              </a:rPr>
              <a:t>Collecter des informations</a:t>
            </a:r>
            <a:endParaRPr lang="fr-FR" dirty="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4176DF44-AB4C-4122-8634-D87A51EC9F55}"/>
              </a:ext>
            </a:extLst>
          </p:cNvPr>
          <p:cNvSpPr/>
          <p:nvPr/>
        </p:nvSpPr>
        <p:spPr>
          <a:xfrm>
            <a:off x="2294493" y="4532321"/>
            <a:ext cx="1753478" cy="11286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G6C4</a:t>
            </a:r>
          </a:p>
          <a:p>
            <a:pPr algn="ctr">
              <a:defRPr/>
            </a:pPr>
            <a:r>
              <a:rPr lang="fr-FR" b="1" dirty="0">
                <a:solidFill>
                  <a:srgbClr val="17375E"/>
                </a:solidFill>
                <a:cs typeface="Arial" charset="0"/>
              </a:rPr>
              <a:t>Transmettre des informations</a:t>
            </a:r>
            <a:endParaRPr lang="fr-FR" dirty="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5203F8C2-FEA9-4502-A564-AEBFDE25CEAF}"/>
              </a:ext>
            </a:extLst>
          </p:cNvPr>
          <p:cNvSpPr/>
          <p:nvPr/>
        </p:nvSpPr>
        <p:spPr>
          <a:xfrm>
            <a:off x="4500562" y="3092459"/>
            <a:ext cx="1612768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G6C5</a:t>
            </a:r>
            <a:r>
              <a:rPr lang="fr-FR" b="1" dirty="0">
                <a:solidFill>
                  <a:srgbClr val="17375E"/>
                </a:solidFill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fr-FR" b="1" dirty="0">
                <a:solidFill>
                  <a:srgbClr val="17375E"/>
                </a:solidFill>
                <a:cs typeface="Arial" charset="0"/>
              </a:rPr>
              <a:t>Formuler une réponse orale</a:t>
            </a:r>
            <a:endParaRPr lang="fr-FR" dirty="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1ADA4A7-D178-4727-AD26-53F03824E0A3}"/>
              </a:ext>
            </a:extLst>
          </p:cNvPr>
          <p:cNvSpPr/>
          <p:nvPr/>
        </p:nvSpPr>
        <p:spPr>
          <a:xfrm>
            <a:off x="4452463" y="4429132"/>
            <a:ext cx="1905487" cy="1414471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G6C6</a:t>
            </a:r>
          </a:p>
          <a:p>
            <a:pPr algn="ctr">
              <a:defRPr/>
            </a:pPr>
            <a:r>
              <a:rPr lang="fr-FR" b="1" dirty="0">
                <a:solidFill>
                  <a:srgbClr val="17375E"/>
                </a:solidFill>
                <a:cs typeface="Arial" charset="0"/>
              </a:rPr>
              <a:t>Formuler oralement un besoin</a:t>
            </a:r>
            <a:endParaRPr lang="fr-FR" dirty="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2622578D-E543-4D24-ADD9-EF16249871E7}"/>
              </a:ext>
            </a:extLst>
          </p:cNvPr>
          <p:cNvSpPr/>
          <p:nvPr/>
        </p:nvSpPr>
        <p:spPr>
          <a:xfrm>
            <a:off x="6676174" y="3092459"/>
            <a:ext cx="1753478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G6C7</a:t>
            </a:r>
          </a:p>
          <a:p>
            <a:pPr algn="ctr">
              <a:defRPr/>
            </a:pPr>
            <a:r>
              <a:rPr lang="fr-FR" b="1" dirty="0">
                <a:solidFill>
                  <a:srgbClr val="17375E"/>
                </a:solidFill>
                <a:cs typeface="Arial" charset="0"/>
              </a:rPr>
              <a:t> Rédiger des messages courants</a:t>
            </a:r>
            <a:endParaRPr lang="fr-FR" dirty="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F92C320C-938E-4D2C-9071-2E743D72ECBD}"/>
              </a:ext>
            </a:extLst>
          </p:cNvPr>
          <p:cNvSpPr/>
          <p:nvPr/>
        </p:nvSpPr>
        <p:spPr>
          <a:xfrm>
            <a:off x="6546809" y="4466734"/>
            <a:ext cx="2034900" cy="1405790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 dirty="0">
                <a:solidFill>
                  <a:schemeClr val="accent6">
                    <a:lumMod val="50000"/>
                  </a:schemeClr>
                </a:solidFill>
                <a:cs typeface="Arial" charset="0"/>
              </a:rPr>
              <a:t>G6C8</a:t>
            </a:r>
          </a:p>
          <a:p>
            <a:pPr algn="ctr">
              <a:defRPr/>
            </a:pPr>
            <a:r>
              <a:rPr lang="fr-FR" b="1" dirty="0">
                <a:solidFill>
                  <a:srgbClr val="17375E"/>
                </a:solidFill>
                <a:cs typeface="Arial" charset="0"/>
              </a:rPr>
              <a:t>Utiliser les technologies d’information et de communication</a:t>
            </a:r>
            <a:endParaRPr lang="fr-FR" dirty="0">
              <a:solidFill>
                <a:srgbClr val="17375E"/>
              </a:solidFill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2" name="Picture 8" descr="stock-photo-smiling-man-with-a-world-map-and-lots-of-cardboard-boxes-in-the-background-45011662">
            <a:extLst>
              <a:ext uri="{FF2B5EF4-FFF2-40B4-BE49-F238E27FC236}">
                <a16:creationId xmlns:a16="http://schemas.microsoft.com/office/drawing/2014/main" id="{A440E95E-59A5-460B-8C0F-0893F48E9EFB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563938" y="4652963"/>
            <a:ext cx="1371600" cy="1100137"/>
          </a:xfrm>
        </p:spPr>
      </p:pic>
      <p:pic>
        <p:nvPicPr>
          <p:cNvPr id="31751" name="Picture 7" descr="stock-photo-african-and-caucasian-men-holding-cardboard-box-32801125">
            <a:extLst>
              <a:ext uri="{FF2B5EF4-FFF2-40B4-BE49-F238E27FC236}">
                <a16:creationId xmlns:a16="http://schemas.microsoft.com/office/drawing/2014/main" id="{251AECAB-CC96-4202-BFC5-D2314558C2BB}"/>
              </a:ext>
            </a:extLst>
          </p:cNvPr>
          <p:cNvPicPr>
            <a:picLocks noChangeAspect="1" noChangeArrowheads="1"/>
          </p:cNvPicPr>
          <p:nvPr>
            <p:ph type="body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0950" y="3894138"/>
            <a:ext cx="1665288" cy="1335087"/>
          </a:xfrm>
        </p:spPr>
      </p:pic>
      <p:grpSp>
        <p:nvGrpSpPr>
          <p:cNvPr id="3" name="Rectangle 2">
            <a:extLst>
              <a:ext uri="{FF2B5EF4-FFF2-40B4-BE49-F238E27FC236}">
                <a16:creationId xmlns:a16="http://schemas.microsoft.com/office/drawing/2014/main" id="{A79A7879-E06E-4E75-98E8-7BD3EA8C101C}"/>
              </a:ext>
            </a:extLst>
          </p:cNvPr>
          <p:cNvGrpSpPr>
            <a:grpSpLocks/>
          </p:cNvGrpSpPr>
          <p:nvPr/>
        </p:nvGrpSpPr>
        <p:grpSpPr bwMode="auto">
          <a:xfrm>
            <a:off x="3348038" y="2997200"/>
            <a:ext cx="1873250" cy="1530350"/>
            <a:chOff x="430" y="1601"/>
            <a:chExt cx="1386" cy="933"/>
          </a:xfrm>
        </p:grpSpPr>
        <p:pic>
          <p:nvPicPr>
            <p:cNvPr id="19477" name="Rectangle 2">
              <a:extLst>
                <a:ext uri="{FF2B5EF4-FFF2-40B4-BE49-F238E27FC236}">
                  <a16:creationId xmlns:a16="http://schemas.microsoft.com/office/drawing/2014/main" id="{46B0DDBD-1B12-46B2-9CE2-1256CDFF1D45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" y="1601"/>
              <a:ext cx="1386" cy="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8" name="Text Box 13">
              <a:extLst>
                <a:ext uri="{FF2B5EF4-FFF2-40B4-BE49-F238E27FC236}">
                  <a16:creationId xmlns:a16="http://schemas.microsoft.com/office/drawing/2014/main" id="{A47BFD9C-EA5E-43E5-B2A0-71E06416B9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" y="1620"/>
              <a:ext cx="1350" cy="900"/>
            </a:xfrm>
            <a:prstGeom prst="rect">
              <a:avLst/>
            </a:prstGeom>
            <a:solidFill>
              <a:srgbClr val="FFCC99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G6CP2</a:t>
              </a:r>
            </a:p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Adapter sa communication à son interlocuteur</a:t>
              </a:r>
              <a:endParaRPr lang="fr-FR" altLang="fr-FR">
                <a:solidFill>
                  <a:srgbClr val="17375E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BDEA658F-0714-4912-901B-6AE43F45529E}"/>
              </a:ext>
            </a:extLst>
          </p:cNvPr>
          <p:cNvSpPr/>
          <p:nvPr/>
        </p:nvSpPr>
        <p:spPr>
          <a:xfrm>
            <a:off x="203283" y="2787659"/>
            <a:ext cx="1614313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G6C1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Accueillir l’interlocuteur</a:t>
            </a:r>
            <a:endParaRPr lang="fr-FR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5CAC55A-00FC-47EA-88A3-657A9B2EDD65}"/>
              </a:ext>
            </a:extLst>
          </p:cNvPr>
          <p:cNvSpPr/>
          <p:nvPr/>
        </p:nvSpPr>
        <p:spPr>
          <a:xfrm>
            <a:off x="1284843" y="5019684"/>
            <a:ext cx="1753478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G6C2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Identifier le besoin de l’interlocuteur</a:t>
            </a:r>
            <a:endParaRPr lang="fr-FR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CED1C18-3DDF-43FD-8C04-9ACFE8BDC6DB}"/>
              </a:ext>
            </a:extLst>
          </p:cNvPr>
          <p:cNvSpPr/>
          <p:nvPr/>
        </p:nvSpPr>
        <p:spPr>
          <a:xfrm>
            <a:off x="6757490" y="2660659"/>
            <a:ext cx="1682350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G6C5 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Formuler une réponse orale</a:t>
            </a:r>
            <a:endParaRPr lang="fr-FR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6E39317-FC13-4166-B2EC-6FC735B91374}"/>
              </a:ext>
            </a:extLst>
          </p:cNvPr>
          <p:cNvSpPr/>
          <p:nvPr/>
        </p:nvSpPr>
        <p:spPr>
          <a:xfrm>
            <a:off x="5604988" y="5019684"/>
            <a:ext cx="1683895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G6C6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Formuler oralement un besoin</a:t>
            </a:r>
            <a:endParaRPr lang="fr-FR">
              <a:solidFill>
                <a:srgbClr val="17375E"/>
              </a:solidFill>
              <a:cs typeface="Arial" charset="0"/>
            </a:endParaRPr>
          </a:p>
        </p:txBody>
      </p:sp>
      <p:pic>
        <p:nvPicPr>
          <p:cNvPr id="31775" name="Picture 31" descr="274426-032">
            <a:extLst>
              <a:ext uri="{FF2B5EF4-FFF2-40B4-BE49-F238E27FC236}">
                <a16:creationId xmlns:a16="http://schemas.microsoft.com/office/drawing/2014/main" id="{88592FF1-A640-4610-B6A6-5704374986DD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961063" y="3806825"/>
            <a:ext cx="1706562" cy="1206500"/>
          </a:xfrm>
        </p:spPr>
      </p:pic>
      <p:sp>
        <p:nvSpPr>
          <p:cNvPr id="7" name="Titre 3">
            <a:extLst>
              <a:ext uri="{FF2B5EF4-FFF2-40B4-BE49-F238E27FC236}">
                <a16:creationId xmlns:a16="http://schemas.microsoft.com/office/drawing/2014/main" id="{06CA808C-E55C-472C-8EB1-8C6051309ADB}"/>
              </a:ext>
            </a:extLst>
          </p:cNvPr>
          <p:cNvSpPr txBox="1">
            <a:spLocks/>
          </p:cNvSpPr>
          <p:nvPr/>
        </p:nvSpPr>
        <p:spPr>
          <a:xfrm>
            <a:off x="1643052" y="1647633"/>
            <a:ext cx="5932506" cy="905200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Groupe de compétences n° 6 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Les relations avec les partenaires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(en français ou en langue étrangère)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61ABAD2-D565-447B-A4A2-516A604A5C9E}"/>
              </a:ext>
            </a:extLst>
          </p:cNvPr>
          <p:cNvSpPr/>
          <p:nvPr/>
        </p:nvSpPr>
        <p:spPr>
          <a:xfrm>
            <a:off x="564675" y="2787659"/>
            <a:ext cx="1683896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G6C3 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Collecter des informations</a:t>
            </a:r>
            <a:endParaRPr lang="fr-FR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C534366E-A60F-47CD-8C52-7E8AC7AB1D5A}"/>
              </a:ext>
            </a:extLst>
          </p:cNvPr>
          <p:cNvSpPr/>
          <p:nvPr/>
        </p:nvSpPr>
        <p:spPr>
          <a:xfrm>
            <a:off x="2869168" y="2787659"/>
            <a:ext cx="1753478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G6C4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Transmettre des informations</a:t>
            </a:r>
            <a:endParaRPr lang="fr-FR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B63F321-F322-4342-A988-BD92DDE7CCA6}"/>
              </a:ext>
            </a:extLst>
          </p:cNvPr>
          <p:cNvSpPr/>
          <p:nvPr/>
        </p:nvSpPr>
        <p:spPr>
          <a:xfrm>
            <a:off x="5966380" y="2787659"/>
            <a:ext cx="1753478" cy="112861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G6C7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 Rédiger des messages courants</a:t>
            </a:r>
            <a:endParaRPr lang="fr-FR">
              <a:solidFill>
                <a:srgbClr val="17375E"/>
              </a:solidFill>
              <a:cs typeface="Arial" charset="0"/>
            </a:endParaRPr>
          </a:p>
        </p:txBody>
      </p:sp>
      <p:pic>
        <p:nvPicPr>
          <p:cNvPr id="35865" name="Picture 25" descr="stock-vector-open-envelope-with-e-mail-sign-vector-icon-eps-44129869">
            <a:extLst>
              <a:ext uri="{FF2B5EF4-FFF2-40B4-BE49-F238E27FC236}">
                <a16:creationId xmlns:a16="http://schemas.microsoft.com/office/drawing/2014/main" id="{A0D742C9-FF99-467F-85B6-7B19B0AAD6EB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56325" y="3929063"/>
            <a:ext cx="1371600" cy="939800"/>
          </a:xfrm>
        </p:spPr>
      </p:pic>
      <p:grpSp>
        <p:nvGrpSpPr>
          <p:cNvPr id="5" name="Rectangle 2">
            <a:extLst>
              <a:ext uri="{FF2B5EF4-FFF2-40B4-BE49-F238E27FC236}">
                <a16:creationId xmlns:a16="http://schemas.microsoft.com/office/drawing/2014/main" id="{E589778D-18AA-49FC-8559-136CDCF7F6F9}"/>
              </a:ext>
            </a:extLst>
          </p:cNvPr>
          <p:cNvGrpSpPr>
            <a:grpSpLocks/>
          </p:cNvGrpSpPr>
          <p:nvPr/>
        </p:nvGrpSpPr>
        <p:grpSpPr bwMode="auto">
          <a:xfrm>
            <a:off x="5508625" y="4795838"/>
            <a:ext cx="2376488" cy="1512887"/>
            <a:chOff x="430" y="1601"/>
            <a:chExt cx="1386" cy="933"/>
          </a:xfrm>
        </p:grpSpPr>
        <p:pic>
          <p:nvPicPr>
            <p:cNvPr id="20500" name="Rectangle 2">
              <a:extLst>
                <a:ext uri="{FF2B5EF4-FFF2-40B4-BE49-F238E27FC236}">
                  <a16:creationId xmlns:a16="http://schemas.microsoft.com/office/drawing/2014/main" id="{F4341C25-C627-4FA8-A3E3-177EE638E01B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" y="1601"/>
              <a:ext cx="1386" cy="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501" name="Text Box 15">
              <a:extLst>
                <a:ext uri="{FF2B5EF4-FFF2-40B4-BE49-F238E27FC236}">
                  <a16:creationId xmlns:a16="http://schemas.microsoft.com/office/drawing/2014/main" id="{BEC1D011-CCBA-4A15-AB13-56CEF41AFA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" y="1620"/>
              <a:ext cx="1350" cy="900"/>
            </a:xfrm>
            <a:prstGeom prst="rect">
              <a:avLst/>
            </a:prstGeom>
            <a:solidFill>
              <a:srgbClr val="FFCC99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G6CP4</a:t>
              </a:r>
            </a:p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Respecter les règles et usages propres aux écrits professionnels</a:t>
              </a:r>
              <a:endParaRPr lang="fr-FR" altLang="fr-FR">
                <a:solidFill>
                  <a:srgbClr val="17375E"/>
                </a:solidFill>
                <a:latin typeface="Calibri" panose="020F0502020204030204" pitchFamily="34" charset="0"/>
              </a:endParaRPr>
            </a:p>
          </p:txBody>
        </p:sp>
      </p:grpSp>
      <p:pic>
        <p:nvPicPr>
          <p:cNvPr id="35868" name="Picture 28" descr="stock-photo-standing-workers-in-warehouse-reading-invoice-14205994[1]">
            <a:extLst>
              <a:ext uri="{FF2B5EF4-FFF2-40B4-BE49-F238E27FC236}">
                <a16:creationId xmlns:a16="http://schemas.microsoft.com/office/drawing/2014/main" id="{930E3320-B314-4B67-94F6-33DDEE33C20A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0700" y="3919538"/>
            <a:ext cx="1485900" cy="1093787"/>
          </a:xfrm>
        </p:spPr>
      </p:pic>
      <p:grpSp>
        <p:nvGrpSpPr>
          <p:cNvPr id="6" name="Rectangle 2">
            <a:extLst>
              <a:ext uri="{FF2B5EF4-FFF2-40B4-BE49-F238E27FC236}">
                <a16:creationId xmlns:a16="http://schemas.microsoft.com/office/drawing/2014/main" id="{0161CF84-C5C6-4EFB-B9E5-106FCD465141}"/>
              </a:ext>
            </a:extLst>
          </p:cNvPr>
          <p:cNvGrpSpPr>
            <a:grpSpLocks/>
          </p:cNvGrpSpPr>
          <p:nvPr/>
        </p:nvGrpSpPr>
        <p:grpSpPr bwMode="auto">
          <a:xfrm>
            <a:off x="1619250" y="4941888"/>
            <a:ext cx="1873250" cy="1295400"/>
            <a:chOff x="430" y="1601"/>
            <a:chExt cx="1386" cy="933"/>
          </a:xfrm>
        </p:grpSpPr>
        <p:pic>
          <p:nvPicPr>
            <p:cNvPr id="20498" name="Rectangle 2">
              <a:extLst>
                <a:ext uri="{FF2B5EF4-FFF2-40B4-BE49-F238E27FC236}">
                  <a16:creationId xmlns:a16="http://schemas.microsoft.com/office/drawing/2014/main" id="{3E0B6593-0C8F-4F24-954A-EACEB7579EC3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" y="1601"/>
              <a:ext cx="1386" cy="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9" name="Text Box 6">
              <a:extLst>
                <a:ext uri="{FF2B5EF4-FFF2-40B4-BE49-F238E27FC236}">
                  <a16:creationId xmlns:a16="http://schemas.microsoft.com/office/drawing/2014/main" id="{3C5569C2-B3A9-4DF9-83AD-8153F9E41D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" y="1620"/>
              <a:ext cx="1350" cy="900"/>
            </a:xfrm>
            <a:prstGeom prst="rect">
              <a:avLst/>
            </a:prstGeom>
            <a:solidFill>
              <a:srgbClr val="FFCC99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G6CP3</a:t>
              </a:r>
            </a:p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Rendre compte</a:t>
              </a:r>
              <a:endParaRPr lang="fr-FR" altLang="fr-FR">
                <a:solidFill>
                  <a:srgbClr val="17375E"/>
                </a:solidFill>
                <a:latin typeface="Calibri" panose="020F0502020204030204" pitchFamily="34" charset="0"/>
              </a:endParaRPr>
            </a:p>
          </p:txBody>
        </p:sp>
      </p:grpSp>
      <p:sp>
        <p:nvSpPr>
          <p:cNvPr id="7" name="Titre 3">
            <a:extLst>
              <a:ext uri="{FF2B5EF4-FFF2-40B4-BE49-F238E27FC236}">
                <a16:creationId xmlns:a16="http://schemas.microsoft.com/office/drawing/2014/main" id="{1CC4F4DA-DC5E-4706-8E91-ACBE91C4ECF7}"/>
              </a:ext>
            </a:extLst>
          </p:cNvPr>
          <p:cNvSpPr txBox="1">
            <a:spLocks/>
          </p:cNvSpPr>
          <p:nvPr/>
        </p:nvSpPr>
        <p:spPr>
          <a:xfrm>
            <a:off x="1643052" y="1647633"/>
            <a:ext cx="5932506" cy="905200"/>
          </a:xfrm>
          <a:prstGeom prst="roundRect">
            <a:avLst/>
          </a:prstGeom>
          <a:ln w="9525"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002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Groupe de compétences n° 6 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Les relations avec les partenaires</a:t>
            </a:r>
          </a:p>
          <a:p>
            <a:pPr algn="ctr">
              <a:defRPr/>
            </a:pPr>
            <a:r>
              <a:rPr lang="fr-FR" b="1">
                <a:solidFill>
                  <a:srgbClr val="17375E"/>
                </a:solidFill>
                <a:cs typeface="Arial" charset="0"/>
              </a:rPr>
              <a:t>(en français ou en langue étrangère)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Rectangle 2">
            <a:extLst>
              <a:ext uri="{FF2B5EF4-FFF2-40B4-BE49-F238E27FC236}">
                <a16:creationId xmlns:a16="http://schemas.microsoft.com/office/drawing/2014/main" id="{7D55F46E-20A0-499F-B896-B9E119B0FFDA}"/>
              </a:ext>
            </a:extLst>
          </p:cNvPr>
          <p:cNvGrpSpPr>
            <a:grpSpLocks/>
          </p:cNvGrpSpPr>
          <p:nvPr/>
        </p:nvGrpSpPr>
        <p:grpSpPr bwMode="auto">
          <a:xfrm>
            <a:off x="2085975" y="4491038"/>
            <a:ext cx="1873250" cy="1530350"/>
            <a:chOff x="430" y="1601"/>
            <a:chExt cx="1386" cy="933"/>
          </a:xfrm>
        </p:grpSpPr>
        <p:pic>
          <p:nvPicPr>
            <p:cNvPr id="21539" name="Rectangle 2">
              <a:extLst>
                <a:ext uri="{FF2B5EF4-FFF2-40B4-BE49-F238E27FC236}">
                  <a16:creationId xmlns:a16="http://schemas.microsoft.com/office/drawing/2014/main" id="{A865FD80-DDA0-4845-A88D-129E063AF7A1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" y="1601"/>
              <a:ext cx="1386" cy="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40" name="Text Box 6">
              <a:extLst>
                <a:ext uri="{FF2B5EF4-FFF2-40B4-BE49-F238E27FC236}">
                  <a16:creationId xmlns:a16="http://schemas.microsoft.com/office/drawing/2014/main" id="{C7370C4F-1F3D-45F8-B5C7-F62C790E36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" y="1620"/>
              <a:ext cx="1350" cy="900"/>
            </a:xfrm>
            <a:prstGeom prst="rect">
              <a:avLst/>
            </a:prstGeom>
            <a:solidFill>
              <a:srgbClr val="FFCC99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G6CP1</a:t>
              </a:r>
            </a:p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S’intégrer à une équipe de travail</a:t>
              </a:r>
              <a:endParaRPr lang="fr-FR" altLang="fr-FR">
                <a:solidFill>
                  <a:srgbClr val="17375E"/>
                </a:solidFill>
                <a:latin typeface="Calibri" panose="020F0502020204030204" pitchFamily="34" charset="0"/>
              </a:endParaRPr>
            </a:p>
          </p:txBody>
        </p:sp>
      </p:grpSp>
      <p:grpSp>
        <p:nvGrpSpPr>
          <p:cNvPr id="3" name="Rectangle 2">
            <a:extLst>
              <a:ext uri="{FF2B5EF4-FFF2-40B4-BE49-F238E27FC236}">
                <a16:creationId xmlns:a16="http://schemas.microsoft.com/office/drawing/2014/main" id="{076A881E-641F-4B22-ABC3-D86471D7468F}"/>
              </a:ext>
            </a:extLst>
          </p:cNvPr>
          <p:cNvGrpSpPr>
            <a:grpSpLocks/>
          </p:cNvGrpSpPr>
          <p:nvPr/>
        </p:nvGrpSpPr>
        <p:grpSpPr bwMode="auto">
          <a:xfrm>
            <a:off x="5929313" y="4491038"/>
            <a:ext cx="1873250" cy="1530350"/>
            <a:chOff x="504" y="1601"/>
            <a:chExt cx="1386" cy="933"/>
          </a:xfrm>
        </p:grpSpPr>
        <p:pic>
          <p:nvPicPr>
            <p:cNvPr id="21537" name="Rectangle 2">
              <a:extLst>
                <a:ext uri="{FF2B5EF4-FFF2-40B4-BE49-F238E27FC236}">
                  <a16:creationId xmlns:a16="http://schemas.microsoft.com/office/drawing/2014/main" id="{965108AF-AB5B-4642-AC96-0BC817241E97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4" y="1601"/>
              <a:ext cx="1386" cy="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8" name="Text Box 9">
              <a:extLst>
                <a:ext uri="{FF2B5EF4-FFF2-40B4-BE49-F238E27FC236}">
                  <a16:creationId xmlns:a16="http://schemas.microsoft.com/office/drawing/2014/main" id="{F5DBC3E2-4ACD-4409-A500-4D968A4DED1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4" y="1607"/>
              <a:ext cx="1350" cy="900"/>
            </a:xfrm>
            <a:prstGeom prst="rect">
              <a:avLst/>
            </a:prstGeom>
            <a:solidFill>
              <a:srgbClr val="FFCC99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G6CP5 </a:t>
              </a:r>
            </a:p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Être attentif à la satisfaction du client ou de l’interlocuteur</a:t>
              </a:r>
              <a:endParaRPr lang="fr-FR" altLang="fr-FR">
                <a:solidFill>
                  <a:srgbClr val="17375E"/>
                </a:solidFill>
                <a:latin typeface="Calibri" panose="020F0502020204030204" pitchFamily="34" charset="0"/>
              </a:endParaRPr>
            </a:p>
          </p:txBody>
        </p:sp>
      </p:grpSp>
      <p:pic>
        <p:nvPicPr>
          <p:cNvPr id="36874" name="Picture 10" descr="stock-photo-group-of-people-man-one-woman-working-in-warehouse-portrait-14803321">
            <a:extLst>
              <a:ext uri="{FF2B5EF4-FFF2-40B4-BE49-F238E27FC236}">
                <a16:creationId xmlns:a16="http://schemas.microsoft.com/office/drawing/2014/main" id="{40A63999-639A-4ADE-965B-993445584451}"/>
              </a:ext>
            </a:extLst>
          </p:cNvPr>
          <p:cNvPicPr>
            <a:picLocks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71563" y="4508500"/>
            <a:ext cx="1016000" cy="1584325"/>
          </a:xfrm>
        </p:spPr>
      </p:pic>
      <p:pic>
        <p:nvPicPr>
          <p:cNvPr id="36876" name="Picture 12" descr="stock-photo-handshake-isolated-on-white-background-45719299">
            <a:extLst>
              <a:ext uri="{FF2B5EF4-FFF2-40B4-BE49-F238E27FC236}">
                <a16:creationId xmlns:a16="http://schemas.microsoft.com/office/drawing/2014/main" id="{177AAD20-C580-46C9-9B08-A84A50BE1FA1}"/>
              </a:ext>
            </a:extLst>
          </p:cNvPr>
          <p:cNvPicPr>
            <a:picLocks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858125" y="4689475"/>
            <a:ext cx="1214438" cy="1116013"/>
          </a:xfr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76AC5AB4-51D1-4A26-9081-B153FBC8DA97}"/>
              </a:ext>
            </a:extLst>
          </p:cNvPr>
          <p:cNvSpPr/>
          <p:nvPr/>
        </p:nvSpPr>
        <p:spPr>
          <a:xfrm>
            <a:off x="202765" y="1935183"/>
            <a:ext cx="1472055" cy="903503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G6C1</a:t>
            </a:r>
          </a:p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Accueillir l’interlocuteur</a:t>
            </a:r>
            <a:endParaRPr lang="fr-FR" sz="160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95930E7-771F-4AF6-9E30-09D8F969DCE1}"/>
              </a:ext>
            </a:extLst>
          </p:cNvPr>
          <p:cNvSpPr/>
          <p:nvPr/>
        </p:nvSpPr>
        <p:spPr>
          <a:xfrm>
            <a:off x="202230" y="3236565"/>
            <a:ext cx="1543185" cy="1111769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G6C2</a:t>
            </a:r>
          </a:p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Identifier le besoin de l’interlocuteur</a:t>
            </a:r>
            <a:endParaRPr lang="fr-FR" sz="160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0AC6E4AF-85FB-4DA5-8E67-FC8D0BE55600}"/>
              </a:ext>
            </a:extLst>
          </p:cNvPr>
          <p:cNvSpPr/>
          <p:nvPr/>
        </p:nvSpPr>
        <p:spPr>
          <a:xfrm>
            <a:off x="2576635" y="1936637"/>
            <a:ext cx="1402473" cy="9724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G6C3 Collecter des informations</a:t>
            </a:r>
            <a:endParaRPr lang="fr-FR" sz="160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52DFDB34-2A5B-4CFF-B2F0-EF8946A90503}"/>
              </a:ext>
            </a:extLst>
          </p:cNvPr>
          <p:cNvSpPr/>
          <p:nvPr/>
        </p:nvSpPr>
        <p:spPr>
          <a:xfrm>
            <a:off x="2289792" y="3305062"/>
            <a:ext cx="1543185" cy="9724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G6C4</a:t>
            </a:r>
          </a:p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Transmettre des informations</a:t>
            </a:r>
            <a:endParaRPr lang="fr-FR" sz="160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D570AC9C-0502-4F81-B2ED-9B539F23D1D0}"/>
              </a:ext>
            </a:extLst>
          </p:cNvPr>
          <p:cNvSpPr/>
          <p:nvPr/>
        </p:nvSpPr>
        <p:spPr>
          <a:xfrm>
            <a:off x="4595378" y="1793762"/>
            <a:ext cx="1472055" cy="9724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G6C5 </a:t>
            </a:r>
          </a:p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Formuler une réponse orale</a:t>
            </a:r>
            <a:endParaRPr lang="fr-FR" sz="160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69151EA9-87C1-480A-994A-482128EE7D80}"/>
              </a:ext>
            </a:extLst>
          </p:cNvPr>
          <p:cNvSpPr/>
          <p:nvPr/>
        </p:nvSpPr>
        <p:spPr>
          <a:xfrm>
            <a:off x="4308000" y="3074996"/>
            <a:ext cx="1683896" cy="11286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G6C6</a:t>
            </a:r>
          </a:p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Formuler oralement un besoin</a:t>
            </a:r>
            <a:endParaRPr lang="fr-FR" sz="160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75336FD2-D012-48D2-8AE2-77FC8BF53681}"/>
              </a:ext>
            </a:extLst>
          </p:cNvPr>
          <p:cNvSpPr/>
          <p:nvPr/>
        </p:nvSpPr>
        <p:spPr>
          <a:xfrm>
            <a:off x="6898305" y="1577862"/>
            <a:ext cx="1543185" cy="972414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G6C7</a:t>
            </a:r>
          </a:p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 Rédiger des messages courants</a:t>
            </a:r>
            <a:endParaRPr lang="fr-FR" sz="1600">
              <a:solidFill>
                <a:srgbClr val="17375E"/>
              </a:solidFill>
              <a:cs typeface="Arial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BB80F7F2-C60C-4E3A-9350-48FA5CF6C396}"/>
              </a:ext>
            </a:extLst>
          </p:cNvPr>
          <p:cNvSpPr/>
          <p:nvPr/>
        </p:nvSpPr>
        <p:spPr>
          <a:xfrm>
            <a:off x="6546809" y="2949127"/>
            <a:ext cx="2034900" cy="1182211"/>
          </a:xfrm>
          <a:prstGeom prst="rect">
            <a:avLst/>
          </a:prstGeom>
          <a:gradFill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</a:gra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G6C8</a:t>
            </a:r>
          </a:p>
          <a:p>
            <a:pPr algn="ctr">
              <a:defRPr/>
            </a:pPr>
            <a:r>
              <a:rPr lang="fr-FR" sz="1600" b="1">
                <a:solidFill>
                  <a:srgbClr val="17375E"/>
                </a:solidFill>
                <a:cs typeface="Arial" charset="0"/>
              </a:rPr>
              <a:t>Utiliser les technologies d’information et de communication</a:t>
            </a:r>
            <a:endParaRPr lang="fr-FR" sz="1600">
              <a:solidFill>
                <a:srgbClr val="17375E"/>
              </a:solidFill>
              <a:cs typeface="Arial" charset="0"/>
            </a:endParaRPr>
          </a:p>
        </p:txBody>
      </p:sp>
      <p:grpSp>
        <p:nvGrpSpPr>
          <p:cNvPr id="12" name="Rectangle 2">
            <a:extLst>
              <a:ext uri="{FF2B5EF4-FFF2-40B4-BE49-F238E27FC236}">
                <a16:creationId xmlns:a16="http://schemas.microsoft.com/office/drawing/2014/main" id="{27B5B0BC-4FFE-4FB6-9293-EBBBC6696AB1}"/>
              </a:ext>
            </a:extLst>
          </p:cNvPr>
          <p:cNvGrpSpPr>
            <a:grpSpLocks/>
          </p:cNvGrpSpPr>
          <p:nvPr/>
        </p:nvGrpSpPr>
        <p:grpSpPr bwMode="auto">
          <a:xfrm>
            <a:off x="3984625" y="4500563"/>
            <a:ext cx="1873250" cy="1530350"/>
            <a:chOff x="430" y="1601"/>
            <a:chExt cx="1386" cy="933"/>
          </a:xfrm>
        </p:grpSpPr>
        <p:pic>
          <p:nvPicPr>
            <p:cNvPr id="21535" name="Rectangle 2">
              <a:extLst>
                <a:ext uri="{FF2B5EF4-FFF2-40B4-BE49-F238E27FC236}">
                  <a16:creationId xmlns:a16="http://schemas.microsoft.com/office/drawing/2014/main" id="{03D0221A-B4B6-49FB-8A31-2BF78C599B44}"/>
                </a:ext>
              </a:extLst>
            </p:cNvPr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0" y="1601"/>
              <a:ext cx="1386" cy="9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36" name="Text Box 6">
              <a:extLst>
                <a:ext uri="{FF2B5EF4-FFF2-40B4-BE49-F238E27FC236}">
                  <a16:creationId xmlns:a16="http://schemas.microsoft.com/office/drawing/2014/main" id="{DD916C48-5F07-4891-959B-A1098905C1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0" y="1620"/>
              <a:ext cx="1350" cy="900"/>
            </a:xfrm>
            <a:prstGeom prst="rect">
              <a:avLst/>
            </a:prstGeom>
            <a:solidFill>
              <a:srgbClr val="FFCC99">
                <a:alpha val="59999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G6CP6</a:t>
              </a:r>
            </a:p>
            <a:p>
              <a:pPr algn="ctr" eaLnBrk="1" hangingPunct="1"/>
              <a:r>
                <a:rPr lang="fr-FR" altLang="fr-FR" b="1">
                  <a:solidFill>
                    <a:srgbClr val="17375E"/>
                  </a:solidFill>
                  <a:latin typeface="Calibri" panose="020F0502020204030204" pitchFamily="34" charset="0"/>
                </a:rPr>
                <a:t>Donner une image positive et valorisante de l’organisation</a:t>
              </a:r>
              <a:endParaRPr lang="fr-FR" altLang="fr-FR">
                <a:solidFill>
                  <a:srgbClr val="17375E"/>
                </a:solidFill>
                <a:latin typeface="Calibri" panose="020F050202020403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P Logistique référentiel de certif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BP Logistique référentiel de certif</Template>
  <TotalTime>1</TotalTime>
  <Words>564</Words>
  <Application>Microsoft Office PowerPoint</Application>
  <PresentationFormat>Affichage à l'écran (4:3)</PresentationFormat>
  <Paragraphs>175</Paragraphs>
  <Slides>20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4" baseType="lpstr">
      <vt:lpstr>Arial</vt:lpstr>
      <vt:lpstr>Calibri</vt:lpstr>
      <vt:lpstr>Wingdings</vt:lpstr>
      <vt:lpstr>BP Logistique référentiel de certif</vt:lpstr>
      <vt:lpstr>Baccalauréat Professionnel LOGISTIQUE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Baccalauréat Professionnel LOGISTIQUE</dc:title>
  <dc:creator>LAURENCE BOYEAULT</dc:creator>
  <cp:lastModifiedBy>Laurence BOYEAULT</cp:lastModifiedBy>
  <cp:revision>1</cp:revision>
  <dcterms:created xsi:type="dcterms:W3CDTF">2010-10-20T15:49:39Z</dcterms:created>
  <dcterms:modified xsi:type="dcterms:W3CDTF">2019-11-02T05:49:42Z</dcterms:modified>
</cp:coreProperties>
</file>