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30" r:id="rId3"/>
    <p:sldId id="282" r:id="rId4"/>
    <p:sldId id="331" r:id="rId5"/>
    <p:sldId id="316" r:id="rId6"/>
    <p:sldId id="324" r:id="rId7"/>
    <p:sldId id="325" r:id="rId8"/>
    <p:sldId id="335" r:id="rId9"/>
    <p:sldId id="334" r:id="rId10"/>
    <p:sldId id="328" r:id="rId11"/>
    <p:sldId id="329" r:id="rId12"/>
    <p:sldId id="292" r:id="rId13"/>
    <p:sldId id="310" r:id="rId14"/>
    <p:sldId id="327" r:id="rId15"/>
    <p:sldId id="315" r:id="rId16"/>
    <p:sldId id="311" r:id="rId17"/>
    <p:sldId id="313" r:id="rId18"/>
    <p:sldId id="314" r:id="rId19"/>
    <p:sldId id="332" r:id="rId20"/>
    <p:sldId id="320" r:id="rId21"/>
    <p:sldId id="333" r:id="rId22"/>
    <p:sldId id="283" r:id="rId23"/>
    <p:sldId id="286" r:id="rId24"/>
    <p:sldId id="287" r:id="rId25"/>
    <p:sldId id="288" r:id="rId26"/>
    <p:sldId id="299" r:id="rId27"/>
    <p:sldId id="293" r:id="rId28"/>
    <p:sldId id="300" r:id="rId29"/>
    <p:sldId id="295" r:id="rId30"/>
    <p:sldId id="301" r:id="rId31"/>
    <p:sldId id="297" r:id="rId32"/>
    <p:sldId id="309" r:id="rId33"/>
    <p:sldId id="298" r:id="rId34"/>
    <p:sldId id="302" r:id="rId35"/>
    <p:sldId id="336" r:id="rId36"/>
    <p:sldId id="275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  <a:srgbClr val="ECF0FE"/>
    <a:srgbClr val="E8EDFE"/>
    <a:srgbClr val="E2E9FE"/>
    <a:srgbClr val="C4D1FC"/>
    <a:srgbClr val="BDDE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howGuides="1">
      <p:cViewPr>
        <p:scale>
          <a:sx n="100" d="100"/>
          <a:sy n="100" d="100"/>
        </p:scale>
        <p:origin x="-432" y="9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27C87-7564-453B-B252-93A9670AA334}" type="datetimeFigureOut">
              <a:rPr lang="fr-FR" smtClean="0"/>
              <a:t>11/03/2012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AD247-A10D-4295-BF09-BD04D0560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1355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4850F-65AE-4732-88FD-0F4171D8E189}" type="datetimeFigureOut">
              <a:rPr lang="fr-FR" smtClean="0"/>
              <a:t>11/03/2012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66C8C-C7A8-446E-BA3C-5971ABDF76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134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smtClean="0">
              <a:latin typeface="Arial" pitchFamily="34" charset="0"/>
            </a:endParaRPr>
          </a:p>
        </p:txBody>
      </p:sp>
      <p:sp>
        <p:nvSpPr>
          <p:cNvPr id="67588" name="Espace réservé du pied de page 3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8686288"/>
            <a:ext cx="2972547" cy="45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15" tIns="44108" rIns="88215" bIns="44108"/>
          <a:lstStyle>
            <a:lvl1pPr eaLnBrk="0" hangingPunct="0"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eaLnBrk="0" hangingPunct="0"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eaLnBrk="0" hangingPunct="0"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eaLnBrk="0" hangingPunct="0"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/>
              <a:t>Rénovation du BTS Technico-commercial  - Séminaire de Paris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9C4060-953D-4A6E-919E-DB9ADCEB89D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Freeform 31"/>
          <p:cNvSpPr>
            <a:spLocks/>
          </p:cNvSpPr>
          <p:nvPr/>
        </p:nvSpPr>
        <p:spPr bwMode="gray">
          <a:xfrm>
            <a:off x="0" y="3481388"/>
            <a:ext cx="9155113" cy="3376612"/>
          </a:xfrm>
          <a:custGeom>
            <a:avLst/>
            <a:gdLst>
              <a:gd name="T0" fmla="*/ 0 w 5767"/>
              <a:gd name="T1" fmla="*/ 1760 h 2127"/>
              <a:gd name="T2" fmla="*/ 5767 w 5767"/>
              <a:gd name="T3" fmla="*/ 0 h 2127"/>
              <a:gd name="T4" fmla="*/ 5760 w 5767"/>
              <a:gd name="T5" fmla="*/ 2127 h 2127"/>
              <a:gd name="T6" fmla="*/ 0 w 5767"/>
              <a:gd name="T7" fmla="*/ 2127 h 2127"/>
              <a:gd name="T8" fmla="*/ 0 w 5767"/>
              <a:gd name="T9" fmla="*/ 1760 h 2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67" h="2127">
                <a:moveTo>
                  <a:pt x="0" y="1760"/>
                </a:moveTo>
                <a:lnTo>
                  <a:pt x="5767" y="0"/>
                </a:lnTo>
                <a:lnTo>
                  <a:pt x="5760" y="2127"/>
                </a:lnTo>
                <a:lnTo>
                  <a:pt x="0" y="2127"/>
                </a:lnTo>
                <a:lnTo>
                  <a:pt x="0" y="17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104" name="AutoShape 32" descr="06"/>
          <p:cNvSpPr>
            <a:spLocks noChangeArrowheads="1"/>
          </p:cNvSpPr>
          <p:nvPr/>
        </p:nvSpPr>
        <p:spPr bwMode="gray">
          <a:xfrm rot="-1015610">
            <a:off x="-141288" y="5310188"/>
            <a:ext cx="2541588" cy="573087"/>
          </a:xfrm>
          <a:prstGeom prst="parallelogram">
            <a:avLst>
              <a:gd name="adj" fmla="val 30059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5" name="AutoShape 33" descr="05"/>
          <p:cNvSpPr>
            <a:spLocks noChangeArrowheads="1"/>
          </p:cNvSpPr>
          <p:nvPr/>
        </p:nvSpPr>
        <p:spPr bwMode="gray">
          <a:xfrm rot="-1015610">
            <a:off x="2154238" y="4610100"/>
            <a:ext cx="2546350" cy="573088"/>
          </a:xfrm>
          <a:prstGeom prst="parallelogram">
            <a:avLst>
              <a:gd name="adj" fmla="val 30115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6" name="AutoShape 34" descr="03"/>
          <p:cNvSpPr>
            <a:spLocks noChangeArrowheads="1"/>
          </p:cNvSpPr>
          <p:nvPr/>
        </p:nvSpPr>
        <p:spPr bwMode="gray">
          <a:xfrm rot="-1015610">
            <a:off x="4448175" y="3908425"/>
            <a:ext cx="2552700" cy="573088"/>
          </a:xfrm>
          <a:prstGeom prst="parallelogram">
            <a:avLst>
              <a:gd name="adj" fmla="val 3019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107" name="AutoShape 35" descr="02"/>
          <p:cNvSpPr>
            <a:spLocks noChangeArrowheads="1"/>
          </p:cNvSpPr>
          <p:nvPr/>
        </p:nvSpPr>
        <p:spPr bwMode="gray">
          <a:xfrm rot="-1015610">
            <a:off x="6751638" y="3206750"/>
            <a:ext cx="2533650" cy="573088"/>
          </a:xfrm>
          <a:prstGeom prst="parallelogram">
            <a:avLst>
              <a:gd name="adj" fmla="val 29965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35B0C462-F8BE-486F-AA9E-670DDDF2C780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57200" y="2133600"/>
            <a:ext cx="5475288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fr-FR" noProof="0" smtClean="0"/>
              <a:t>Modifiez le style des sous-titres du masque</a:t>
            </a:r>
            <a:endParaRPr lang="en-US" noProof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371600"/>
            <a:ext cx="8077200" cy="6826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  <a:endParaRPr lang="en-US" noProof="0" smtClean="0"/>
          </a:p>
        </p:txBody>
      </p:sp>
      <p:grpSp>
        <p:nvGrpSpPr>
          <p:cNvPr id="5" name="Groupe 4"/>
          <p:cNvGrpSpPr/>
          <p:nvPr userDrawn="1"/>
        </p:nvGrpSpPr>
        <p:grpSpPr>
          <a:xfrm>
            <a:off x="7556632" y="5483715"/>
            <a:ext cx="1106458" cy="1085849"/>
            <a:chOff x="6300192" y="4460659"/>
            <a:chExt cx="1529358" cy="1577799"/>
          </a:xfrm>
        </p:grpSpPr>
        <p:pic>
          <p:nvPicPr>
            <p:cNvPr id="3" name="Image 2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0192" y="4460659"/>
              <a:ext cx="1529358" cy="1577799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 userDrawn="1"/>
          </p:nvSpPr>
          <p:spPr>
            <a:xfrm>
              <a:off x="7452320" y="5733256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94300-BD2A-4425-ADB5-226DEF8514C3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6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0350" y="228600"/>
            <a:ext cx="2076450" cy="60198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076950" cy="6019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42AB4-A7A2-4719-AD28-DB8394A882F9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82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381000" y="1295400"/>
            <a:ext cx="8305800" cy="4953000"/>
          </a:xfrm>
        </p:spPr>
        <p:txBody>
          <a:bodyPr/>
          <a:lstStyle/>
          <a:p>
            <a:r>
              <a:rPr lang="fr-FR" smtClean="0"/>
              <a:t>Cliquez sur l'icône pour ajouter un tableau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810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3BAD4AD0-9925-4C66-8BC8-A736767160F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7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50D07-7238-4D4E-93D6-6354B76D0E01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40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63BD7-8793-4F40-9024-F9221AD4D4FE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9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2BAE2-1805-4B0F-91B3-242D8C9F760C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1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04A52-6F75-460F-88F4-67278D160792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6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86565-DD0E-4A3F-B9EC-CA9084810C2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6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5D0BF-CDE6-4265-8DDF-6C3D34DEF776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49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D49A6-B274-439D-B94E-7A02B5281C57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9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D56098-151B-41AB-8E26-4ED75FC36BCF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21" Type="http://schemas.openxmlformats.org/officeDocument/2006/relationships/hyperlink" Target="http://www.bts-tc.org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9" name="Object 35"/>
          <p:cNvGraphicFramePr>
            <a:graphicFrameLocks noChangeAspect="1"/>
          </p:cNvGraphicFramePr>
          <p:nvPr/>
        </p:nvGraphicFramePr>
        <p:xfrm>
          <a:off x="0" y="0"/>
          <a:ext cx="9144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7" name="Image" r:id="rId15" imgW="13003175" imgH="1612698" progId="Photoshop.Image.6">
                  <p:embed/>
                </p:oleObj>
              </mc:Choice>
              <mc:Fallback>
                <p:oleObj name="Image" r:id="rId15" imgW="13003175" imgH="1612698" progId="Photoshop.Image.6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0" name="Freeform 36"/>
          <p:cNvSpPr>
            <a:spLocks/>
          </p:cNvSpPr>
          <p:nvPr/>
        </p:nvSpPr>
        <p:spPr bwMode="ltGray">
          <a:xfrm>
            <a:off x="0" y="0"/>
            <a:ext cx="9144000" cy="6858000"/>
          </a:xfrm>
          <a:custGeom>
            <a:avLst/>
            <a:gdLst>
              <a:gd name="T0" fmla="*/ 1488 w 5760"/>
              <a:gd name="T1" fmla="*/ 0 h 4320"/>
              <a:gd name="T2" fmla="*/ 564 w 5760"/>
              <a:gd name="T3" fmla="*/ 617 h 4320"/>
              <a:gd name="T4" fmla="*/ 0 w 5760"/>
              <a:gd name="T5" fmla="*/ 1734 h 4320"/>
              <a:gd name="T6" fmla="*/ 0 w 5760"/>
              <a:gd name="T7" fmla="*/ 4320 h 4320"/>
              <a:gd name="T8" fmla="*/ 5760 w 5760"/>
              <a:gd name="T9" fmla="*/ 4320 h 4320"/>
              <a:gd name="T10" fmla="*/ 5760 w 5760"/>
              <a:gd name="T11" fmla="*/ 0 h 4320"/>
              <a:gd name="T12" fmla="*/ 1488 w 5760"/>
              <a:gd name="T13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061" name="Group 37"/>
          <p:cNvGrpSpPr>
            <a:grpSpLocks/>
          </p:cNvGrpSpPr>
          <p:nvPr/>
        </p:nvGrpSpPr>
        <p:grpSpPr bwMode="auto">
          <a:xfrm>
            <a:off x="0" y="914400"/>
            <a:ext cx="9144000" cy="350838"/>
            <a:chOff x="0" y="672"/>
            <a:chExt cx="5760" cy="221"/>
          </a:xfrm>
        </p:grpSpPr>
        <p:sp>
          <p:nvSpPr>
            <p:cNvPr id="1062" name="AutoShape 38" descr="06"/>
            <p:cNvSpPr>
              <a:spLocks noChangeArrowheads="1"/>
            </p:cNvSpPr>
            <p:nvPr userDrawn="1"/>
          </p:nvSpPr>
          <p:spPr bwMode="gray">
            <a:xfrm>
              <a:off x="0" y="674"/>
              <a:ext cx="1443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3" name="AutoShape 39" descr="05"/>
            <p:cNvSpPr>
              <a:spLocks noChangeArrowheads="1"/>
            </p:cNvSpPr>
            <p:nvPr userDrawn="1"/>
          </p:nvSpPr>
          <p:spPr bwMode="gray">
            <a:xfrm>
              <a:off x="1434" y="674"/>
              <a:ext cx="1446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4" name="AutoShape 40" descr="03"/>
            <p:cNvSpPr>
              <a:spLocks noChangeArrowheads="1"/>
            </p:cNvSpPr>
            <p:nvPr userDrawn="1"/>
          </p:nvSpPr>
          <p:spPr bwMode="gray">
            <a:xfrm>
              <a:off x="2876" y="674"/>
              <a:ext cx="1449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5" name="AutoShape 41" descr="02"/>
            <p:cNvSpPr>
              <a:spLocks noChangeArrowheads="1"/>
            </p:cNvSpPr>
            <p:nvPr userDrawn="1"/>
          </p:nvSpPr>
          <p:spPr bwMode="gray">
            <a:xfrm>
              <a:off x="4322" y="672"/>
              <a:ext cx="1438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83058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99AE4A1-4E02-430A-BA2B-49322112D187}" type="slidenum">
              <a:rPr lang="en-US"/>
              <a:pPr/>
              <a:t>‹N°›</a:t>
            </a:fld>
            <a:endParaRPr lang="en-US"/>
          </a:p>
        </p:txBody>
      </p:sp>
      <p:sp>
        <p:nvSpPr>
          <p:cNvPr id="15" name="Titre 1"/>
          <p:cNvSpPr txBox="1">
            <a:spLocks/>
          </p:cNvSpPr>
          <p:nvPr userDrawn="1"/>
        </p:nvSpPr>
        <p:spPr bwMode="gray">
          <a:xfrm>
            <a:off x="1763688" y="116632"/>
            <a:ext cx="73448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FR" sz="2000" smtClean="0"/>
              <a:t>L’évolution</a:t>
            </a:r>
            <a:r>
              <a:rPr lang="fr-FR" sz="2000" baseline="0" smtClean="0"/>
              <a:t> des fonctions de la plateforme du BTS TC</a:t>
            </a:r>
          </a:p>
          <a:p>
            <a:r>
              <a:rPr lang="fr-FR" sz="2000" baseline="0" smtClean="0">
                <a:hlinkClick r:id="rId21"/>
              </a:rPr>
              <a:t>www.bts-tc.org</a:t>
            </a:r>
            <a:r>
              <a:rPr lang="fr-FR" sz="2000" baseline="0" smtClean="0"/>
              <a:t> </a:t>
            </a:r>
            <a:endParaRPr lang="fr-FR" sz="240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ts-tc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ts-tc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03375"/>
            <a:ext cx="8077200" cy="1505545"/>
          </a:xfrm>
        </p:spPr>
        <p:txBody>
          <a:bodyPr/>
          <a:lstStyle/>
          <a:p>
            <a:r>
              <a:rPr lang="en-US" sz="4000" err="1" smtClean="0"/>
              <a:t>Séminaire</a:t>
            </a:r>
            <a:r>
              <a:rPr lang="en-US" sz="4000" smtClean="0"/>
              <a:t> </a:t>
            </a:r>
            <a:br>
              <a:rPr lang="en-US" sz="4000" smtClean="0"/>
            </a:br>
            <a:r>
              <a:rPr lang="en-US" sz="4000" smtClean="0"/>
              <a:t>BTS </a:t>
            </a:r>
            <a:r>
              <a:rPr lang="en-US" sz="4000" err="1" smtClean="0"/>
              <a:t>Technico</a:t>
            </a:r>
            <a:r>
              <a:rPr lang="en-US" sz="4000" smtClean="0"/>
              <a:t>-Commercial</a:t>
            </a:r>
            <a:r>
              <a:rPr lang="en-US" smtClean="0"/>
              <a:t/>
            </a:r>
            <a:br>
              <a:rPr lang="en-US" smtClean="0"/>
            </a:br>
            <a:r>
              <a:rPr lang="en-US" sz="2000" smtClean="0">
                <a:solidFill>
                  <a:schemeClr val="bg1"/>
                </a:solidFill>
              </a:rPr>
              <a:t>.</a:t>
            </a:r>
            <a:r>
              <a:rPr lang="en-US" smtClean="0"/>
              <a:t/>
            </a:r>
            <a:br>
              <a:rPr lang="en-US" smtClean="0"/>
            </a:br>
            <a:r>
              <a:rPr lang="en-US" sz="2800" smtClean="0">
                <a:solidFill>
                  <a:srgbClr val="FAA906"/>
                </a:solidFill>
              </a:rPr>
              <a:t>ENC Bessières </a:t>
            </a:r>
            <a:br>
              <a:rPr lang="en-US" sz="2800" smtClean="0">
                <a:solidFill>
                  <a:srgbClr val="FAA906"/>
                </a:solidFill>
              </a:rPr>
            </a:br>
            <a:r>
              <a:rPr lang="en-US" sz="2800" err="1" smtClean="0">
                <a:solidFill>
                  <a:srgbClr val="FAA906"/>
                </a:solidFill>
              </a:rPr>
              <a:t>Mercredi</a:t>
            </a:r>
            <a:r>
              <a:rPr lang="en-US" sz="2800" smtClean="0">
                <a:solidFill>
                  <a:srgbClr val="FAA906"/>
                </a:solidFill>
              </a:rPr>
              <a:t> 14 mars 2012</a:t>
            </a:r>
            <a:endParaRPr lang="en-US" sz="2800">
              <a:solidFill>
                <a:srgbClr val="FAA90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9" t="141" r="22858" b="6368"/>
          <a:stretch/>
        </p:blipFill>
        <p:spPr bwMode="auto">
          <a:xfrm>
            <a:off x="1790700" y="1354212"/>
            <a:ext cx="5661620" cy="529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99992" y="3861048"/>
            <a:ext cx="1416000" cy="64463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6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39952" y="1390241"/>
            <a:ext cx="4161131" cy="546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2642719"/>
            <a:ext cx="374441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1200"/>
              </a:spcAft>
              <a:tabLst>
                <a:tab pos="268288" algn="l"/>
              </a:tabLst>
            </a:pPr>
            <a:r>
              <a:rPr lang="fr-FR" sz="2400">
                <a:solidFill>
                  <a:srgbClr val="002060"/>
                </a:solidFill>
              </a:rPr>
              <a:t>Visionner en streaming </a:t>
            </a:r>
            <a:br>
              <a:rPr lang="fr-FR" sz="2400">
                <a:solidFill>
                  <a:srgbClr val="002060"/>
                </a:solidFill>
              </a:rPr>
            </a:br>
            <a:r>
              <a:rPr lang="fr-FR" sz="2400" smtClean="0">
                <a:solidFill>
                  <a:srgbClr val="002060"/>
                </a:solidFill>
              </a:rPr>
              <a:t>le </a:t>
            </a:r>
            <a:r>
              <a:rPr lang="fr-FR" sz="2400">
                <a:solidFill>
                  <a:srgbClr val="002060"/>
                </a:solidFill>
              </a:rPr>
              <a:t>film qui présente </a:t>
            </a:r>
            <a:r>
              <a:rPr lang="fr-FR" sz="2400" smtClean="0">
                <a:solidFill>
                  <a:srgbClr val="002060"/>
                </a:solidFill>
              </a:rPr>
              <a:t/>
            </a:r>
            <a:br>
              <a:rPr lang="fr-FR" sz="2400" smtClean="0">
                <a:solidFill>
                  <a:srgbClr val="002060"/>
                </a:solidFill>
              </a:rPr>
            </a:br>
            <a:r>
              <a:rPr lang="fr-FR" sz="2400" smtClean="0">
                <a:solidFill>
                  <a:srgbClr val="002060"/>
                </a:solidFill>
              </a:rPr>
              <a:t>le </a:t>
            </a:r>
            <a:r>
              <a:rPr lang="fr-FR" sz="2400">
                <a:solidFill>
                  <a:srgbClr val="002060"/>
                </a:solidFill>
              </a:rPr>
              <a:t>métier de TC</a:t>
            </a:r>
          </a:p>
        </p:txBody>
      </p:sp>
    </p:spTree>
    <p:extLst>
      <p:ext uri="{BB962C8B-B14F-4D97-AF65-F5344CB8AC3E}">
        <p14:creationId xmlns:p14="http://schemas.microsoft.com/office/powerpoint/2010/main" val="2609652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9" t="141" r="22858" b="6368"/>
          <a:stretch/>
        </p:blipFill>
        <p:spPr bwMode="auto">
          <a:xfrm>
            <a:off x="1790700" y="1354212"/>
            <a:ext cx="5661620" cy="529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96160" y="5949280"/>
            <a:ext cx="1271984" cy="57606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0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11760" y="1356851"/>
            <a:ext cx="4808944" cy="535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38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4656" y="2060848"/>
            <a:ext cx="5341256" cy="396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34902" y="486227"/>
            <a:ext cx="4078514" cy="6371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necteur droit avec flèche 3"/>
          <p:cNvCxnSpPr/>
          <p:nvPr/>
        </p:nvCxnSpPr>
        <p:spPr>
          <a:xfrm flipH="1">
            <a:off x="4788024" y="3356992"/>
            <a:ext cx="432048" cy="432048"/>
          </a:xfrm>
          <a:prstGeom prst="straightConnector1">
            <a:avLst/>
          </a:prstGeom>
          <a:noFill/>
          <a:ln w="50800">
            <a:solidFill>
              <a:srgbClr val="FF0000"/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" name="Rectangle 9"/>
          <p:cNvSpPr/>
          <p:nvPr/>
        </p:nvSpPr>
        <p:spPr>
          <a:xfrm>
            <a:off x="3203848" y="3645024"/>
            <a:ext cx="1584176" cy="28803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28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9" t="141" r="22858" b="6368"/>
          <a:stretch/>
        </p:blipFill>
        <p:spPr bwMode="auto">
          <a:xfrm>
            <a:off x="1790700" y="1354212"/>
            <a:ext cx="5661620" cy="529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36320" y="6165304"/>
            <a:ext cx="1271984" cy="41172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8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19" y="1861860"/>
            <a:ext cx="4564199" cy="3929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6056" y="1916832"/>
            <a:ext cx="3931332" cy="38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6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1600" y="1342628"/>
            <a:ext cx="7560840" cy="540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57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1720" y="-1"/>
            <a:ext cx="6768752" cy="681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2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962408" y="1988840"/>
            <a:ext cx="762000" cy="665163"/>
            <a:chOff x="1110" y="2656"/>
            <a:chExt cx="1549" cy="1351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962408" y="2903240"/>
            <a:ext cx="762000" cy="665163"/>
            <a:chOff x="3174" y="2656"/>
            <a:chExt cx="1549" cy="1351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1572007" y="2598440"/>
            <a:ext cx="71785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042528" y="2065040"/>
            <a:ext cx="50057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La plateforme nationale du BTS TC</a:t>
            </a:r>
            <a:endParaRPr lang="en-US" sz="240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1159258" y="20872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1572008" y="3512840"/>
            <a:ext cx="7178574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042528" y="2979440"/>
            <a:ext cx="4186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Le bilan en quelques chiffres</a:t>
            </a:r>
            <a:endParaRPr lang="en-US" sz="240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gray">
          <a:xfrm>
            <a:off x="1159258" y="30016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962408" y="3795415"/>
            <a:ext cx="762000" cy="665163"/>
            <a:chOff x="1110" y="2656"/>
            <a:chExt cx="1549" cy="1351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572008" y="4405014"/>
            <a:ext cx="7178575" cy="4851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042528" y="3871615"/>
            <a:ext cx="5681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Les nouvelles fonctions de la plateforme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gray">
          <a:xfrm>
            <a:off x="1159258" y="389384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1763278"/>
            <a:ext cx="9144000" cy="101765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-36512" y="3645024"/>
            <a:ext cx="9180512" cy="101765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4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t="4168" r="25421" b="3618"/>
          <a:stretch/>
        </p:blipFill>
        <p:spPr bwMode="auto">
          <a:xfrm>
            <a:off x="1331640" y="1556792"/>
            <a:ext cx="477544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491880" y="5805264"/>
            <a:ext cx="44927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b="1">
                <a:hlinkClick r:id="rId3"/>
              </a:rPr>
              <a:t>http://www.bts-tc.org</a:t>
            </a:r>
            <a:r>
              <a:rPr lang="en-US" sz="3200" b="1" smtClean="0">
                <a:hlinkClick r:id="rId3"/>
              </a:rPr>
              <a:t>/</a:t>
            </a:r>
            <a:r>
              <a:rPr lang="en-US" sz="3200" b="1" smtClean="0"/>
              <a:t> 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34489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7584" y="1412776"/>
            <a:ext cx="62646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1200"/>
              </a:spcAft>
              <a:tabLst>
                <a:tab pos="268288" algn="l"/>
              </a:tabLst>
            </a:pPr>
            <a:r>
              <a:rPr lang="fr-FR" sz="2800" b="1" smtClean="0">
                <a:solidFill>
                  <a:srgbClr val="002060"/>
                </a:solidFill>
              </a:rPr>
              <a:t>Ouverture de la plateforme en 2006</a:t>
            </a:r>
            <a:endParaRPr lang="fr-FR" sz="2800" b="1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43608" y="1906960"/>
            <a:ext cx="7560840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1200"/>
              </a:spcAft>
              <a:tabLst>
                <a:tab pos="268288" algn="l"/>
              </a:tabLst>
            </a:pPr>
            <a:r>
              <a:rPr lang="fr-FR" sz="2400" smtClean="0">
                <a:solidFill>
                  <a:srgbClr val="002060"/>
                </a:solidFill>
              </a:rPr>
              <a:t>Actuellement :</a:t>
            </a: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r>
              <a:rPr lang="fr-FR" sz="2400" smtClean="0">
                <a:solidFill>
                  <a:srgbClr val="002060"/>
                </a:solidFill>
              </a:rPr>
              <a:t>5 000 à 6 000 visites par </a:t>
            </a:r>
            <a:r>
              <a:rPr lang="fr-FR" sz="2400" smtClean="0">
                <a:solidFill>
                  <a:srgbClr val="002060"/>
                </a:solidFill>
              </a:rPr>
              <a:t>mois, dont 20% &gt; 2mns</a:t>
            </a:r>
            <a:endParaRPr lang="fr-FR" sz="2400" smtClean="0">
              <a:solidFill>
                <a:srgbClr val="002060"/>
              </a:solidFill>
            </a:endParaRP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r>
              <a:rPr lang="fr-FR" sz="2400" smtClean="0">
                <a:solidFill>
                  <a:srgbClr val="002060"/>
                </a:solidFill>
              </a:rPr>
              <a:t>310 000 pages consultées en 2011</a:t>
            </a: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r>
              <a:rPr lang="fr-FR" sz="2400" smtClean="0">
                <a:solidFill>
                  <a:srgbClr val="002060"/>
                </a:solidFill>
              </a:rPr>
              <a:t>1 250 CV dans les bases de données</a:t>
            </a: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r>
              <a:rPr lang="fr-FR" sz="2400" smtClean="0">
                <a:solidFill>
                  <a:srgbClr val="002060"/>
                </a:solidFill>
              </a:rPr>
              <a:t>Plus de 900 offres d’emploi enregistrées</a:t>
            </a: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r>
              <a:rPr lang="fr-FR" sz="2400">
                <a:solidFill>
                  <a:srgbClr val="002060"/>
                </a:solidFill>
              </a:rPr>
              <a:t>Liste de diffusion TC : 413 personnes inscrites </a:t>
            </a:r>
            <a:br>
              <a:rPr lang="fr-FR" sz="2400">
                <a:solidFill>
                  <a:srgbClr val="002060"/>
                </a:solidFill>
              </a:rPr>
            </a:br>
            <a:r>
              <a:rPr lang="fr-FR" sz="2400" smtClean="0">
                <a:solidFill>
                  <a:srgbClr val="002060"/>
                </a:solidFill>
              </a:rPr>
              <a:t>- </a:t>
            </a:r>
            <a:r>
              <a:rPr lang="fr-FR" sz="2000" smtClean="0">
                <a:solidFill>
                  <a:srgbClr val="002060"/>
                </a:solidFill>
              </a:rPr>
              <a:t>80</a:t>
            </a:r>
            <a:r>
              <a:rPr lang="fr-FR" sz="2000">
                <a:solidFill>
                  <a:srgbClr val="002060"/>
                </a:solidFill>
              </a:rPr>
              <a:t>% en </a:t>
            </a:r>
            <a:r>
              <a:rPr lang="fr-FR" sz="2000" smtClean="0">
                <a:solidFill>
                  <a:srgbClr val="002060"/>
                </a:solidFill>
              </a:rPr>
              <a:t>éco-gest, 15% Sti, français, chef de travaux, etc. </a:t>
            </a:r>
            <a:br>
              <a:rPr lang="fr-FR" sz="2000" smtClean="0">
                <a:solidFill>
                  <a:srgbClr val="002060"/>
                </a:solidFill>
              </a:rPr>
            </a:br>
            <a:r>
              <a:rPr lang="fr-FR" sz="2400">
                <a:solidFill>
                  <a:srgbClr val="002060"/>
                </a:solidFill>
              </a:rPr>
              <a:t>-</a:t>
            </a:r>
            <a:r>
              <a:rPr lang="fr-FR" sz="2000" smtClean="0">
                <a:solidFill>
                  <a:srgbClr val="002060"/>
                </a:solidFill>
              </a:rPr>
              <a:t> 18 messages par mois en moyenne depuis 3 ans</a:t>
            </a:r>
            <a:endParaRPr lang="fr-FR" sz="2000">
              <a:solidFill>
                <a:srgbClr val="002060"/>
              </a:solidFill>
            </a:endParaRP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r>
              <a:rPr lang="fr-FR" sz="2400" smtClean="0">
                <a:solidFill>
                  <a:srgbClr val="002060"/>
                </a:solidFill>
              </a:rPr>
              <a:t>Recherche Google « BTS TC »,</a:t>
            </a:r>
            <a:br>
              <a:rPr lang="fr-FR" sz="2400" smtClean="0">
                <a:solidFill>
                  <a:srgbClr val="002060"/>
                </a:solidFill>
              </a:rPr>
            </a:br>
            <a:r>
              <a:rPr lang="fr-FR" sz="2400" smtClean="0">
                <a:solidFill>
                  <a:srgbClr val="002060"/>
                </a:solidFill>
              </a:rPr>
              <a:t>résultat en 1</a:t>
            </a:r>
            <a:r>
              <a:rPr lang="fr-FR" sz="2400" baseline="30000" smtClean="0">
                <a:solidFill>
                  <a:srgbClr val="002060"/>
                </a:solidFill>
              </a:rPr>
              <a:t>ère</a:t>
            </a:r>
            <a:r>
              <a:rPr lang="fr-FR" sz="2400" smtClean="0">
                <a:solidFill>
                  <a:srgbClr val="002060"/>
                </a:solidFill>
              </a:rPr>
              <a:t> ou 2</a:t>
            </a:r>
            <a:r>
              <a:rPr lang="fr-FR" sz="2400" baseline="30000" smtClean="0">
                <a:solidFill>
                  <a:srgbClr val="002060"/>
                </a:solidFill>
              </a:rPr>
              <a:t>ème</a:t>
            </a:r>
            <a:r>
              <a:rPr lang="fr-FR" sz="2400" smtClean="0">
                <a:solidFill>
                  <a:srgbClr val="002060"/>
                </a:solidFill>
              </a:rPr>
              <a:t> ligne</a:t>
            </a:r>
          </a:p>
          <a:p>
            <a:pPr marL="342900" indent="-342900" eaLnBrk="0" hangingPunct="0">
              <a:spcAft>
                <a:spcPts val="1200"/>
              </a:spcAft>
              <a:buFont typeface="Wingdings" pitchFamily="2" charset="2"/>
              <a:buChar char="§"/>
              <a:tabLst>
                <a:tab pos="268288" algn="l"/>
              </a:tabLst>
            </a:pPr>
            <a:endParaRPr lang="fr-FR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962408" y="1988840"/>
            <a:ext cx="762000" cy="665163"/>
            <a:chOff x="1110" y="2656"/>
            <a:chExt cx="1549" cy="1351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962408" y="2903240"/>
            <a:ext cx="762000" cy="665163"/>
            <a:chOff x="3174" y="2656"/>
            <a:chExt cx="1549" cy="1351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1572007" y="2598440"/>
            <a:ext cx="71785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042528" y="2065040"/>
            <a:ext cx="50057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La plateforme nationale du BTS TC</a:t>
            </a:r>
            <a:endParaRPr lang="en-US" sz="240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1159258" y="20872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1572008" y="3512840"/>
            <a:ext cx="7178574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042528" y="2979440"/>
            <a:ext cx="4186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Le bilan en quelques chiffres</a:t>
            </a:r>
            <a:endParaRPr lang="en-US" sz="240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gray">
          <a:xfrm>
            <a:off x="1159258" y="30016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962408" y="3795415"/>
            <a:ext cx="762000" cy="665163"/>
            <a:chOff x="1110" y="2656"/>
            <a:chExt cx="1549" cy="1351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572008" y="4405014"/>
            <a:ext cx="7178575" cy="4851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042528" y="3871615"/>
            <a:ext cx="5681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Les nouvelles fonctions de la plateforme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gray">
          <a:xfrm>
            <a:off x="1159258" y="389384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1750504"/>
            <a:ext cx="9144000" cy="2038536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78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9632" y="1772816"/>
            <a:ext cx="7459910" cy="440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03648" y="1772817"/>
            <a:ext cx="2232248" cy="144016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44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67744" y="1547792"/>
            <a:ext cx="5562352" cy="486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5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484784"/>
            <a:ext cx="7578576" cy="483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31840" y="5013176"/>
            <a:ext cx="1944216" cy="86409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5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1600" y="1340768"/>
            <a:ext cx="7416824" cy="524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5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484784"/>
            <a:ext cx="7578576" cy="483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88024" y="3789040"/>
            <a:ext cx="1944216" cy="93610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19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1619672" y="123006"/>
            <a:ext cx="6264696" cy="6546354"/>
            <a:chOff x="1619672" y="123006"/>
            <a:chExt cx="6264696" cy="6546354"/>
          </a:xfrm>
        </p:grpSpPr>
        <p:grpSp>
          <p:nvGrpSpPr>
            <p:cNvPr id="2" name="Groupe 1"/>
            <p:cNvGrpSpPr/>
            <p:nvPr/>
          </p:nvGrpSpPr>
          <p:grpSpPr>
            <a:xfrm>
              <a:off x="1619672" y="123006"/>
              <a:ext cx="6264696" cy="6546354"/>
              <a:chOff x="1835696" y="16768"/>
              <a:chExt cx="6831721" cy="7510314"/>
            </a:xfrm>
          </p:grpSpPr>
          <p:pic>
            <p:nvPicPr>
              <p:cNvPr id="6146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1835696" y="16768"/>
                <a:ext cx="6831721" cy="51738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1835696" y="5157192"/>
                <a:ext cx="6831721" cy="23698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4" name="Rectangle 3"/>
            <p:cNvSpPr/>
            <p:nvPr/>
          </p:nvSpPr>
          <p:spPr>
            <a:xfrm>
              <a:off x="5796136" y="3717032"/>
              <a:ext cx="1296144" cy="1440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796136" y="4005064"/>
              <a:ext cx="1296144" cy="1440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18978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92" y="1484784"/>
            <a:ext cx="7578576" cy="483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06479" y="3789040"/>
            <a:ext cx="1944216" cy="194421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04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39952" y="3068960"/>
            <a:ext cx="4663903" cy="283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20" y="1556792"/>
            <a:ext cx="417149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61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962408" y="1988840"/>
            <a:ext cx="762000" cy="665163"/>
            <a:chOff x="1110" y="2656"/>
            <a:chExt cx="1549" cy="1351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962408" y="2903240"/>
            <a:ext cx="762000" cy="665163"/>
            <a:chOff x="3174" y="2656"/>
            <a:chExt cx="1549" cy="1351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1572007" y="2598440"/>
            <a:ext cx="71785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042528" y="2065040"/>
            <a:ext cx="50057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La plateforme nationale du BTS TC</a:t>
            </a:r>
            <a:endParaRPr lang="en-US" sz="240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1159258" y="20872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1572008" y="3512840"/>
            <a:ext cx="7178574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042528" y="2979440"/>
            <a:ext cx="4186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Le bilan en quelques chiffres</a:t>
            </a:r>
            <a:endParaRPr lang="en-US" sz="240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gray">
          <a:xfrm>
            <a:off x="1159258" y="30016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962408" y="3795415"/>
            <a:ext cx="762000" cy="665163"/>
            <a:chOff x="1110" y="2656"/>
            <a:chExt cx="1549" cy="1351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572008" y="4405014"/>
            <a:ext cx="7178575" cy="4851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042528" y="3871615"/>
            <a:ext cx="5681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Les nouvelles fonctions de la plateforme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gray">
          <a:xfrm>
            <a:off x="1159258" y="389384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211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9632" y="1772816"/>
            <a:ext cx="7459910" cy="4406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73463" y="2780928"/>
            <a:ext cx="2232248" cy="252028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0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740229"/>
            <a:ext cx="6821716" cy="5850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08103" y="3573016"/>
            <a:ext cx="366606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95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99442" y="95606"/>
            <a:ext cx="8937054" cy="6652035"/>
            <a:chOff x="27435" y="95606"/>
            <a:chExt cx="8937054" cy="6652035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7435" y="95606"/>
              <a:ext cx="8937054" cy="2774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495" y="2768520"/>
              <a:ext cx="8928993" cy="3979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734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99442" y="95606"/>
            <a:ext cx="8937054" cy="6652035"/>
            <a:chOff x="27435" y="95606"/>
            <a:chExt cx="8937054" cy="6652035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7435" y="95606"/>
              <a:ext cx="8937054" cy="2774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495" y="2768520"/>
              <a:ext cx="8928993" cy="3979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Rectangle 5"/>
          <p:cNvSpPr/>
          <p:nvPr/>
        </p:nvSpPr>
        <p:spPr>
          <a:xfrm>
            <a:off x="2771800" y="5157191"/>
            <a:ext cx="525599" cy="40163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297399" y="4869160"/>
            <a:ext cx="525599" cy="40163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923928" y="4869159"/>
            <a:ext cx="525599" cy="40163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5220072" y="4758080"/>
            <a:ext cx="525599" cy="51271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398" y="1268760"/>
            <a:ext cx="9081602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cteur droit avec flèche 2"/>
          <p:cNvCxnSpPr/>
          <p:nvPr/>
        </p:nvCxnSpPr>
        <p:spPr>
          <a:xfrm flipV="1">
            <a:off x="2548186" y="4077072"/>
            <a:ext cx="288032" cy="720080"/>
          </a:xfrm>
          <a:prstGeom prst="straightConnector1">
            <a:avLst/>
          </a:prstGeom>
          <a:noFill/>
          <a:ln w="50800">
            <a:solidFill>
              <a:srgbClr val="FF0000"/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>
            <a:off x="4355976" y="3165816"/>
            <a:ext cx="1368152" cy="407200"/>
          </a:xfrm>
          <a:prstGeom prst="straightConnector1">
            <a:avLst/>
          </a:prstGeom>
          <a:noFill/>
          <a:ln w="50800">
            <a:solidFill>
              <a:srgbClr val="FF0000"/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3275856" y="2758616"/>
            <a:ext cx="144016" cy="814400"/>
          </a:xfrm>
          <a:prstGeom prst="straightConnector1">
            <a:avLst/>
          </a:prstGeom>
          <a:noFill/>
          <a:ln w="50800">
            <a:solidFill>
              <a:srgbClr val="FF0000"/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5580112" y="3908208"/>
            <a:ext cx="144016" cy="744928"/>
          </a:xfrm>
          <a:prstGeom prst="straightConnector1">
            <a:avLst/>
          </a:prstGeom>
          <a:noFill/>
          <a:ln w="50800">
            <a:solidFill>
              <a:srgbClr val="FF0000"/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05216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t="4168" r="25421" b="3618"/>
          <a:stretch/>
        </p:blipFill>
        <p:spPr bwMode="auto">
          <a:xfrm>
            <a:off x="1331640" y="1556792"/>
            <a:ext cx="477544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491880" y="5805264"/>
            <a:ext cx="44927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b="1">
                <a:hlinkClick r:id="rId3"/>
              </a:rPr>
              <a:t>http://www.bts-tc.org</a:t>
            </a:r>
            <a:r>
              <a:rPr lang="en-US" sz="3200" b="1" smtClean="0">
                <a:hlinkClick r:id="rId3"/>
              </a:rPr>
              <a:t>/</a:t>
            </a:r>
            <a:r>
              <a:rPr lang="en-US" sz="3200" b="1" smtClean="0"/>
              <a:t> 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231549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762000" y="1371600"/>
            <a:ext cx="51054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fr-FR" sz="5400" b="1" kern="1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Merci de votre écoute</a:t>
            </a:r>
            <a:endParaRPr lang="fr-FR" sz="5400" b="1" kern="1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5400000" scaled="1"/>
              </a:gradFill>
              <a:effectLst>
                <a:outerShdw dist="71842" dir="2700000" algn="ctr" rotWithShape="0">
                  <a:schemeClr val="bg2">
                    <a:alpha val="50000"/>
                  </a:scheme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962408" y="1988840"/>
            <a:ext cx="762000" cy="665163"/>
            <a:chOff x="1110" y="2656"/>
            <a:chExt cx="1549" cy="1351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962408" y="2903240"/>
            <a:ext cx="762000" cy="665163"/>
            <a:chOff x="3174" y="2656"/>
            <a:chExt cx="1549" cy="1351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1572007" y="2598440"/>
            <a:ext cx="7178575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042528" y="2065040"/>
            <a:ext cx="50057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La plateforme nationale du BTS TC</a:t>
            </a:r>
            <a:endParaRPr lang="en-US" sz="240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1159258" y="20872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1572008" y="3512840"/>
            <a:ext cx="7178574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042528" y="2979440"/>
            <a:ext cx="4186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smtClean="0"/>
              <a:t>Le bilan en quelques chiffres</a:t>
            </a:r>
            <a:endParaRPr lang="en-US" sz="240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gray">
          <a:xfrm>
            <a:off x="1159258" y="300166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962408" y="3795415"/>
            <a:ext cx="762000" cy="665163"/>
            <a:chOff x="1110" y="2656"/>
            <a:chExt cx="1549" cy="1351"/>
          </a:xfrm>
        </p:grpSpPr>
        <p:sp>
          <p:nvSpPr>
            <p:cNvPr id="20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1572008" y="4405014"/>
            <a:ext cx="7178575" cy="4851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042528" y="3871615"/>
            <a:ext cx="5681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Les nouvelles fonctions de la plateforme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gray">
          <a:xfrm>
            <a:off x="1159258" y="389384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6512" y="2686608"/>
            <a:ext cx="9144000" cy="182251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81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4501898" y="2049810"/>
            <a:ext cx="4606606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68288" indent="-268288" eaLnBrk="0" hangingPunct="0">
              <a:spcAft>
                <a:spcPts val="1200"/>
              </a:spcAft>
              <a:buFont typeface="Wingdings" pitchFamily="2" charset="2"/>
              <a:buChar char="ü"/>
              <a:tabLst>
                <a:tab pos="268288" algn="l"/>
              </a:tabLst>
            </a:pPr>
            <a:r>
              <a:rPr lang="fr-FR" smtClean="0">
                <a:solidFill>
                  <a:srgbClr val="002060"/>
                </a:solidFill>
              </a:rPr>
              <a:t>Présentation de </a:t>
            </a:r>
            <a:r>
              <a:rPr lang="fr-FR">
                <a:solidFill>
                  <a:srgbClr val="002060"/>
                </a:solidFill>
              </a:rPr>
              <a:t>la formation, </a:t>
            </a:r>
            <a:r>
              <a:rPr lang="fr-FR" smtClean="0">
                <a:solidFill>
                  <a:srgbClr val="002060"/>
                </a:solidFill>
              </a:rPr>
              <a:t/>
            </a:r>
            <a:br>
              <a:rPr lang="fr-FR" smtClean="0">
                <a:solidFill>
                  <a:srgbClr val="002060"/>
                </a:solidFill>
              </a:rPr>
            </a:br>
            <a:r>
              <a:rPr lang="fr-FR" smtClean="0">
                <a:solidFill>
                  <a:srgbClr val="002060"/>
                </a:solidFill>
              </a:rPr>
              <a:t>de </a:t>
            </a:r>
            <a:r>
              <a:rPr lang="fr-FR">
                <a:solidFill>
                  <a:srgbClr val="002060"/>
                </a:solidFill>
              </a:rPr>
              <a:t>l’examen, des </a:t>
            </a:r>
            <a:r>
              <a:rPr lang="fr-FR" smtClean="0">
                <a:solidFill>
                  <a:srgbClr val="002060"/>
                </a:solidFill>
              </a:rPr>
              <a:t>textes réglementaires</a:t>
            </a:r>
            <a:r>
              <a:rPr lang="fr-FR">
                <a:solidFill>
                  <a:srgbClr val="002060"/>
                </a:solidFill>
              </a:rPr>
              <a:t>, </a:t>
            </a:r>
            <a:br>
              <a:rPr lang="fr-FR">
                <a:solidFill>
                  <a:srgbClr val="002060"/>
                </a:solidFill>
              </a:rPr>
            </a:br>
            <a:r>
              <a:rPr lang="fr-FR">
                <a:solidFill>
                  <a:srgbClr val="002060"/>
                </a:solidFill>
              </a:rPr>
              <a:t>des métiers, de tous les centres de formation en France, etc.</a:t>
            </a:r>
          </a:p>
          <a:p>
            <a:pPr marL="268288" indent="-268288" eaLnBrk="0" hangingPunct="0">
              <a:spcAft>
                <a:spcPts val="1200"/>
              </a:spcAft>
              <a:buFont typeface="Wingdings" pitchFamily="2" charset="2"/>
              <a:buChar char="ü"/>
              <a:tabLst>
                <a:tab pos="268288" algn="l"/>
              </a:tabLst>
            </a:pPr>
            <a:r>
              <a:rPr lang="fr-FR" smtClean="0">
                <a:solidFill>
                  <a:srgbClr val="002060"/>
                </a:solidFill>
              </a:rPr>
              <a:t>Mise en </a:t>
            </a:r>
            <a:r>
              <a:rPr lang="fr-FR">
                <a:solidFill>
                  <a:srgbClr val="002060"/>
                </a:solidFill>
              </a:rPr>
              <a:t>avant des actualités </a:t>
            </a:r>
            <a:r>
              <a:rPr lang="fr-FR" smtClean="0">
                <a:solidFill>
                  <a:srgbClr val="002060"/>
                </a:solidFill>
              </a:rPr>
              <a:t/>
            </a:r>
            <a:br>
              <a:rPr lang="fr-FR" smtClean="0">
                <a:solidFill>
                  <a:srgbClr val="002060"/>
                </a:solidFill>
              </a:rPr>
            </a:br>
            <a:r>
              <a:rPr lang="fr-FR" smtClean="0">
                <a:solidFill>
                  <a:srgbClr val="002060"/>
                </a:solidFill>
              </a:rPr>
              <a:t>qui </a:t>
            </a:r>
            <a:r>
              <a:rPr lang="fr-FR">
                <a:solidFill>
                  <a:srgbClr val="002060"/>
                </a:solidFill>
              </a:rPr>
              <a:t>ponctuent cette formation</a:t>
            </a:r>
          </a:p>
          <a:p>
            <a:pPr marL="268288" indent="-268288" eaLnBrk="0" hangingPunct="0">
              <a:spcAft>
                <a:spcPts val="1200"/>
              </a:spcAft>
              <a:buFont typeface="Wingdings" pitchFamily="2" charset="2"/>
              <a:buChar char="ü"/>
              <a:tabLst>
                <a:tab pos="268288" algn="l"/>
              </a:tabLst>
            </a:pPr>
            <a:r>
              <a:rPr lang="fr-FR" smtClean="0">
                <a:solidFill>
                  <a:srgbClr val="002060"/>
                </a:solidFill>
              </a:rPr>
              <a:t>Centralisation des </a:t>
            </a:r>
            <a:r>
              <a:rPr lang="fr-FR">
                <a:solidFill>
                  <a:srgbClr val="002060"/>
                </a:solidFill>
              </a:rPr>
              <a:t>offres d’emplois </a:t>
            </a:r>
            <a:r>
              <a:rPr lang="fr-FR" smtClean="0">
                <a:solidFill>
                  <a:srgbClr val="002060"/>
                </a:solidFill>
              </a:rPr>
              <a:t/>
            </a:r>
            <a:br>
              <a:rPr lang="fr-FR" smtClean="0">
                <a:solidFill>
                  <a:srgbClr val="002060"/>
                </a:solidFill>
              </a:rPr>
            </a:br>
            <a:r>
              <a:rPr lang="fr-FR" smtClean="0">
                <a:solidFill>
                  <a:srgbClr val="002060"/>
                </a:solidFill>
              </a:rPr>
              <a:t>et </a:t>
            </a:r>
            <a:r>
              <a:rPr lang="fr-FR">
                <a:solidFill>
                  <a:srgbClr val="002060"/>
                </a:solidFill>
              </a:rPr>
              <a:t>des CV des </a:t>
            </a:r>
            <a:r>
              <a:rPr lang="fr-FR" smtClean="0">
                <a:solidFill>
                  <a:srgbClr val="002060"/>
                </a:solidFill>
              </a:rPr>
              <a:t>étudiants</a:t>
            </a:r>
          </a:p>
          <a:p>
            <a:pPr marL="268288" indent="-268288" eaLnBrk="0" hangingPunct="0">
              <a:spcAft>
                <a:spcPts val="1200"/>
              </a:spcAft>
              <a:buFont typeface="Wingdings" pitchFamily="2" charset="2"/>
              <a:buChar char="ü"/>
              <a:tabLst>
                <a:tab pos="268288" algn="l"/>
              </a:tabLst>
            </a:pPr>
            <a:r>
              <a:rPr lang="fr-FR" smtClean="0">
                <a:solidFill>
                  <a:srgbClr val="002060"/>
                </a:solidFill>
              </a:rPr>
              <a:t>Liste de diffusion </a:t>
            </a:r>
            <a:br>
              <a:rPr lang="fr-FR" smtClean="0">
                <a:solidFill>
                  <a:srgbClr val="002060"/>
                </a:solidFill>
              </a:rPr>
            </a:br>
            <a:r>
              <a:rPr lang="fr-FR" smtClean="0">
                <a:solidFill>
                  <a:srgbClr val="002060"/>
                </a:solidFill>
              </a:rPr>
              <a:t>pour tous les enseignants en TC</a:t>
            </a:r>
          </a:p>
          <a:p>
            <a:pPr marL="268288" indent="-268288" eaLnBrk="0" hangingPunct="0">
              <a:spcAft>
                <a:spcPts val="1200"/>
              </a:spcAft>
              <a:buFont typeface="Wingdings" pitchFamily="2" charset="2"/>
              <a:buChar char="ü"/>
              <a:tabLst>
                <a:tab pos="268288" algn="l"/>
              </a:tabLst>
            </a:pPr>
            <a:r>
              <a:rPr lang="fr-FR" smtClean="0">
                <a:solidFill>
                  <a:srgbClr val="002060"/>
                </a:solidFill>
              </a:rPr>
              <a:t>Etc.</a:t>
            </a:r>
            <a:endParaRPr lang="fr-FR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t="4168" r="25421" b="3618"/>
          <a:stretch/>
        </p:blipFill>
        <p:spPr bwMode="auto">
          <a:xfrm>
            <a:off x="70101" y="1902460"/>
            <a:ext cx="4429891" cy="4000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93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9" t="141" r="22858" b="6368"/>
          <a:stretch/>
        </p:blipFill>
        <p:spPr bwMode="auto">
          <a:xfrm>
            <a:off x="1790700" y="1354212"/>
            <a:ext cx="5661620" cy="529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43832" y="3356992"/>
            <a:ext cx="1271984" cy="209167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36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70527" y="43143"/>
            <a:ext cx="6805929" cy="6770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09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9" t="141" r="22858" b="6368"/>
          <a:stretch/>
        </p:blipFill>
        <p:spPr bwMode="auto">
          <a:xfrm>
            <a:off x="1790700" y="1354212"/>
            <a:ext cx="5661620" cy="529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83992" y="5157192"/>
            <a:ext cx="1271984" cy="64807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149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1619250"/>
            <a:ext cx="5184576" cy="3960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63588" y="5949279"/>
            <a:ext cx="77048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1200"/>
              </a:spcAft>
              <a:tabLst>
                <a:tab pos="268288" algn="l"/>
              </a:tabLst>
            </a:pPr>
            <a:r>
              <a:rPr lang="fr-FR" smtClean="0">
                <a:solidFill>
                  <a:srgbClr val="002060"/>
                </a:solidFill>
              </a:rPr>
              <a:t>Liste de diffusion administrée par Michel Le Brazidec, professeur STi </a:t>
            </a:r>
            <a:endParaRPr lang="fr-FR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65l">
  <a:themeElements>
    <a:clrScheme name="Thème Office 3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699DE9"/>
      </a:accent1>
      <a:accent2>
        <a:srgbClr val="EFB049"/>
      </a:accent2>
      <a:accent3>
        <a:srgbClr val="FFFFFF"/>
      </a:accent3>
      <a:accent4>
        <a:srgbClr val="000000"/>
      </a:accent4>
      <a:accent5>
        <a:srgbClr val="B9CCF2"/>
      </a:accent5>
      <a:accent6>
        <a:srgbClr val="D99F41"/>
      </a:accent6>
      <a:hlink>
        <a:srgbClr val="7476DC"/>
      </a:hlink>
      <a:folHlink>
        <a:srgbClr val="9AC664"/>
      </a:folHlink>
    </a:clrScheme>
    <a:fontScheme name="Thèm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ème Office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4EE6"/>
        </a:accent1>
        <a:accent2>
          <a:srgbClr val="69BFF9"/>
        </a:accent2>
        <a:accent3>
          <a:srgbClr val="FFFFFF"/>
        </a:accent3>
        <a:accent4>
          <a:srgbClr val="000000"/>
        </a:accent4>
        <a:accent5>
          <a:srgbClr val="BBB2F0"/>
        </a:accent5>
        <a:accent6>
          <a:srgbClr val="5EADE2"/>
        </a:accent6>
        <a:hlink>
          <a:srgbClr val="D17FB6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FB049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D99F41"/>
        </a:accent6>
        <a:hlink>
          <a:srgbClr val="7476DC"/>
        </a:hlink>
        <a:folHlink>
          <a:srgbClr val="9AC6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cdb2004165l</Template>
  <TotalTime>975</TotalTime>
  <Words>171</Words>
  <Application>Microsoft Office PowerPoint</Application>
  <PresentationFormat>Affichage à l'écran (4:3)</PresentationFormat>
  <Paragraphs>45</Paragraphs>
  <Slides>36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8" baseType="lpstr">
      <vt:lpstr>cdb2004165l</vt:lpstr>
      <vt:lpstr>Image</vt:lpstr>
      <vt:lpstr>Séminaire  BTS Technico-Commercial . ENC Bessières  Mercredi 14 mars 2012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Séminaire BTS  Technico-Commercial . ENC Béssières  Mercredi 14 mars 2012</dc:title>
  <dc:creator/>
  <cp:lastModifiedBy>Cédric LARTIGUE</cp:lastModifiedBy>
  <cp:revision>227</cp:revision>
  <dcterms:created xsi:type="dcterms:W3CDTF">2012-02-15T15:13:59Z</dcterms:created>
  <dcterms:modified xsi:type="dcterms:W3CDTF">2012-03-11T15:30:49Z</dcterms:modified>
</cp:coreProperties>
</file>