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9" r:id="rId4"/>
    <p:sldId id="276" r:id="rId5"/>
    <p:sldId id="271" r:id="rId6"/>
    <p:sldId id="270" r:id="rId7"/>
    <p:sldId id="272" r:id="rId8"/>
    <p:sldId id="273" r:id="rId9"/>
    <p:sldId id="274" r:id="rId10"/>
    <p:sldId id="259" r:id="rId11"/>
    <p:sldId id="275" r:id="rId12"/>
    <p:sldId id="279" r:id="rId13"/>
    <p:sldId id="280" r:id="rId14"/>
    <p:sldId id="281" r:id="rId15"/>
    <p:sldId id="260" r:id="rId16"/>
    <p:sldId id="283" r:id="rId17"/>
    <p:sldId id="284" r:id="rId18"/>
    <p:sldId id="285" r:id="rId19"/>
    <p:sldId id="286" r:id="rId20"/>
    <p:sldId id="261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6A4C2-2488-41C2-9B03-9B640A2D654A}" type="datetimeFigureOut">
              <a:rPr lang="fr-FR" smtClean="0"/>
              <a:t>23/09/2014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AA87A-5032-43BF-8867-2D29C44C58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539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AA87A-5032-43BF-8867-2D29C44C583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734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83F05-E210-4356-942F-B54C61F4900A}" type="datetime1">
              <a:rPr lang="fr-FR" smtClean="0"/>
              <a:t>23/09/2014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790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C2DC-AAF7-4F45-920B-E835C7CB7B17}" type="datetime1">
              <a:rPr lang="fr-FR" smtClean="0"/>
              <a:t>23/09/2014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65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7FA10-20F2-4286-97F8-BDE819FAB412}" type="datetime1">
              <a:rPr lang="fr-FR" smtClean="0"/>
              <a:t>23/09/2014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20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C361-D976-4ECA-94F2-C3BC595B53E4}" type="datetime1">
              <a:rPr lang="fr-FR" smtClean="0"/>
              <a:t>23/09/2014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150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99A9-8D00-442E-A24E-27A0FFCD2476}" type="datetime1">
              <a:rPr lang="fr-FR" smtClean="0"/>
              <a:t>23/09/2014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983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7981-25E3-4AF0-997F-7A8E71FDF663}" type="datetime1">
              <a:rPr lang="fr-FR" smtClean="0"/>
              <a:t>23/09/2014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607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ADD8-DA98-4DC1-8B89-0DFF9AC81D8A}" type="datetime1">
              <a:rPr lang="fr-FR" smtClean="0"/>
              <a:t>23/09/2014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7566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1496-95A7-47B3-96C9-ECA0B694237E}" type="datetime1">
              <a:rPr lang="fr-FR" smtClean="0"/>
              <a:t>23/09/2014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202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188-8768-43CE-8C9E-C7BC2AA8CEB3}" type="datetime1">
              <a:rPr lang="fr-FR" smtClean="0"/>
              <a:t>23/09/2014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2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8C05-451A-46E4-8E9C-4B7493E6EBE8}" type="datetime1">
              <a:rPr lang="fr-FR" smtClean="0"/>
              <a:t>23/09/2014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186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3B60-165F-4F74-8F74-21EFC00572B9}" type="datetime1">
              <a:rPr lang="fr-FR" smtClean="0"/>
              <a:t>23/09/2014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627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4C3DB-AA9C-45B9-9B90-3CA0112F3C5B}" type="datetime1">
              <a:rPr lang="fr-FR" smtClean="0"/>
              <a:t>23/09/2014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C95E4-A767-45E8-A449-EDD06EE5E3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84008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9.jpg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2.jpg"/><Relationship Id="rId9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92" y="1330036"/>
            <a:ext cx="9252520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1395156" cy="62006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72988" y="1330036"/>
            <a:ext cx="92301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dirty="0" smtClean="0">
                <a:solidFill>
                  <a:schemeClr val="bg1"/>
                </a:solidFill>
              </a:rPr>
              <a:t>ASPIRATION INTEGREE</a:t>
            </a:r>
            <a:endParaRPr lang="fr-FR" sz="6600" b="1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07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trema-aspiration.fr/images/brochure/Tableau2-p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28" y="273262"/>
            <a:ext cx="6951807" cy="608669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10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004" y="2774373"/>
            <a:ext cx="3926032" cy="392603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6091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27584" y="15322"/>
            <a:ext cx="662473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LES CANALISATIONS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32646" y="982046"/>
            <a:ext cx="44145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FF00"/>
                </a:solidFill>
              </a:rPr>
              <a:t>Quelques astuces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170" name="Picture 2" descr="http://www.trema-aspiration.fr/images/brochure/Dessin2-p18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402" y="2102151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trema-aspiration.fr/images/brochure/Dessin3-p18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123" y="2083667"/>
            <a:ext cx="3301768" cy="331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55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27584" y="15322"/>
            <a:ext cx="662473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LA CENTRALE D’ASPIRATION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12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977" y="1048616"/>
            <a:ext cx="6829425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27584" y="15322"/>
            <a:ext cx="662473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LA CENTRALE D’ASPIRATION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8137376" y="6356350"/>
            <a:ext cx="549424" cy="365125"/>
          </a:xfrm>
        </p:spPr>
        <p:txBody>
          <a:bodyPr/>
          <a:lstStyle/>
          <a:p>
            <a:fld id="{9E2C95E4-A767-45E8-A449-EDD06EE5E30A}" type="slidenum">
              <a:rPr lang="fr-FR" smtClean="0"/>
              <a:t>13</a:t>
            </a:fld>
            <a:endParaRPr lang="fr-FR"/>
          </a:p>
        </p:txBody>
      </p:sp>
      <p:grpSp>
        <p:nvGrpSpPr>
          <p:cNvPr id="10" name="Groupe 9"/>
          <p:cNvGrpSpPr/>
          <p:nvPr/>
        </p:nvGrpSpPr>
        <p:grpSpPr>
          <a:xfrm>
            <a:off x="1028700" y="804174"/>
            <a:ext cx="8115300" cy="3767854"/>
            <a:chOff x="1028700" y="804174"/>
            <a:chExt cx="8115300" cy="3767854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804174"/>
              <a:ext cx="8115300" cy="32385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722858" y="3987253"/>
              <a:ext cx="441451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rgbClr val="FFFF00"/>
                  </a:solidFill>
                </a:rPr>
                <a:t>Filtre </a:t>
              </a:r>
              <a:r>
                <a:rPr lang="fr-FR" sz="3200" b="1" dirty="0" err="1" smtClean="0">
                  <a:solidFill>
                    <a:srgbClr val="FFFF00"/>
                  </a:solidFill>
                </a:rPr>
                <a:t>auto-nettoyant</a:t>
              </a:r>
              <a:endParaRPr lang="fr-FR" sz="32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1" y="3629890"/>
            <a:ext cx="5666880" cy="3228110"/>
            <a:chOff x="1" y="3629890"/>
            <a:chExt cx="5666880" cy="3228110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3629890"/>
              <a:ext cx="3336040" cy="3228110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</p:pic>
        <p:sp>
          <p:nvSpPr>
            <p:cNvPr id="9" name="Rectangle 8"/>
            <p:cNvSpPr/>
            <p:nvPr/>
          </p:nvSpPr>
          <p:spPr>
            <a:xfrm>
              <a:off x="3459622" y="5500253"/>
              <a:ext cx="2207259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rgbClr val="FFFF00"/>
                  </a:solidFill>
                </a:rPr>
                <a:t>Prise d’admission</a:t>
              </a:r>
              <a:endParaRPr lang="fr-FR" sz="32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6588856" y="4582283"/>
            <a:ext cx="2302991" cy="1704011"/>
            <a:chOff x="6588856" y="4582283"/>
            <a:chExt cx="2302991" cy="1704011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8856" y="4582283"/>
              <a:ext cx="2302991" cy="1323323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6745365" y="5824629"/>
              <a:ext cx="198997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2400" b="1" dirty="0" smtClean="0">
                  <a:solidFill>
                    <a:srgbClr val="FFFF00"/>
                  </a:solidFill>
                </a:rPr>
                <a:t>Filtre tissu</a:t>
              </a:r>
              <a:endParaRPr lang="fr-FR" sz="2400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42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27584" y="15322"/>
            <a:ext cx="662473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LA CENTRALE D’ASPIRATION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8137376" y="6356350"/>
            <a:ext cx="549424" cy="365125"/>
          </a:xfrm>
        </p:spPr>
        <p:txBody>
          <a:bodyPr/>
          <a:lstStyle/>
          <a:p>
            <a:fld id="{9E2C95E4-A767-45E8-A449-EDD06EE5E30A}" type="slidenum">
              <a:rPr lang="fr-FR" smtClean="0"/>
              <a:t>14</a:t>
            </a:fld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95" y="1533049"/>
            <a:ext cx="7191069" cy="51439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268487" y="775836"/>
            <a:ext cx="65094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FF00"/>
                </a:solidFill>
              </a:rPr>
              <a:t>Principe d’installation</a:t>
            </a:r>
            <a:endParaRPr lang="fr-FR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89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211"/>
            <a:ext cx="9144000" cy="462557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827584" y="15322"/>
            <a:ext cx="662473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CHOIX DE LA CENTRALE</a:t>
            </a:r>
            <a:endParaRPr lang="fr-FR" sz="4000" b="1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91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31230" y="15322"/>
            <a:ext cx="6624736" cy="13234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Les packs</a:t>
            </a:r>
          </a:p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Comparatif des prix</a:t>
            </a:r>
            <a:endParaRPr lang="fr-FR" sz="4000" b="1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979" y="0"/>
            <a:ext cx="1808021" cy="803564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700655" y="6492875"/>
            <a:ext cx="443345" cy="365125"/>
          </a:xfrm>
        </p:spPr>
        <p:txBody>
          <a:bodyPr/>
          <a:lstStyle/>
          <a:p>
            <a:fld id="{9E2C95E4-A767-45E8-A449-EDD06EE5E30A}" type="slidenum">
              <a:rPr lang="fr-FR" smtClean="0"/>
              <a:t>16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827584" y="1481638"/>
            <a:ext cx="7111072" cy="584775"/>
          </a:xfrm>
          <a:prstGeom prst="rect">
            <a:avLst/>
          </a:prstGeom>
          <a:solidFill>
            <a:srgbClr val="0070C0"/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Exemple du  T170    à    1811 €</a:t>
            </a:r>
            <a:endParaRPr lang="fr-FR" sz="32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531230" y="2170331"/>
            <a:ext cx="7910946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TE 375  (centrale  + kit de nettoyage)	 </a:t>
            </a:r>
            <a:r>
              <a:rPr lang="fr-FR" sz="2800" b="1" dirty="0" smtClean="0">
                <a:sym typeface="Wingdings" panose="05000000000000000000" pitchFamily="2" charset="2"/>
              </a:rPr>
              <a:t></a:t>
            </a:r>
            <a:r>
              <a:rPr lang="fr-FR" sz="2800" b="1" dirty="0" smtClean="0"/>
              <a:t>   1243 €</a:t>
            </a:r>
          </a:p>
          <a:p>
            <a:r>
              <a:rPr lang="fr-FR" sz="2800" b="1" dirty="0" smtClean="0"/>
              <a:t>Kit de canalisation  (4 prises)                 </a:t>
            </a:r>
            <a:r>
              <a:rPr lang="fr-FR" sz="2800" b="1" dirty="0" smtClean="0">
                <a:sym typeface="Wingdings" panose="05000000000000000000" pitchFamily="2" charset="2"/>
              </a:rPr>
              <a:t>    147 €</a:t>
            </a:r>
          </a:p>
          <a:p>
            <a:r>
              <a:rPr lang="fr-FR" sz="2800" b="1" dirty="0">
                <a:sym typeface="Wingdings" panose="05000000000000000000" pitchFamily="2" charset="2"/>
              </a:rPr>
              <a:t>	</a:t>
            </a:r>
            <a:r>
              <a:rPr lang="fr-FR" sz="2800" b="1" dirty="0" smtClean="0">
                <a:sym typeface="Wingdings" panose="05000000000000000000" pitchFamily="2" charset="2"/>
              </a:rPr>
              <a:t>						47 €</a:t>
            </a:r>
          </a:p>
          <a:p>
            <a:r>
              <a:rPr lang="fr-FR" sz="2800" b="1" dirty="0" smtClean="0">
                <a:sym typeface="Wingdings" panose="05000000000000000000" pitchFamily="2" charset="2"/>
              </a:rPr>
              <a:t>Les prises  3 EASY				       75 € </a:t>
            </a:r>
          </a:p>
          <a:p>
            <a:r>
              <a:rPr lang="fr-FR" sz="2800" b="1" dirty="0" smtClean="0">
                <a:sym typeface="Wingdings" panose="05000000000000000000" pitchFamily="2" charset="2"/>
              </a:rPr>
              <a:t> 1 Prise Plinthe  					85 €</a:t>
            </a:r>
          </a:p>
          <a:p>
            <a:r>
              <a:rPr lang="fr-FR" sz="2800" b="1" dirty="0" smtClean="0">
                <a:sym typeface="Wingdings" panose="05000000000000000000" pitchFamily="2" charset="2"/>
              </a:rPr>
              <a:t>Les 4 contres prises      				62 €</a:t>
            </a:r>
          </a:p>
          <a:p>
            <a:r>
              <a:rPr lang="fr-FR" sz="2800" b="1" dirty="0" smtClean="0">
                <a:sym typeface="Wingdings" panose="05000000000000000000" pitchFamily="2" charset="2"/>
              </a:rPr>
              <a:t>1 filtre tissu en plus				56 €</a:t>
            </a:r>
          </a:p>
          <a:p>
            <a:endParaRPr lang="fr-FR" sz="2800" b="1" dirty="0">
              <a:sym typeface="Wingdings" panose="05000000000000000000" pitchFamily="2" charset="2"/>
            </a:endParaRPr>
          </a:p>
          <a:p>
            <a:r>
              <a:rPr lang="fr-FR" sz="2800" b="1" dirty="0" smtClean="0">
                <a:sym typeface="Wingdings" panose="05000000000000000000" pitchFamily="2" charset="2"/>
              </a:rPr>
              <a:t>TOTAL						     1715 €       </a:t>
            </a:r>
            <a:endParaRPr lang="fr-FR" sz="2800" b="1" dirty="0" smtClean="0"/>
          </a:p>
          <a:p>
            <a:endParaRPr lang="fr-FR" sz="2800" b="1" dirty="0"/>
          </a:p>
        </p:txBody>
      </p:sp>
      <p:cxnSp>
        <p:nvCxnSpPr>
          <p:cNvPr id="9" name="Connecteur droit 8"/>
          <p:cNvCxnSpPr/>
          <p:nvPr/>
        </p:nvCxnSpPr>
        <p:spPr>
          <a:xfrm>
            <a:off x="5860473" y="5417127"/>
            <a:ext cx="237951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197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711243" y="401782"/>
            <a:ext cx="662473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La TVA ?</a:t>
            </a:r>
            <a:endParaRPr lang="fr-FR" sz="4000" b="1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979" y="0"/>
            <a:ext cx="1808021" cy="803564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700655" y="6492875"/>
            <a:ext cx="443345" cy="365125"/>
          </a:xfrm>
        </p:spPr>
        <p:txBody>
          <a:bodyPr/>
          <a:lstStyle/>
          <a:p>
            <a:fld id="{9E2C95E4-A767-45E8-A449-EDD06EE5E30A}" type="slidenum">
              <a:rPr lang="fr-FR" smtClean="0"/>
              <a:t>17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31230" y="1422185"/>
            <a:ext cx="7910946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10 %     :    T</a:t>
            </a:r>
            <a:r>
              <a:rPr lang="fr-FR" sz="2800" dirty="0" smtClean="0"/>
              <a:t>ravaux </a:t>
            </a:r>
            <a:r>
              <a:rPr lang="fr-FR" sz="2800" dirty="0"/>
              <a:t>dans un </a:t>
            </a:r>
            <a:r>
              <a:rPr lang="fr-FR" sz="2800" dirty="0" smtClean="0"/>
              <a:t>logement  (+ de 2 ans)</a:t>
            </a:r>
            <a:endParaRPr lang="fr-FR" sz="2800" b="1" dirty="0" smtClean="0"/>
          </a:p>
          <a:p>
            <a:endParaRPr lang="fr-FR" sz="2800" b="1" dirty="0"/>
          </a:p>
          <a:p>
            <a:r>
              <a:rPr lang="fr-FR" sz="2800" b="1" dirty="0" smtClean="0"/>
              <a:t>5,5 %  :    T</a:t>
            </a:r>
            <a:r>
              <a:rPr lang="fr-FR" sz="2800" dirty="0" smtClean="0"/>
              <a:t>ravaux </a:t>
            </a:r>
            <a:r>
              <a:rPr lang="fr-FR" sz="2800" dirty="0"/>
              <a:t>d'amélioration de la performance énergétique des </a:t>
            </a:r>
            <a:r>
              <a:rPr lang="fr-FR" sz="2800" dirty="0" smtClean="0"/>
              <a:t>logements</a:t>
            </a:r>
          </a:p>
          <a:p>
            <a:endParaRPr lang="fr-FR" sz="2800" b="1" dirty="0"/>
          </a:p>
          <a:p>
            <a:r>
              <a:rPr lang="fr-FR" sz="2800" dirty="0"/>
              <a:t>Les équipements que vous achetez vous-même pour les faire installer par une entreprise restent soumis au taux normal de 20 %. Dans ce cas, seule la prestation de pose est soumise au taux réduit</a:t>
            </a:r>
            <a:r>
              <a:rPr lang="fr-FR" sz="2800" dirty="0" smtClean="0"/>
              <a:t>.</a:t>
            </a:r>
            <a:endParaRPr lang="fr-FR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547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18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113121" y="153867"/>
            <a:ext cx="662473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La </a:t>
            </a:r>
            <a:r>
              <a:rPr lang="fr-FR" sz="4000" b="1" dirty="0" smtClean="0">
                <a:solidFill>
                  <a:schemeClr val="bg1"/>
                </a:solidFill>
              </a:rPr>
              <a:t>concurrence ?</a:t>
            </a:r>
            <a:endParaRPr lang="fr-FR" sz="4000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http://www.electricite-domotique.fr/sites/electricite-domotique.fr/files/medias/Particuliers/vci_-_logo_final_copi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00" y="1731817"/>
            <a:ext cx="3897321" cy="164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CEAAkGBwgHBhUUBxQWFhUXFxwbFxcYGBsdGBsaFBgaFxgZHB4fHCoiGh0lGxUVLT0hJSkuLi46GR8zODMsOCotLisBCgoKDg0OGxAQGywmICQvLC8sKy8sNCwtNC8sLSwsLCwvLCwsNCw0MSwtLCwsMCwsLC4tNC8sLDQvLCwwLCw1LP/AABEIAOEA4QMBEQACEQEDEQH/xAAcAAEAAgIDAQAAAAAAAAAAAAAABgcFCAIDBAH/xABKEAACAQMCAwQEBwsJCQAAAAAAAQIDBBEFBgcSITFBUWETInGRMlJzgYKSoRQ2VGJyorGywcLSFhcjJDVCk7PDFTNEU2OUo9HT/8QAHAEBAAIDAQEBAAAAAAAAAAAAAAMFAgQGAQcI/8QAPBEBAAIBAgIGCAIJBAMBAAAAAAECAwQRBSEGEjFBUXEyYYGRobHB0RMUFSIzNFJTkuHwBxZCciOComL/2gAMAwEAAhEDEQA/AK0Pr6mAAAAAAAAAAAAAAAAAAAAAAAAAAAAAAAAAAAAAAAAAAAAAAAAAAAAAAAAAAAABzo06lxPFunJ+EU2/cjDJkpijrZJiI8Znb5vdpZS12vr13/ubar9Jcn6+Cl1PSfg+m/aamnsnrT7q7yyiksldbF1Sx0mpX1CUIKEebkT5pPHc8dF7csqNN064drNdj0eli1pvO3W26tY5TPfzns8I83v4fJFjtEYAAAAAAAAAAAAAAAAAAAAAAAAAAFg7d4cTuKKnrkpQz1VKGObH40munsXvPlfHv9SaYMk4eHVi8xym9vR/9Yjt85mI9Ux2zVx+KZ2O1NBscegt6eV3yXPL3yyz53rOlvGdXv8Aiai0R4VnqR/87fFnFYZiEI044ppJeC6HP5Ml8luteZmfGZ3lk5GAj2/6yo7Qrt98VH684x/adZ0GxTk47p4jum0+6lpY27FJH6PawAAAAAAAAAAAAAAAAAAAAAAAAAMzs2nSqbqt1X7PSZ+dJuP5yiUHSm+SnBtTbH29SfdPKfhuzp2r1PzG2AAAAr3ixq0I21O2pP1pPnn5RjlRT9suv0T6x/pjwm05cnELxyiOpX1zO02n2RtHtnwR5J5bKzPsaAAAAAAAAAAAAAAAAAAAAAAAAAAHKnUnSqKVJtSi0012pp5TXsaMcmOuSk0vG8TExMeMTymHsTstHQOI1jXoKOtJ05ro5pNwl59MuPsxjzPivHP9N9XiyTk4dMXpPZWZ2tHq3nlMeveJ9SaLxPaksNz6DOOY3VD56kV9jZx2Totxmk7TpcnsrM/GN4Z7uFbdW36MczuaL/JmpP3RyyTD0S41lnaumv7Y6vxtsbwjWt8SrOlTcdFg6ku6c04wXnh+tL2dPadhwf8A001N7xfiN4rX+Gs72n1b+jHnHW9jCckR2K1u7mveXMql1JynJ5lJ9rf7PZ2I+xabTYtLhrhw1itKxtER3R/nbPbM85QzO7pJ3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NgeHm3NCvNl207u1t5zlDMpTo05Sb5n1bccs+fcX12px63JWmS0RE9kWmI7PNZ4q16kcki/kltr8Ctf8Cl/CV36S1n82/wDVP3SdSvg1jv4xhfVFFYSnJJLsSUnhH0/FO9KzPhHyVV/Sl0GbEAAXHwX0TSNT21VlqVvRqyVxJKVSlCbS9FSeE5JvGW+nmzjekerz4dTWuO9qx1Y5RMx328G/pqxNOcLA/kltr8Ctf8Cl/Cc/+ktZ/Nv/AFT92x1K+DX7iHbW9nvW5hZwjCEZR5YQioxWacH0S6Lq37z6DwjJbJosdrzMzMTznnPbKuzxtedkdLFCAAAAAAAAAAAAAAAOztAkmjbE3NrEFK0t5KD7J1GoRx4+s+ZrzSZW6ji+jwTte8b+Ec/ly98pq4L2SKjwb3FNf0tW3j9Kb/0yut0n0kdlbT7I+6T8rbxfa3BvcMV/RVbeX0pr/TFelGkntraPZH3PytvFH9Z2BufR6blc27lBds6TU17cL1kvNosNPxnRZ56tb7T4Ty+fL4o7YL1Rhdews0LZXhl94dp8n+9I+aca/f8AL5/SFri9CEnKtI1L1H+0avyk/wBZn1vD+zr5R8lTf0pe3Qtu6vuCq1pFGVTHwpdFCPtk2op+WckOq1un0sb5rRHq7/dHN7THa/YmNvwc3FUhmtUt4vw5pv8ARApr9J9JE8q2n2R9035W3ix+rcLN06dScqcIVku30Usyx+TJRb9iyzYwdIdFlnaZmv8A2jl743+OzG2mvCfcCYyhteupppq6kmmsNNUqSaa7mUHSiYnVUmP4I+dmzpo2osg5psNa+J33/Xf5cf8AKgfS+C/uGLyn5yrdR6coxFOUko9W3hJdrb7EvFlp2c0MRulmk8N91apFOND0cX2SrSUPzes19UqNRxzRYZ2m+8//AJ5/Hs+KaunvLOR4M6+4etWt0/DNT9PIaU9KNLv6Nvh90n5W3ixmpcLN12MM06cKy/6U037pqLfzZNnD0h0OSdptNfOPtuwnTXhDbihWta7hdRlCce2Mk4yXtT6ouaXresWrMTE98c4QTExyl1mTx69M0y/1a55NMpTqy8IJvHm32RXmyLNqMWCvWy2iI9bKtJt2JhY8Jt1XUM1Y0qXlOp1/MUl9pT5ekehpO0TNvKPvsnjS3l73wZ17l6VrfPtqfwGv/ujS/wAFvh92X5W3ixt/wp3XaQzThTq/J1Fn3TUfsNnF0i0N52mZr5x9t2M6a8Ide2d1YXLp30JU5rtjOLi/c+7zLnHlplr16TEx4xzQWrNeUugzYgAC1uC207W+U7zUYqfJPkoxksxUopSlUx3tZSXg0324xynSTiN8e2mxztvG9p9XdH39jd02OJjrSuY4tuK83JxZ0rSNQlRs6U68oNxlJNRhzLo0m8t4fljzOi0fRzPnxxkvaKxPZ3z/AJ7WvfUVrOz0bT4n6VuHUY0KlOdGrP4HNiUJNJvCkux4T7UiPX8Az6XHOWLRasdvdPu/u9x563nZOyhTqO417ctdL1Gnc2MVFV3JVIrovSRw+ZLuck3nzjntbO56N66+bHbDknfq7bT6vD2d3m0dTjiP1oWVwy+8O0+T/ekc1xr9/wAvn9IbWL0IScq0jWzau2p7p3jKi21TU5zqyXaoRnjC822kva33H0vXa+NFo4yd+0REevb6dqupj6+RsXp9ja6bZxpWEIwpxWIxisJf+359584y5r5rzfJO8z3rCIiI2h06xq+n6JZOrqtSNOC733vwSXWT8kmzPT6bLqL9TFXef893tLWisbyjNvxT2lXr8vppRy8KUqc1Hr4vl6LzeCzv0e19a79SJ9UTG/zRRnp4pbawtknO0UcVGpuUcYm3FJSyvherGPXwSKi839G+/LltPdz7PfuljZ3mD1rlxAtLjUOJVxSs4uU51YRjFd7dOHuXn3H0jhOWmLhtL3naIiZn3yrs1Ztk2hcGx9iadta2UpJVLhr16rXZntjDPwY/a+/wXHcT4vm1lpjsp3V+s+M/CO5uY8UU82f1rWLDQ9PdbVJqEF3vtbfYkl1k34Ir9NpsupyRjxRvLO1orG8oBU40aLGtiFC4cfjeon7cc/7ToI6Lajq87139v2QfmqJxt3cOm7jsPS6VPmjnEk1iUX4SXc/sfcUWs0WbSX6mWNp+E+Set4tG8PJvDaOm7qsHG8XLUS/o6qXrwf70fGL6ex4am4fxLNosnWpPLvr3T/f1scmOLxtLXarod5b7iVnc4jV9LGk+9ZnJRjJeKakn7GfRq6vHbT/mK867Tb3R2fDZXfhzF+rLZjQNEsNA02NHTYKMUur/AL0n3yk++T8T5lqtXl1OScmWd5n4eqPUs61isbQ47k1u227o1S4vVJwhjKistuUlFLq8dsl1Y0elvqs1cNNt58fVzLWisbyruPGu09L61pU5fH0keb3cuPtOjnorfb9rG/lPz3+jW/NRv2LF2/rdluDSYV9Pb5J56SWJJxeJRa8U0/I5zV6TJpcs4snbHubNbRaN4Y3fW2LPc+iThUS9LGLdGfTmjJdUs/FlhJr9qTNnhevyaPPFon9WfSjxj7x3McmOLxs1nTyj6cq5Dx4AZfQLPXtVr+i0H00murjCbjFZ75PmUY58W0amqy6XDX8TP1Y843n2ct59iXHF7cqrA07hbuqtHOoX3ovKM6tR/P60V9pz2bpDoq8seHrecRH0ls1wX75ZG34K2P8Axl3Vk+/lhGOffzGvfpVk/wCGOI85mfls9jS175SPbXDfQNvX0a1v6SpUjnllUknytrDaUUlnDfamVus45qtVScdtorPbER995SUwVpO8JiUyZV3Hz+xbb5Z/5cjqeiv7bJ/1+rW1XopVwy+8O0+T/ekVXGv3/L5/SEuL0IScq0ir+CdvBTv6n951+T5o80v0zfuOp6S3nbBTu6u/v2j6NfBHbK0DlmwoLjXqNa63j6KbfJRpxUV3ZqLnlL2vMV9FHf8ARvBWmj68dtpnf2coj5+9oaq29tkAOgaq9eBuo1rrbNSlWbao1cQ8ozipcvzS5vecJ0nwVpqa3j/lHPzidt/dssdNaZpzWOc22FYbbsaVzxovqlRZdKCcfKVSFOOV9HnX0jqNZmmnBsNI/wCU8/KJmfnt7mvWP/LMrPOXbCLb12Vb7vnT+7K1WEaecRhy4bljMnlPrhJe/wAS14bxW+hi3UpEzPfO/cjyY4v2oz/MtpH4TX/8f8JZ/wC6c/8ALr8fui/K0SDZmwrXaV9OpZV6s+eHLKE+XleHlS6JdV1+syv4jxi+upFL0iNp3iY33/z7JMeKKdiXlOlUrxtovTd02tza4U3HPlzW81KLf10voo7bo1f8XS5MF+zf4Wjafk09T+raLLJ2lvDSd0WadnNKrj16MnicX39P70fxl0/Qc1r+GZ9HeYvH6vdbun7T6mxTJW8cmfqU4VabjVSaaw01lNPtTXeV8Wms7x2pET1HhrtO+ll26pvxpSlBfVT5fsLbDx3XY+XX384ifj2/FFOGk9yPXnBXRamfuSvXi/xuSa/VT+0scfSrUR6dKz5bx9ZR/lq90oRuvhfrG37d1aHLXpRWZShFqcUu1yh16eabx34ReaHpBp9VaKW3raeyJ7J9v3iEOTBasbxKEl21QABsxw80e30baNCNBJSnTjUqNdsp1IqTbffjOF5JHzLi+pvn1d5tPKJmI9URO39/Na4qxWsbJBXqqjQlJpvlTeF29Fnp5lfWvWtEeKRr/q/Fbc2o1G7OcaEH2RhGLePOUk8vzSXsPoOn6O6PFH68TafGZ2+Ef3V99Tffk9XDfUde3Bvmj92V61SFPmqVFKcnBJQcV6ueVZlKPcRcYwaXS6G/UpWJnaI2iN+3x7ezdlgte9+a+jgW8q7j5/Ytt8s/8uR1PRX9tk/6/Vrar0Uq4ZfeHafJ/vSKrjX7/l8/pCXF6EJOVaRUHBfVIUtwXtvUfWcnUh5unOUZr3Sh7mdh0j08zp8OaO6Np9sRMfKWrgt+tMLfOPbSm+NW1ryeoq9sYOcHBRqqKy4uGcTf4ri0s93L17TsujfEMcY50152nfevr37vPf5tPU45n9aFUU06tRRpes30SXVt+CS7TrZ/VjeeUNPqy2G4Tbdudvbaf+0Fy1a0/SSi+2K5VGMX54WfLmx3Hzvj2upqtT/453rWNt/Hvmfp7FlgpNa801KRMqbR9Vp6dxuuoV3hV8U1+WqdOUPfyyXtkjrdRp5y8Ex2r215+zeYn7+xrRbbNMLZOSbKu+Ld9ufR6FOvoFWUaKTjWUYxlyvOYzeYtpPqs9i6eJ0XAMOjz2ti1FYm3bXeZjzjlP8AnNBnm9Y3qrD+cXd/4XL6lL+A6j9CaD+VHvn7tT8xkZnbevcRtzVZR0ivKXIsyk40oxXgsuGMvw8jT1mj4TpIic1Ijfsje0z7t0lL5b9jPf7O4uf8+P1qH/zK/wDH4D/BP/190u2bxRPcFjufV900LPc1eDrP4DfK4w9L3Pkiur9GunmvEt9Jl0WDS31OmpPV7+3edvOe7f5oL1va0VtLMrgxrakmrihldU/Xyn4r1TS/3TpuzqW+H3ZxpbR3uG4bLfGw7CFT7unOEpcvSUpqLxlZVRNJPD7DLSZeG8SyTT8GImI37Ijf+kvGTHG+7x2HFzc9s190ehqrv5oYfvg0l7ibL0b0V/R61fKd/nv82Eaq0dq39k7kW6tCVdU3TfM4uLeVmOMuLwsx6+Hiu44/iWh/JZ5xdbflvv5+Ldx369d2ffVdSvZtXN5WltYbruqdlhQjWkopdiy8uK8ottfMfU+HZb5dLjvftmsb/f29qrzREXnZhjcRAF6cK98WF5o9O11GahXpRUIczwqkI9IcrfTmSwnHteMry4XjnCcuPNbPjjetuc7d09+/q9axwZYmNpWQc02EWv8Ah3tO/uXOvbRUm8vklOCbfa8Qkl9ha4uN67FXq1ycvXET8ZjdFOGk9sPlG/2jtC4hbWXoqdSrUjH0dPrNym+VOb7UuvbJ+wWw6/XVnNfeYrEzvPZy58v7Pd6U5QlRVJFb8dbOpX2vSqU1lU6ycvJTjKCf1nFfOdL0YyxXVWpP/KvL2TE/Ldr6mN6JDwy+8O0+T/ekV3Gv3/L5/SEmL0IScq0jVWnqF1pO4nWsZctSnWlKL+k00/FNNprwbPq04aZ9P+HkjeJrG/uVXWmt94X7s7f2kbmoRXMqVfHrUZPDz+I38Nezr4pHAcR4Pn0lpnbrU7rR9fD5eCwx5q3S0qErodK1tszahHCy5YS6d7bJOte+1d5n1POUMboO5dO1+6rR0qXPGi4pzXwZSlzNqPiljt7HnobOq0GbS1pOWNptvy7+Xj9mNbxbfZmTSZtbOJcpQ4gXTg2mqkGmnhpqnBpp9zPpXBYieH44nwn5yrc87ZFg7H4rWlxbxpbnl6OouirY9SfnLHwJeL+D39Ow57ifR3JS05NLG9f4e+PLxj4+bYxaiJ5WWZb3Fve0Oa2lGcGuji1KLT810ZzN6Xx22tExMePKWzExLEVdm7ZrVeapZ2+X2/0UVn3I3K8U1lY2jLb3yx6lfBlra3tbC2UbWMKcI9kYpRivmXRGne98tutaZmZ8ecstohDN3cTtG0SjKOnSjcV+xRg804vxnNdOnxVl+ztLrh/ANRqJi2SOpXxntnyj6zy80OTPWqibrVL671Z3NebdZzVTn71JNOLXglhYXdhI7zHp8dMUYax+rttt6v797Qm8zbrL12ZxL0nW7aMNUnGhcYSak8Qm/GEn06/Fbz7e04TiPAc+ntNsUTanq7Y84+vZ5N/HnraOfam1ejb3ls43EYzhJYcZJSjJPuafRopK2tjt1qzMTHslP2o//IHafpeb7jpZ8MPl+rnH2Fh+mddtt+LP+evtR/hU8Gfo0reytlGhGMIRWEklGMUu5JdEivta+S29pmZn2yk7EI3nxN0nRraUNInGvcYwlF5pwfZmcl0ePip58cdpecO4Dn1Fotmia09fbPlH1nl5oMmetY5dqhK9apcV5TrtylKTlKT7XKTy2/a2zv61itYrWNojlCumd53l1nrwANZ7QMha67rFnT5bS5uIRXYoVqkV7lLBr30mnyTvfHWZ9dYn6M4yWjslyuNf1u5hi5uriS8JVqjXucjymj01J3rjrHlWPs9nLee9jUkuw2WG7s9NV+NL3s86tfA3l8dWpJetJ+9jqx4G8iq1Ir1ZP3sdWPA3l99NV+NL3sdWvgby6z14NJrqBkrfcGt20MW11cRXhGtUS9yka19HprzvbHWfOsfZJ+LeO9032q6lqEcahXrVV4VKk5r3SbM8Wnw4ueOla+URHyeTktPbLyxnOHwG17GSzET2sd3L01X40vex1a+BvLg25P1j14+Ad1rdXNlPNnOdN+MJOL96aML46ZI2vET5xv8ANlFpjsZBbn3Cl0vLr/Hq/wARr/kNJ/Kp/TH2Zfi38XjvNS1C/X9frVai8KlSUv1mybHgxYv2dIjyiI+Tyb2ntl5SVgAAPVZ6lf2KxY1qtNeEKkor81oiyYMWT06xPnET82cXtHZL2fyo3F+G3X/cVf4iH9H6T+VT+mPs9/Fv4vHeajf36/r1arU/LqSl+s2TY8GLH6FYjyiI+Tyb2ntl5SVgAAAAAAAAAAAAAAAAAAAAAAAAAAAAAAAAAAA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6" descr="data:image/jpeg;base64,/9j/4AAQSkZJRgABAQAAAQABAAD/2wCEAAkGBwgHBhUUBxQWFhUXFxwbFxcYGBsdGBsaFBgaFxgZHB4fHCoiGh0lGxUVLT0hJSkuLi46GR8zODMsOCotLisBCgoKDg0OGxAQGywmICQvLC8sKy8sNCwtNC8sLSwsLCwvLCwsNCw0MSwtLCwsMCwsLC4tNC8sLDQvLCwwLCw1LP/AABEIAOEA4QMBEQACEQEDEQH/xAAcAAEAAgIDAQAAAAAAAAAAAAAABgcFCAIDBAH/xABKEAACAQMCAwQEBwsJCQAAAAAAAQIDBBEFBgcSITFBUWETInGRMlJzgYKSoRQ2VGJyorGywcLSFhcjJDVCk7PDFTNEU2OUo9HT/8QAHAEBAAIDAQEBAAAAAAAAAAAAAAMFAgQGAQcI/8QAPBEBAAIBAgIGCAIJBAMBAAAAAAECAwQRBSEGEjFBUXEyYYGRobHB0RMUFSIzNFJTkuHwBxZCciOComL/2gAMAwEAAhEDEQA/AK0Pr6mAAAAAAAAAAAAAAAAAAAAAAAAAAAAAAAAAAAAAAAAAAAAAAAAAAAAAAAAAAAABzo06lxPFunJ+EU2/cjDJkpijrZJiI8Znb5vdpZS12vr13/ubar9Jcn6+Cl1PSfg+m/aamnsnrT7q7yyiksldbF1Sx0mpX1CUIKEebkT5pPHc8dF7csqNN064drNdj0eli1pvO3W26tY5TPfzns8I83v4fJFjtEYAAAAAAAAAAAAAAAAAAAAAAAAAAFg7d4cTuKKnrkpQz1VKGObH40munsXvPlfHv9SaYMk4eHVi8xym9vR/9Yjt85mI9Ux2zVx+KZ2O1NBscegt6eV3yXPL3yyz53rOlvGdXv8Aiai0R4VnqR/87fFnFYZiEI044ppJeC6HP5Ml8luteZmfGZ3lk5GAj2/6yo7Qrt98VH684x/adZ0GxTk47p4jum0+6lpY27FJH6PawAAAAAAAAAAAAAAAAAAAAAAAAAMzs2nSqbqt1X7PSZ+dJuP5yiUHSm+SnBtTbH29SfdPKfhuzp2r1PzG2AAAAr3ixq0I21O2pP1pPnn5RjlRT9suv0T6x/pjwm05cnELxyiOpX1zO02n2RtHtnwR5J5bKzPsaAAAAAAAAAAAAAAAAAAAAAAAAAAHKnUnSqKVJtSi0012pp5TXsaMcmOuSk0vG8TExMeMTymHsTstHQOI1jXoKOtJ05ro5pNwl59MuPsxjzPivHP9N9XiyTk4dMXpPZWZ2tHq3nlMeveJ9SaLxPaksNz6DOOY3VD56kV9jZx2Totxmk7TpcnsrM/GN4Z7uFbdW36MczuaL/JmpP3RyyTD0S41lnaumv7Y6vxtsbwjWt8SrOlTcdFg6ku6c04wXnh+tL2dPadhwf8A001N7xfiN4rX+Gs72n1b+jHnHW9jCckR2K1u7mveXMql1JynJ5lJ9rf7PZ2I+xabTYtLhrhw1itKxtER3R/nbPbM85QzO7pJ3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NgeHm3NCvNl207u1t5zlDMpTo05Sb5n1bccs+fcX12px63JWmS0RE9kWmI7PNZ4q16kcki/kltr8Ctf8Cl/CV36S1n82/wDVP3SdSvg1jv4xhfVFFYSnJJLsSUnhH0/FO9KzPhHyVV/Sl0GbEAAXHwX0TSNT21VlqVvRqyVxJKVSlCbS9FSeE5JvGW+nmzjekerz4dTWuO9qx1Y5RMx328G/pqxNOcLA/kltr8Ctf8Cl/Cc/+ktZ/Nv/AFT92x1K+DX7iHbW9nvW5hZwjCEZR5YQioxWacH0S6Lq37z6DwjJbJosdrzMzMTznnPbKuzxtedkdLFCAAAAAAAAAAAAAAAOztAkmjbE3NrEFK0t5KD7J1GoRx4+s+ZrzSZW6ji+jwTte8b+Ec/ly98pq4L2SKjwb3FNf0tW3j9Kb/0yut0n0kdlbT7I+6T8rbxfa3BvcMV/RVbeX0pr/TFelGkntraPZH3PytvFH9Z2BufR6blc27lBds6TU17cL1kvNosNPxnRZ56tb7T4Ty+fL4o7YL1Rhdews0LZXhl94dp8n+9I+aca/f8AL5/SFri9CEnKtI1L1H+0avyk/wBZn1vD+zr5R8lTf0pe3Qtu6vuCq1pFGVTHwpdFCPtk2op+WckOq1un0sb5rRHq7/dHN7THa/YmNvwc3FUhmtUt4vw5pv8ARApr9J9JE8q2n2R9035W3ix+rcLN06dScqcIVku30Usyx+TJRb9iyzYwdIdFlnaZmv8A2jl743+OzG2mvCfcCYyhteupppq6kmmsNNUqSaa7mUHSiYnVUmP4I+dmzpo2osg5psNa+J33/Xf5cf8AKgfS+C/uGLyn5yrdR6coxFOUko9W3hJdrb7EvFlp2c0MRulmk8N91apFOND0cX2SrSUPzes19UqNRxzRYZ2m+8//AJ5/Hs+KaunvLOR4M6+4etWt0/DNT9PIaU9KNLv6Nvh90n5W3ixmpcLN12MM06cKy/6U037pqLfzZNnD0h0OSdptNfOPtuwnTXhDbihWta7hdRlCce2Mk4yXtT6ouaXresWrMTE98c4QTExyl1mTx69M0y/1a55NMpTqy8IJvHm32RXmyLNqMWCvWy2iI9bKtJt2JhY8Jt1XUM1Y0qXlOp1/MUl9pT5ekehpO0TNvKPvsnjS3l73wZ17l6VrfPtqfwGv/ujS/wAFvh92X5W3ixt/wp3XaQzThTq/J1Fn3TUfsNnF0i0N52mZr5x9t2M6a8Ide2d1YXLp30JU5rtjOLi/c+7zLnHlplr16TEx4xzQWrNeUugzYgAC1uC207W+U7zUYqfJPkoxksxUopSlUx3tZSXg0324xynSTiN8e2mxztvG9p9XdH39jd02OJjrSuY4tuK83JxZ0rSNQlRs6U68oNxlJNRhzLo0m8t4fljzOi0fRzPnxxkvaKxPZ3z/AJ7WvfUVrOz0bT4n6VuHUY0KlOdGrP4HNiUJNJvCkux4T7UiPX8Az6XHOWLRasdvdPu/u9x563nZOyhTqO417ctdL1Gnc2MVFV3JVIrovSRw+ZLuck3nzjntbO56N66+bHbDknfq7bT6vD2d3m0dTjiP1oWVwy+8O0+T/ekc1xr9/wAvn9IbWL0IScq0jWzau2p7p3jKi21TU5zqyXaoRnjC822kva33H0vXa+NFo4yd+0REevb6dqupj6+RsXp9ja6bZxpWEIwpxWIxisJf+359584y5r5rzfJO8z3rCIiI2h06xq+n6JZOrqtSNOC733vwSXWT8kmzPT6bLqL9TFXef893tLWisbyjNvxT2lXr8vppRy8KUqc1Hr4vl6LzeCzv0e19a79SJ9UTG/zRRnp4pbawtknO0UcVGpuUcYm3FJSyvherGPXwSKi839G+/LltPdz7PfuljZ3mD1rlxAtLjUOJVxSs4uU51YRjFd7dOHuXn3H0jhOWmLhtL3naIiZn3yrs1Ztk2hcGx9iadta2UpJVLhr16rXZntjDPwY/a+/wXHcT4vm1lpjsp3V+s+M/CO5uY8UU82f1rWLDQ9PdbVJqEF3vtbfYkl1k34Ir9NpsupyRjxRvLO1orG8oBU40aLGtiFC4cfjeon7cc/7ToI6Lajq87139v2QfmqJxt3cOm7jsPS6VPmjnEk1iUX4SXc/sfcUWs0WbSX6mWNp+E+Set4tG8PJvDaOm7qsHG8XLUS/o6qXrwf70fGL6ex4am4fxLNosnWpPLvr3T/f1scmOLxtLXarod5b7iVnc4jV9LGk+9ZnJRjJeKakn7GfRq6vHbT/mK867Tb3R2fDZXfhzF+rLZjQNEsNA02NHTYKMUur/AL0n3yk++T8T5lqtXl1OScmWd5n4eqPUs61isbQ47k1u227o1S4vVJwhjKistuUlFLq8dsl1Y0elvqs1cNNt58fVzLWisbyruPGu09L61pU5fH0keb3cuPtOjnorfb9rG/lPz3+jW/NRv2LF2/rdluDSYV9Pb5J56SWJJxeJRa8U0/I5zV6TJpcs4snbHubNbRaN4Y3fW2LPc+iThUS9LGLdGfTmjJdUs/FlhJr9qTNnhevyaPPFon9WfSjxj7x3McmOLxs1nTyj6cq5Dx4AZfQLPXtVr+i0H00murjCbjFZ75PmUY58W0amqy6XDX8TP1Y843n2ct59iXHF7cqrA07hbuqtHOoX3ovKM6tR/P60V9pz2bpDoq8seHrecRH0ls1wX75ZG34K2P8Axl3Vk+/lhGOffzGvfpVk/wCGOI85mfls9jS175SPbXDfQNvX0a1v6SpUjnllUknytrDaUUlnDfamVus45qtVScdtorPbER995SUwVpO8JiUyZV3Hz+xbb5Z/5cjqeiv7bJ/1+rW1XopVwy+8O0+T/ekVXGv3/L5/SEuL0IScq0ir+CdvBTv6n951+T5o80v0zfuOp6S3nbBTu6u/v2j6NfBHbK0DlmwoLjXqNa63j6KbfJRpxUV3ZqLnlL2vMV9FHf8ARvBWmj68dtpnf2coj5+9oaq29tkAOgaq9eBuo1rrbNSlWbao1cQ8ozipcvzS5vecJ0nwVpqa3j/lHPzidt/dssdNaZpzWOc22FYbbsaVzxovqlRZdKCcfKVSFOOV9HnX0jqNZmmnBsNI/wCU8/KJmfnt7mvWP/LMrPOXbCLb12Vb7vnT+7K1WEaecRhy4bljMnlPrhJe/wAS14bxW+hi3UpEzPfO/cjyY4v2oz/MtpH4TX/8f8JZ/wC6c/8ALr8fui/K0SDZmwrXaV9OpZV6s+eHLKE+XleHlS6JdV1+syv4jxi+upFL0iNp3iY33/z7JMeKKdiXlOlUrxtovTd02tza4U3HPlzW81KLf10voo7bo1f8XS5MF+zf4Wjafk09T+raLLJ2lvDSd0WadnNKrj16MnicX39P70fxl0/Qc1r+GZ9HeYvH6vdbun7T6mxTJW8cmfqU4VabjVSaaw01lNPtTXeV8Wms7x2pET1HhrtO+ll26pvxpSlBfVT5fsLbDx3XY+XX384ifj2/FFOGk9yPXnBXRamfuSvXi/xuSa/VT+0scfSrUR6dKz5bx9ZR/lq90oRuvhfrG37d1aHLXpRWZShFqcUu1yh16eabx34ReaHpBp9VaKW3raeyJ7J9v3iEOTBasbxKEl21QABsxw80e30baNCNBJSnTjUqNdsp1IqTbffjOF5JHzLi+pvn1d5tPKJmI9URO39/Na4qxWsbJBXqqjQlJpvlTeF29Fnp5lfWvWtEeKRr/q/Fbc2o1G7OcaEH2RhGLePOUk8vzSXsPoOn6O6PFH68TafGZ2+Ef3V99Tffk9XDfUde3Bvmj92V61SFPmqVFKcnBJQcV6ueVZlKPcRcYwaXS6G/UpWJnaI2iN+3x7ezdlgte9+a+jgW8q7j5/Ytt8s/8uR1PRX9tk/6/Vrar0Uq4ZfeHafJ/vSKrjX7/l8/pCXF6EJOVaRUHBfVIUtwXtvUfWcnUh5unOUZr3Sh7mdh0j08zp8OaO6Np9sRMfKWrgt+tMLfOPbSm+NW1ryeoq9sYOcHBRqqKy4uGcTf4ri0s93L17TsujfEMcY50152nfevr37vPf5tPU45n9aFUU06tRRpes30SXVt+CS7TrZ/VjeeUNPqy2G4Tbdudvbaf+0Fy1a0/SSi+2K5VGMX54WfLmx3Hzvj2upqtT/453rWNt/Hvmfp7FlgpNa801KRMqbR9Vp6dxuuoV3hV8U1+WqdOUPfyyXtkjrdRp5y8Ex2r215+zeYn7+xrRbbNMLZOSbKu+Ld9ufR6FOvoFWUaKTjWUYxlyvOYzeYtpPqs9i6eJ0XAMOjz2ti1FYm3bXeZjzjlP8AnNBnm9Y3qrD+cXd/4XL6lL+A6j9CaD+VHvn7tT8xkZnbevcRtzVZR0ivKXIsyk40oxXgsuGMvw8jT1mj4TpIic1Ijfsje0z7t0lL5b9jPf7O4uf8+P1qH/zK/wDH4D/BP/190u2bxRPcFjufV900LPc1eDrP4DfK4w9L3Pkiur9GunmvEt9Jl0WDS31OmpPV7+3edvOe7f5oL1va0VtLMrgxrakmrihldU/Xyn4r1TS/3TpuzqW+H3ZxpbR3uG4bLfGw7CFT7unOEpcvSUpqLxlZVRNJPD7DLSZeG8SyTT8GImI37Ijf+kvGTHG+7x2HFzc9s190ehqrv5oYfvg0l7ibL0b0V/R61fKd/nv82Eaq0dq39k7kW6tCVdU3TfM4uLeVmOMuLwsx6+Hiu44/iWh/JZ5xdbflvv5+Ldx369d2ffVdSvZtXN5WltYbruqdlhQjWkopdiy8uK8ottfMfU+HZb5dLjvftmsb/f29qrzREXnZhjcRAF6cK98WF5o9O11GahXpRUIczwqkI9IcrfTmSwnHteMry4XjnCcuPNbPjjetuc7d09+/q9axwZYmNpWQc02EWv8Ah3tO/uXOvbRUm8vklOCbfa8Qkl9ha4uN67FXq1ycvXET8ZjdFOGk9sPlG/2jtC4hbWXoqdSrUjH0dPrNym+VOb7UuvbJ+wWw6/XVnNfeYrEzvPZy58v7Pd6U5QlRVJFb8dbOpX2vSqU1lU6ycvJTjKCf1nFfOdL0YyxXVWpP/KvL2TE/Ldr6mN6JDwy+8O0+T/ekV3Gv3/L5/SEmL0IScq0jVWnqF1pO4nWsZctSnWlKL+k00/FNNprwbPq04aZ9P+HkjeJrG/uVXWmt94X7s7f2kbmoRXMqVfHrUZPDz+I38Nezr4pHAcR4Pn0lpnbrU7rR9fD5eCwx5q3S0qErodK1tszahHCy5YS6d7bJOte+1d5n1POUMboO5dO1+6rR0qXPGi4pzXwZSlzNqPiljt7HnobOq0GbS1pOWNptvy7+Xj9mNbxbfZmTSZtbOJcpQ4gXTg2mqkGmnhpqnBpp9zPpXBYieH44nwn5yrc87ZFg7H4rWlxbxpbnl6OouirY9SfnLHwJeL+D39Ow57ifR3JS05NLG9f4e+PLxj4+bYxaiJ5WWZb3Fve0Oa2lGcGuji1KLT810ZzN6Xx22tExMePKWzExLEVdm7ZrVeapZ2+X2/0UVn3I3K8U1lY2jLb3yx6lfBlra3tbC2UbWMKcI9kYpRivmXRGne98tutaZmZ8ecstohDN3cTtG0SjKOnSjcV+xRg804vxnNdOnxVl+ztLrh/ANRqJi2SOpXxntnyj6zy80OTPWqibrVL671Z3NebdZzVTn71JNOLXglhYXdhI7zHp8dMUYax+rttt6v797Qm8zbrL12ZxL0nW7aMNUnGhcYSak8Qm/GEn06/Fbz7e04TiPAc+ntNsUTanq7Y84+vZ5N/HnraOfam1ejb3ls43EYzhJYcZJSjJPuafRopK2tjt1qzMTHslP2o//IHafpeb7jpZ8MPl+rnH2Fh+mddtt+LP+evtR/hU8Gfo0reytlGhGMIRWEklGMUu5JdEivta+S29pmZn2yk7EI3nxN0nRraUNInGvcYwlF5pwfZmcl0ePip58cdpecO4Dn1Fotmia09fbPlH1nl5oMmetY5dqhK9apcV5TrtylKTlKT7XKTy2/a2zv61itYrWNojlCumd53l1nrwANZ7QMha67rFnT5bS5uIRXYoVqkV7lLBr30mnyTvfHWZ9dYn6M4yWjslyuNf1u5hi5uriS8JVqjXucjymj01J3rjrHlWPs9nLee9jUkuw2WG7s9NV+NL3s86tfA3l8dWpJetJ+9jqx4G8iq1Ir1ZP3sdWPA3l99NV+NL3sdWvgby6z14NJrqBkrfcGt20MW11cRXhGtUS9yka19HprzvbHWfOsfZJ+LeO9032q6lqEcahXrVV4VKk5r3SbM8Wnw4ueOla+URHyeTktPbLyxnOHwG17GSzET2sd3L01X40vex1a+BvLg25P1j14+Ad1rdXNlPNnOdN+MJOL96aML46ZI2vET5xv8ANlFpjsZBbn3Cl0vLr/Hq/wARr/kNJ/Kp/TH2Zfi38XjvNS1C/X9frVai8KlSUv1mybHgxYv2dIjyiI+Tyb2ntl5SVgAAPVZ6lf2KxY1qtNeEKkor81oiyYMWT06xPnET82cXtHZL2fyo3F+G3X/cVf4iH9H6T+VT+mPs9/Fv4vHeajf36/r1arU/LqSl+s2TY8GLH6FYjyiI+Tyb2ntl5SVgAAAAAAAAAAAAAAAAAAAAAAAAAAAAAAAAAAAA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AutoShape 8" descr="data:image/jpeg;base64,/9j/4AAQSkZJRgABAQAAAQABAAD/2wCEAAkGBwgHBhUUBxQWFhUXFxwbFxcYGBsdGBsaFBgaFxgZHB4fHCoiGh0lGxUVLT0hJSkuLi46GR8zODMsOCotLisBCgoKDg0OGxAQGywmICQvLC8sKy8sNCwtNC8sLSwsLCwvLCwsNCw0MSwtLCwsMCwsLC4tNC8sLDQvLCwwLCw1LP/AABEIAOEA4QMBEQACEQEDEQH/xAAcAAEAAgIDAQAAAAAAAAAAAAAABgcFCAIDBAH/xABKEAACAQMCAwQEBwsJCQAAAAAAAQIDBBEFBgcSITFBUWETInGRMlJzgYKSoRQ2VGJyorGywcLSFhcjJDVCk7PDFTNEU2OUo9HT/8QAHAEBAAIDAQEBAAAAAAAAAAAAAAMFAgQGAQcI/8QAPBEBAAIBAgIGCAIJBAMBAAAAAAECAwQRBSEGEjFBUXEyYYGRobHB0RMUFSIzNFJTkuHwBxZCciOComL/2gAMAwEAAhEDEQA/AK0Pr6mAAAAAAAAAAAAAAAAAAAAAAAAAAAAAAAAAAAAAAAAAAAAAAAAAAAAAAAAAAAABzo06lxPFunJ+EU2/cjDJkpijrZJiI8Znb5vdpZS12vr13/ubar9Jcn6+Cl1PSfg+m/aamnsnrT7q7yyiksldbF1Sx0mpX1CUIKEebkT5pPHc8dF7csqNN064drNdj0eli1pvO3W26tY5TPfzns8I83v4fJFjtEYAAAAAAAAAAAAAAAAAAAAAAAAAAFg7d4cTuKKnrkpQz1VKGObH40munsXvPlfHv9SaYMk4eHVi8xym9vR/9Yjt85mI9Ux2zVx+KZ2O1NBscegt6eV3yXPL3yyz53rOlvGdXv8Aiai0R4VnqR/87fFnFYZiEI044ppJeC6HP5Ml8luteZmfGZ3lk5GAj2/6yo7Qrt98VH684x/adZ0GxTk47p4jum0+6lpY27FJH6PawAAAAAAAAAAAAAAAAAAAAAAAAAMzs2nSqbqt1X7PSZ+dJuP5yiUHSm+SnBtTbH29SfdPKfhuzp2r1PzG2AAAAr3ixq0I21O2pP1pPnn5RjlRT9suv0T6x/pjwm05cnELxyiOpX1zO02n2RtHtnwR5J5bKzPsaAAAAAAAAAAAAAAAAAAAAAAAAAAHKnUnSqKVJtSi0012pp5TXsaMcmOuSk0vG8TExMeMTymHsTstHQOI1jXoKOtJ05ro5pNwl59MuPsxjzPivHP9N9XiyTk4dMXpPZWZ2tHq3nlMeveJ9SaLxPaksNz6DOOY3VD56kV9jZx2Totxmk7TpcnsrM/GN4Z7uFbdW36MczuaL/JmpP3RyyTD0S41lnaumv7Y6vxtsbwjWt8SrOlTcdFg6ku6c04wXnh+tL2dPadhwf8A001N7xfiN4rX+Gs72n1b+jHnHW9jCckR2K1u7mveXMql1JynJ5lJ9rf7PZ2I+xabTYtLhrhw1itKxtER3R/nbPbM85QzO7pJ3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NgeHm3NCvNl207u1t5zlDMpTo05Sb5n1bccs+fcX12px63JWmS0RE9kWmI7PNZ4q16kcki/kltr8Ctf8Cl/CV36S1n82/wDVP3SdSvg1jv4xhfVFFYSnJJLsSUnhH0/FO9KzPhHyVV/Sl0GbEAAXHwX0TSNT21VlqVvRqyVxJKVSlCbS9FSeE5JvGW+nmzjekerz4dTWuO9qx1Y5RMx328G/pqxNOcLA/kltr8Ctf8Cl/Cc/+ktZ/Nv/AFT92x1K+DX7iHbW9nvW5hZwjCEZR5YQioxWacH0S6Lq37z6DwjJbJosdrzMzMTznnPbKuzxtedkdLFCAAAAAAAAAAAAAAAOztAkmjbE3NrEFK0t5KD7J1GoRx4+s+ZrzSZW6ji+jwTte8b+Ec/ly98pq4L2SKjwb3FNf0tW3j9Kb/0yut0n0kdlbT7I+6T8rbxfa3BvcMV/RVbeX0pr/TFelGkntraPZH3PytvFH9Z2BufR6blc27lBds6TU17cL1kvNosNPxnRZ56tb7T4Ty+fL4o7YL1Rhdews0LZXhl94dp8n+9I+aca/f8AL5/SFri9CEnKtI1L1H+0avyk/wBZn1vD+zr5R8lTf0pe3Qtu6vuCq1pFGVTHwpdFCPtk2op+WckOq1un0sb5rRHq7/dHN7THa/YmNvwc3FUhmtUt4vw5pv8ARApr9J9JE8q2n2R9035W3ix+rcLN06dScqcIVku30Usyx+TJRb9iyzYwdIdFlnaZmv8A2jl743+OzG2mvCfcCYyhteupppq6kmmsNNUqSaa7mUHSiYnVUmP4I+dmzpo2osg5psNa+J33/Xf5cf8AKgfS+C/uGLyn5yrdR6coxFOUko9W3hJdrb7EvFlp2c0MRulmk8N91apFOND0cX2SrSUPzes19UqNRxzRYZ2m+8//AJ5/Hs+KaunvLOR4M6+4etWt0/DNT9PIaU9KNLv6Nvh90n5W3ixmpcLN12MM06cKy/6U037pqLfzZNnD0h0OSdptNfOPtuwnTXhDbihWta7hdRlCce2Mk4yXtT6ouaXresWrMTE98c4QTExyl1mTx69M0y/1a55NMpTqy8IJvHm32RXmyLNqMWCvWy2iI9bKtJt2JhY8Jt1XUM1Y0qXlOp1/MUl9pT5ekehpO0TNvKPvsnjS3l73wZ17l6VrfPtqfwGv/ujS/wAFvh92X5W3ixt/wp3XaQzThTq/J1Fn3TUfsNnF0i0N52mZr5x9t2M6a8Ide2d1YXLp30JU5rtjOLi/c+7zLnHlplr16TEx4xzQWrNeUugzYgAC1uC207W+U7zUYqfJPkoxksxUopSlUx3tZSXg0324xynSTiN8e2mxztvG9p9XdH39jd02OJjrSuY4tuK83JxZ0rSNQlRs6U68oNxlJNRhzLo0m8t4fljzOi0fRzPnxxkvaKxPZ3z/AJ7WvfUVrOz0bT4n6VuHUY0KlOdGrP4HNiUJNJvCkux4T7UiPX8Az6XHOWLRasdvdPu/u9x563nZOyhTqO417ctdL1Gnc2MVFV3JVIrovSRw+ZLuck3nzjntbO56N66+bHbDknfq7bT6vD2d3m0dTjiP1oWVwy+8O0+T/ekc1xr9/wAvn9IbWL0IScq0jWzau2p7p3jKi21TU5zqyXaoRnjC822kva33H0vXa+NFo4yd+0REevb6dqupj6+RsXp9ja6bZxpWEIwpxWIxisJf+359584y5r5rzfJO8z3rCIiI2h06xq+n6JZOrqtSNOC733vwSXWT8kmzPT6bLqL9TFXef893tLWisbyjNvxT2lXr8vppRy8KUqc1Hr4vl6LzeCzv0e19a79SJ9UTG/zRRnp4pbawtknO0UcVGpuUcYm3FJSyvherGPXwSKi839G+/LltPdz7PfuljZ3mD1rlxAtLjUOJVxSs4uU51YRjFd7dOHuXn3H0jhOWmLhtL3naIiZn3yrs1Ztk2hcGx9iadta2UpJVLhr16rXZntjDPwY/a+/wXHcT4vm1lpjsp3V+s+M/CO5uY8UU82f1rWLDQ9PdbVJqEF3vtbfYkl1k34Ir9NpsupyRjxRvLO1orG8oBU40aLGtiFC4cfjeon7cc/7ToI6Lajq87139v2QfmqJxt3cOm7jsPS6VPmjnEk1iUX4SXc/sfcUWs0WbSX6mWNp+E+Set4tG8PJvDaOm7qsHG8XLUS/o6qXrwf70fGL6ex4am4fxLNosnWpPLvr3T/f1scmOLxtLXarod5b7iVnc4jV9LGk+9ZnJRjJeKakn7GfRq6vHbT/mK867Tb3R2fDZXfhzF+rLZjQNEsNA02NHTYKMUur/AL0n3yk++T8T5lqtXl1OScmWd5n4eqPUs61isbQ47k1u227o1S4vVJwhjKistuUlFLq8dsl1Y0elvqs1cNNt58fVzLWisbyruPGu09L61pU5fH0keb3cuPtOjnorfb9rG/lPz3+jW/NRv2LF2/rdluDSYV9Pb5J56SWJJxeJRa8U0/I5zV6TJpcs4snbHubNbRaN4Y3fW2LPc+iThUS9LGLdGfTmjJdUs/FlhJr9qTNnhevyaPPFon9WfSjxj7x3McmOLxs1nTyj6cq5Dx4AZfQLPXtVr+i0H00murjCbjFZ75PmUY58W0amqy6XDX8TP1Y843n2ct59iXHF7cqrA07hbuqtHOoX3ovKM6tR/P60V9pz2bpDoq8seHrecRH0ls1wX75ZG34K2P8Axl3Vk+/lhGOffzGvfpVk/wCGOI85mfls9jS175SPbXDfQNvX0a1v6SpUjnllUknytrDaUUlnDfamVus45qtVScdtorPbER995SUwVpO8JiUyZV3Hz+xbb5Z/5cjqeiv7bJ/1+rW1XopVwy+8O0+T/ekVXGv3/L5/SEuL0IScq0ir+CdvBTv6n951+T5o80v0zfuOp6S3nbBTu6u/v2j6NfBHbK0DlmwoLjXqNa63j6KbfJRpxUV3ZqLnlL2vMV9FHf8ARvBWmj68dtpnf2coj5+9oaq29tkAOgaq9eBuo1rrbNSlWbao1cQ8ozipcvzS5vecJ0nwVpqa3j/lHPzidt/dssdNaZpzWOc22FYbbsaVzxovqlRZdKCcfKVSFOOV9HnX0jqNZmmnBsNI/wCU8/KJmfnt7mvWP/LMrPOXbCLb12Vb7vnT+7K1WEaecRhy4bljMnlPrhJe/wAS14bxW+hi3UpEzPfO/cjyY4v2oz/MtpH4TX/8f8JZ/wC6c/8ALr8fui/K0SDZmwrXaV9OpZV6s+eHLKE+XleHlS6JdV1+syv4jxi+upFL0iNp3iY33/z7JMeKKdiXlOlUrxtovTd02tza4U3HPlzW81KLf10voo7bo1f8XS5MF+zf4Wjafk09T+raLLJ2lvDSd0WadnNKrj16MnicX39P70fxl0/Qc1r+GZ9HeYvH6vdbun7T6mxTJW8cmfqU4VabjVSaaw01lNPtTXeV8Wms7x2pET1HhrtO+ll26pvxpSlBfVT5fsLbDx3XY+XX384ifj2/FFOGk9yPXnBXRamfuSvXi/xuSa/VT+0scfSrUR6dKz5bx9ZR/lq90oRuvhfrG37d1aHLXpRWZShFqcUu1yh16eabx34ReaHpBp9VaKW3raeyJ7J9v3iEOTBasbxKEl21QABsxw80e30baNCNBJSnTjUqNdsp1IqTbffjOF5JHzLi+pvn1d5tPKJmI9URO39/Na4qxWsbJBXqqjQlJpvlTeF29Fnp5lfWvWtEeKRr/q/Fbc2o1G7OcaEH2RhGLePOUk8vzSXsPoOn6O6PFH68TafGZ2+Ef3V99Tffk9XDfUde3Bvmj92V61SFPmqVFKcnBJQcV6ueVZlKPcRcYwaXS6G/UpWJnaI2iN+3x7ezdlgte9+a+jgW8q7j5/Ytt8s/8uR1PRX9tk/6/Vrar0Uq4ZfeHafJ/vSKrjX7/l8/pCXF6EJOVaRUHBfVIUtwXtvUfWcnUh5unOUZr3Sh7mdh0j08zp8OaO6Np9sRMfKWrgt+tMLfOPbSm+NW1ryeoq9sYOcHBRqqKy4uGcTf4ri0s93L17TsujfEMcY50152nfevr37vPf5tPU45n9aFUU06tRRpes30SXVt+CS7TrZ/VjeeUNPqy2G4Tbdudvbaf+0Fy1a0/SSi+2K5VGMX54WfLmx3Hzvj2upqtT/453rWNt/Hvmfp7FlgpNa801KRMqbR9Vp6dxuuoV3hV8U1+WqdOUPfyyXtkjrdRp5y8Ex2r215+zeYn7+xrRbbNMLZOSbKu+Ld9ufR6FOvoFWUaKTjWUYxlyvOYzeYtpPqs9i6eJ0XAMOjz2ti1FYm3bXeZjzjlP8AnNBnm9Y3qrD+cXd/4XL6lL+A6j9CaD+VHvn7tT8xkZnbevcRtzVZR0ivKXIsyk40oxXgsuGMvw8jT1mj4TpIic1Ijfsje0z7t0lL5b9jPf7O4uf8+P1qH/zK/wDH4D/BP/190u2bxRPcFjufV900LPc1eDrP4DfK4w9L3Pkiur9GunmvEt9Jl0WDS31OmpPV7+3edvOe7f5oL1va0VtLMrgxrakmrihldU/Xyn4r1TS/3TpuzqW+H3ZxpbR3uG4bLfGw7CFT7unOEpcvSUpqLxlZVRNJPD7DLSZeG8SyTT8GImI37Ijf+kvGTHG+7x2HFzc9s190ehqrv5oYfvg0l7ibL0b0V/R61fKd/nv82Eaq0dq39k7kW6tCVdU3TfM4uLeVmOMuLwsx6+Hiu44/iWh/JZ5xdbflvv5+Ldx369d2ffVdSvZtXN5WltYbruqdlhQjWkopdiy8uK8ottfMfU+HZb5dLjvftmsb/f29qrzREXnZhjcRAF6cK98WF5o9O11GahXpRUIczwqkI9IcrfTmSwnHteMry4XjnCcuPNbPjjetuc7d09+/q9axwZYmNpWQc02EWv8Ah3tO/uXOvbRUm8vklOCbfa8Qkl9ha4uN67FXq1ycvXET8ZjdFOGk9sPlG/2jtC4hbWXoqdSrUjH0dPrNym+VOb7UuvbJ+wWw6/XVnNfeYrEzvPZy58v7Pd6U5QlRVJFb8dbOpX2vSqU1lU6ycvJTjKCf1nFfOdL0YyxXVWpP/KvL2TE/Ldr6mN6JDwy+8O0+T/ekV3Gv3/L5/SEmL0IScq0jVWnqF1pO4nWsZctSnWlKL+k00/FNNprwbPq04aZ9P+HkjeJrG/uVXWmt94X7s7f2kbmoRXMqVfHrUZPDz+I38Nezr4pHAcR4Pn0lpnbrU7rR9fD5eCwx5q3S0qErodK1tszahHCy5YS6d7bJOte+1d5n1POUMboO5dO1+6rR0qXPGi4pzXwZSlzNqPiljt7HnobOq0GbS1pOWNptvy7+Xj9mNbxbfZmTSZtbOJcpQ4gXTg2mqkGmnhpqnBpp9zPpXBYieH44nwn5yrc87ZFg7H4rWlxbxpbnl6OouirY9SfnLHwJeL+D39Ow57ifR3JS05NLG9f4e+PLxj4+bYxaiJ5WWZb3Fve0Oa2lGcGuji1KLT810ZzN6Xx22tExMePKWzExLEVdm7ZrVeapZ2+X2/0UVn3I3K8U1lY2jLb3yx6lfBlra3tbC2UbWMKcI9kYpRivmXRGne98tutaZmZ8ecstohDN3cTtG0SjKOnSjcV+xRg804vxnNdOnxVl+ztLrh/ANRqJi2SOpXxntnyj6zy80OTPWqibrVL671Z3NebdZzVTn71JNOLXglhYXdhI7zHp8dMUYax+rttt6v797Qm8zbrL12ZxL0nW7aMNUnGhcYSak8Qm/GEn06/Fbz7e04TiPAc+ntNsUTanq7Y84+vZ5N/HnraOfam1ejb3ls43EYzhJYcZJSjJPuafRopK2tjt1qzMTHslP2o//IHafpeb7jpZ8MPl+rnH2Fh+mddtt+LP+evtR/hU8Gfo0reytlGhGMIRWEklGMUu5JdEivta+S29pmZn2yk7EI3nxN0nRraUNInGvcYwlF5pwfZmcl0ePip58cdpecO4Dn1Fotmia09fbPlH1nl5oMmetY5dqhK9apcV5TrtylKTlKT7XKTy2/a2zv61itYrWNojlCumd53l1nrwANZ7QMha67rFnT5bS5uIRXYoVqkV7lLBr30mnyTvfHWZ9dYn6M4yWjslyuNf1u5hi5uriS8JVqjXucjymj01J3rjrHlWPs9nLee9jUkuw2WG7s9NV+NL3s86tfA3l8dWpJetJ+9jqx4G8iq1Ir1ZP3sdWPA3l99NV+NL3sdWvgby6z14NJrqBkrfcGt20MW11cRXhGtUS9yka19HprzvbHWfOsfZJ+LeO9032q6lqEcahXrVV4VKk5r3SbM8Wnw4ueOla+URHyeTktPbLyxnOHwG17GSzET2sd3L01X40vex1a+BvLg25P1j14+Ad1rdXNlPNnOdN+MJOL96aML46ZI2vET5xv8ANlFpjsZBbn3Cl0vLr/Hq/wARr/kNJ/Kp/TH2Zfi38XjvNS1C/X9frVai8KlSUv1mybHgxYv2dIjyiI+Tyb2ntl5SVgAAPVZ6lf2KxY1qtNeEKkor81oiyYMWT06xPnET82cXtHZL2fyo3F+G3X/cVf4iH9H6T+VT+mPs9/Fv4vHeajf36/r1arU/LqSl+s2TY8GLH6FYjyiI+Tyb2ntl5SVgAAAAAAAAAAAAAAAAAAAAAAAAAAAAAAAAAAAAf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84482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 descr="http://www.huskyfrance.com/images/lou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907" y="4758807"/>
            <a:ext cx="3103562" cy="162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Aspiration centralisée - Husk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191154"/>
            <a:ext cx="22193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309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19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113121" y="153867"/>
            <a:ext cx="6624736" cy="13234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La concurrence propose aussi des flexible rétractables</a:t>
            </a:r>
            <a:endParaRPr lang="fr-FR" sz="40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2946"/>
            <a:ext cx="2993448" cy="447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www.journalletoile.com/media/photos/unis/2011/02/22/2011-02-22-04-58-57-MD11-aspirGB_W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586" y="1662546"/>
            <a:ext cx="3116232" cy="306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data.over-blog.com/2/58/03/16/021195fm038-01_m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508" y="3536232"/>
            <a:ext cx="2715491" cy="287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210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4413"/>
            <a:ext cx="9180512" cy="499751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6"/>
            <a:ext cx="3056384" cy="305638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491880" y="832882"/>
            <a:ext cx="5522199" cy="707886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ASPIRATION INTEGREE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91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20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155010" y="1702483"/>
            <a:ext cx="25718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7200" b="1" dirty="0" smtClean="0">
                <a:solidFill>
                  <a:srgbClr val="FFFF00"/>
                </a:solidFill>
              </a:rPr>
              <a:t>FIN</a:t>
            </a:r>
            <a:endParaRPr lang="fr-FR" sz="7200" b="1" dirty="0">
              <a:solidFill>
                <a:srgbClr val="FFFF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69" y="4419598"/>
            <a:ext cx="2981204" cy="193270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157" y="944342"/>
            <a:ext cx="3378588" cy="492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1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539551" y="2242982"/>
            <a:ext cx="7572375" cy="2676525"/>
            <a:chOff x="539552" y="2491796"/>
            <a:chExt cx="7572375" cy="2676525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2491796"/>
              <a:ext cx="7572375" cy="2676525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</p:pic>
        <p:sp>
          <p:nvSpPr>
            <p:cNvPr id="6" name="ZoneTexte 5"/>
            <p:cNvSpPr txBox="1"/>
            <p:nvPr/>
          </p:nvSpPr>
          <p:spPr>
            <a:xfrm>
              <a:off x="935596" y="4743569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err="1" smtClean="0">
                  <a:solidFill>
                    <a:schemeClr val="bg1"/>
                  </a:solidFill>
                </a:rPr>
                <a:t>Céliane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699792" y="4688149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err="1">
                  <a:solidFill>
                    <a:schemeClr val="bg1"/>
                  </a:solidFill>
                </a:rPr>
                <a:t>Easy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851920" y="4725733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Plastique </a:t>
              </a:r>
              <a:r>
                <a:rPr lang="fr-FR" b="1" dirty="0" smtClean="0">
                  <a:solidFill>
                    <a:schemeClr val="bg1"/>
                  </a:solidFill>
                </a:rPr>
                <a:t>Luxe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940152" y="2716644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bg1"/>
                  </a:solidFill>
                </a:rPr>
                <a:t>Prise plinthe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pic>
        <p:nvPicPr>
          <p:cNvPr id="1026" name="Picture 2" descr="http://www.trema-aspiration.fr/images/brochure/Img-prise-p1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2526715" cy="261568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635896" y="311921"/>
            <a:ext cx="3456384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LES PRISES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3</a:t>
            </a:fld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333272" y="5274300"/>
            <a:ext cx="2834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</a:rPr>
              <a:t>Pour construction BBC : Prise avec passe-cloison étanche</a:t>
            </a:r>
            <a:endParaRPr lang="fr-FR" sz="2000" b="1" dirty="0">
              <a:solidFill>
                <a:srgbClr val="FFFF00"/>
              </a:solidFill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3798880" y="4143431"/>
            <a:ext cx="5202407" cy="2646784"/>
            <a:chOff x="3798880" y="4143431"/>
            <a:chExt cx="5202407" cy="2646784"/>
          </a:xfrm>
        </p:grpSpPr>
        <p:pic>
          <p:nvPicPr>
            <p:cNvPr id="1028" name="Picture 4" descr="http://www.trema-aspiration.fr/images/brochure/Dessin1-p13.gif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01" t="12425" r="3281" b="5693"/>
            <a:stretch/>
          </p:blipFill>
          <p:spPr bwMode="auto">
            <a:xfrm>
              <a:off x="5796135" y="4143431"/>
              <a:ext cx="3205152" cy="2492896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ZoneTexte 13"/>
            <p:cNvSpPr txBox="1"/>
            <p:nvPr/>
          </p:nvSpPr>
          <p:spPr>
            <a:xfrm>
              <a:off x="3798880" y="6082329"/>
              <a:ext cx="19802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 smtClean="0">
                  <a:solidFill>
                    <a:srgbClr val="FFFF00"/>
                  </a:solidFill>
                </a:rPr>
                <a:t>Réseau filaire 24V</a:t>
              </a:r>
              <a:endParaRPr lang="fr-FR" sz="2000" b="1" dirty="0">
                <a:solidFill>
                  <a:srgbClr val="FFFF00"/>
                </a:solidFill>
              </a:endParaRPr>
            </a:p>
          </p:txBody>
        </p:sp>
        <p:sp>
          <p:nvSpPr>
            <p:cNvPr id="2" name="Forme libre 1"/>
            <p:cNvSpPr/>
            <p:nvPr/>
          </p:nvSpPr>
          <p:spPr>
            <a:xfrm>
              <a:off x="5264727" y="5971309"/>
              <a:ext cx="1731818" cy="637309"/>
            </a:xfrm>
            <a:custGeom>
              <a:avLst/>
              <a:gdLst>
                <a:gd name="connsiteX0" fmla="*/ 0 w 1731818"/>
                <a:gd name="connsiteY0" fmla="*/ 637309 h 637309"/>
                <a:gd name="connsiteX1" fmla="*/ 1233055 w 1731818"/>
                <a:gd name="connsiteY1" fmla="*/ 360218 h 637309"/>
                <a:gd name="connsiteX2" fmla="*/ 1731818 w 1731818"/>
                <a:gd name="connsiteY2" fmla="*/ 0 h 6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31818" h="637309">
                  <a:moveTo>
                    <a:pt x="0" y="637309"/>
                  </a:moveTo>
                  <a:cubicBezTo>
                    <a:pt x="472209" y="551872"/>
                    <a:pt x="944419" y="466436"/>
                    <a:pt x="1233055" y="360218"/>
                  </a:cubicBezTo>
                  <a:cubicBezTo>
                    <a:pt x="1521691" y="254000"/>
                    <a:pt x="1731818" y="0"/>
                    <a:pt x="1731818" y="0"/>
                  </a:cubicBezTo>
                </a:path>
              </a:pathLst>
            </a:custGeom>
            <a:noFill/>
            <a:ln w="38100">
              <a:solidFill>
                <a:srgbClr val="FFFF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98046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pic>
        <p:nvPicPr>
          <p:cNvPr id="1026" name="Picture 2" descr="http://www.trema-aspiration.fr/images/brochure/Img-prise-p1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2526715" cy="261568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635896" y="311921"/>
            <a:ext cx="3456384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LES PRISES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4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62" y="2079773"/>
            <a:ext cx="8062613" cy="449467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3140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20" y="-249385"/>
            <a:ext cx="4865544" cy="551289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942247" y="0"/>
            <a:ext cx="4511499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LES ACCESSOIRES</a:t>
            </a:r>
            <a:endParaRPr lang="fr-FR" sz="4000" b="1" dirty="0">
              <a:solidFill>
                <a:schemeClr val="bg1"/>
              </a:solidFill>
            </a:endParaRPr>
          </a:p>
        </p:txBody>
      </p:sp>
      <p:pic>
        <p:nvPicPr>
          <p:cNvPr id="3076" name="Picture 4" descr="http://www.trema-aspiration.fr/images/brochure/Accessoire2-p1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156" y="872754"/>
            <a:ext cx="1409989" cy="163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7146594" y="2173887"/>
            <a:ext cx="175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Brosse radiateur</a:t>
            </a:r>
            <a:endParaRPr lang="fr-FR" b="1" dirty="0">
              <a:solidFill>
                <a:srgbClr val="FFFF00"/>
              </a:solidFill>
            </a:endParaRPr>
          </a:p>
        </p:txBody>
      </p:sp>
      <p:pic>
        <p:nvPicPr>
          <p:cNvPr id="3078" name="Picture 6" descr="http://www.trema-aspiration.fr/images/brochure/Accessoire1-p11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467" y="1234392"/>
            <a:ext cx="1598031" cy="911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5197996" y="2497946"/>
            <a:ext cx="175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Turbobrosse</a:t>
            </a:r>
            <a:endParaRPr lang="fr-FR" b="1" dirty="0">
              <a:solidFill>
                <a:srgbClr val="FFFF00"/>
              </a:solidFill>
            </a:endParaRPr>
          </a:p>
        </p:txBody>
      </p:sp>
      <p:pic>
        <p:nvPicPr>
          <p:cNvPr id="3080" name="Picture 8" descr="http://www.trema-aspiration.fr/images/brochure/Accessoire4-p1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407" y="2682612"/>
            <a:ext cx="1646149" cy="104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7146594" y="3731147"/>
            <a:ext cx="175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Brosse à habit</a:t>
            </a:r>
            <a:endParaRPr lang="fr-FR" b="1" dirty="0">
              <a:solidFill>
                <a:srgbClr val="FFFF00"/>
              </a:solidFill>
            </a:endParaRPr>
          </a:p>
        </p:txBody>
      </p:sp>
      <p:pic>
        <p:nvPicPr>
          <p:cNvPr id="3082" name="Picture 10" descr="http://www.trema-aspiration.fr/images/brochure/Accessoire5-p11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883" y="4202190"/>
            <a:ext cx="2544251" cy="106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5791487" y="5263506"/>
            <a:ext cx="2867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Capteur plat télescopique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5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021" y="4330056"/>
            <a:ext cx="2162175" cy="18669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5" name="ZoneTexte 14"/>
          <p:cNvSpPr txBox="1"/>
          <p:nvPr/>
        </p:nvSpPr>
        <p:spPr>
          <a:xfrm>
            <a:off x="0" y="5456065"/>
            <a:ext cx="4433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u="sng" dirty="0" smtClean="0">
                <a:solidFill>
                  <a:srgbClr val="FFFF00"/>
                </a:solidFill>
              </a:rPr>
              <a:t>Démarrage :</a:t>
            </a:r>
          </a:p>
          <a:p>
            <a:pPr marL="285750" indent="-285750">
              <a:buFontTx/>
              <a:buChar char="-"/>
            </a:pPr>
            <a:r>
              <a:rPr lang="fr-FR" b="1" dirty="0" smtClean="0">
                <a:solidFill>
                  <a:srgbClr val="FFFF00"/>
                </a:solidFill>
              </a:rPr>
              <a:t>Classique « A la prise »</a:t>
            </a:r>
          </a:p>
          <a:p>
            <a:pPr marL="285750" indent="-285750">
              <a:buFontTx/>
              <a:buChar char="-"/>
            </a:pPr>
            <a:r>
              <a:rPr lang="fr-FR" b="1" dirty="0" smtClean="0">
                <a:solidFill>
                  <a:srgbClr val="FFFF00"/>
                </a:solidFill>
              </a:rPr>
              <a:t>A la poignée</a:t>
            </a:r>
          </a:p>
          <a:p>
            <a:pPr marL="285750" indent="-285750">
              <a:buFontTx/>
              <a:buChar char="-"/>
            </a:pPr>
            <a:r>
              <a:rPr lang="fr-FR" b="1" dirty="0" smtClean="0">
                <a:solidFill>
                  <a:srgbClr val="FFFF00"/>
                </a:solidFill>
              </a:rPr>
              <a:t>Solution sans fil par commande radio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6" name="Forme libre 5"/>
          <p:cNvSpPr/>
          <p:nvPr/>
        </p:nvSpPr>
        <p:spPr>
          <a:xfrm>
            <a:off x="1701060" y="5902036"/>
            <a:ext cx="1748721" cy="349935"/>
          </a:xfrm>
          <a:custGeom>
            <a:avLst/>
            <a:gdLst>
              <a:gd name="connsiteX0" fmla="*/ 44612 w 2399884"/>
              <a:gd name="connsiteY0" fmla="*/ 762000 h 825317"/>
              <a:gd name="connsiteX1" fmla="*/ 141594 w 2399884"/>
              <a:gd name="connsiteY1" fmla="*/ 748145 h 825317"/>
              <a:gd name="connsiteX2" fmla="*/ 1222248 w 2399884"/>
              <a:gd name="connsiteY2" fmla="*/ 775854 h 825317"/>
              <a:gd name="connsiteX3" fmla="*/ 2399884 w 2399884"/>
              <a:gd name="connsiteY3" fmla="*/ 0 h 825317"/>
              <a:gd name="connsiteX0" fmla="*/ 44612 w 1748721"/>
              <a:gd name="connsiteY0" fmla="*/ 318655 h 349935"/>
              <a:gd name="connsiteX1" fmla="*/ 141594 w 1748721"/>
              <a:gd name="connsiteY1" fmla="*/ 304800 h 349935"/>
              <a:gd name="connsiteX2" fmla="*/ 1222248 w 1748721"/>
              <a:gd name="connsiteY2" fmla="*/ 332509 h 349935"/>
              <a:gd name="connsiteX3" fmla="*/ 1748721 w 1748721"/>
              <a:gd name="connsiteY3" fmla="*/ 0 h 34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8721" h="349935">
                <a:moveTo>
                  <a:pt x="44612" y="318655"/>
                </a:moveTo>
                <a:cubicBezTo>
                  <a:pt x="-5034" y="310573"/>
                  <a:pt x="-54679" y="302491"/>
                  <a:pt x="141594" y="304800"/>
                </a:cubicBezTo>
                <a:cubicBezTo>
                  <a:pt x="337867" y="307109"/>
                  <a:pt x="954393" y="383309"/>
                  <a:pt x="1222248" y="332509"/>
                </a:cubicBezTo>
                <a:cubicBezTo>
                  <a:pt x="1490103" y="281709"/>
                  <a:pt x="1348094" y="325581"/>
                  <a:pt x="1748721" y="0"/>
                </a:cubicBezTo>
              </a:path>
            </a:pathLst>
          </a:custGeom>
          <a:noFill/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86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27584" y="15322"/>
            <a:ext cx="662473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PRINCIPE D’IMPLANTATION</a:t>
            </a:r>
            <a:endParaRPr lang="fr-FR" sz="4000" b="1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1"/>
          <a:stretch/>
        </p:blipFill>
        <p:spPr>
          <a:xfrm>
            <a:off x="4547025" y="908720"/>
            <a:ext cx="4422857" cy="5645727"/>
          </a:xfrm>
          <a:prstGeom prst="rect">
            <a:avLst/>
          </a:prstGeom>
        </p:spPr>
      </p:pic>
      <p:pic>
        <p:nvPicPr>
          <p:cNvPr id="2052" name="Picture 4" descr="http://www.trema-aspiration.fr/images/brochure/prises-importan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3989040" cy="248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9511" y="1081767"/>
            <a:ext cx="436751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FF00"/>
                </a:solidFill>
              </a:rPr>
              <a:t>C’est un compromis entre le nombre de prises d'aspiration et la longueur du flexible d'aspiration. </a:t>
            </a:r>
            <a:br>
              <a:rPr lang="fr-FR" sz="2400" b="1" dirty="0" smtClean="0">
                <a:solidFill>
                  <a:srgbClr val="FFFF00"/>
                </a:solidFill>
              </a:rPr>
            </a:br>
            <a:endParaRPr lang="fr-FR" sz="2400" b="1" dirty="0" smtClean="0">
              <a:solidFill>
                <a:srgbClr val="FFFF00"/>
              </a:solidFill>
            </a:endParaRPr>
          </a:p>
          <a:p>
            <a:pPr algn="ctr"/>
            <a:r>
              <a:rPr lang="fr-FR" sz="2400" b="1" dirty="0" smtClean="0">
                <a:solidFill>
                  <a:srgbClr val="FFFF00"/>
                </a:solidFill>
              </a:rPr>
              <a:t>Le flexible standard :  8 mètres .</a:t>
            </a:r>
          </a:p>
          <a:p>
            <a:pPr algn="ctr"/>
            <a:r>
              <a:rPr lang="fr-FR" sz="2400" b="1" dirty="0" smtClean="0">
                <a:solidFill>
                  <a:srgbClr val="FFFF00"/>
                </a:solidFill>
              </a:rPr>
              <a:t>Rallonge de 2,5 mètres si nécessaire.</a:t>
            </a:r>
            <a:endParaRPr lang="fr-FR" sz="2400" b="1" dirty="0">
              <a:solidFill>
                <a:srgbClr val="FFFF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16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27584" y="15322"/>
            <a:ext cx="662473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LES CANALISATIONS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337" y="881330"/>
            <a:ext cx="6422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u="sng" dirty="0" smtClean="0">
                <a:solidFill>
                  <a:srgbClr val="FFFF00"/>
                </a:solidFill>
              </a:rPr>
              <a:t>On cherchera à :</a:t>
            </a:r>
          </a:p>
          <a:p>
            <a:pPr marL="342900" indent="-342900">
              <a:buFontTx/>
              <a:buChar char="-"/>
            </a:pPr>
            <a:r>
              <a:rPr lang="fr-FR" sz="2400" b="1" dirty="0" smtClean="0">
                <a:solidFill>
                  <a:srgbClr val="FFFF00"/>
                </a:solidFill>
              </a:rPr>
              <a:t>Minimiser les longueurs de tube</a:t>
            </a:r>
          </a:p>
          <a:p>
            <a:pPr marL="342900" indent="-342900">
              <a:buFontTx/>
              <a:buChar char="-"/>
            </a:pPr>
            <a:r>
              <a:rPr lang="fr-FR" sz="2400" b="1" dirty="0" smtClean="0">
                <a:solidFill>
                  <a:srgbClr val="FFFF00"/>
                </a:solidFill>
              </a:rPr>
              <a:t>Réduire le nombre de coudes et de raccords</a:t>
            </a:r>
          </a:p>
          <a:p>
            <a:pPr marL="342900" indent="-342900">
              <a:buFontTx/>
              <a:buChar char="-"/>
            </a:pPr>
            <a:r>
              <a:rPr lang="fr-FR" sz="2400" b="1" dirty="0" smtClean="0">
                <a:solidFill>
                  <a:srgbClr val="FFFF00"/>
                </a:solidFill>
              </a:rPr>
              <a:t>Réduire les pertes de charges</a:t>
            </a:r>
            <a:endParaRPr lang="fr-FR" sz="2400" b="1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7584" y="2713863"/>
            <a:ext cx="73604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Si la maison possède un seul niveau sans sous- sol</a:t>
            </a:r>
            <a:endParaRPr lang="fr-FR" sz="2400" b="1" dirty="0"/>
          </a:p>
        </p:txBody>
      </p:sp>
      <p:pic>
        <p:nvPicPr>
          <p:cNvPr id="4098" name="Picture 2" descr="http://www.trema-aspiration.fr/images/brochure/Dessin1-p17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746" y="3201380"/>
            <a:ext cx="6264127" cy="332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5589206" y="881330"/>
            <a:ext cx="3211342" cy="461665"/>
          </a:xfrm>
          <a:prstGeom prst="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FF00"/>
                </a:solidFill>
              </a:rPr>
              <a:t>Tube PVC Ø 50,8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37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27584" y="15322"/>
            <a:ext cx="662473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LES CANALISATIONS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7584" y="1605500"/>
            <a:ext cx="73604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Si la maison possède un seul niveau sans sous- sol</a:t>
            </a:r>
            <a:endParaRPr lang="fr-FR" sz="2400" b="1" dirty="0"/>
          </a:p>
        </p:txBody>
      </p:sp>
      <p:pic>
        <p:nvPicPr>
          <p:cNvPr id="5122" name="Picture 2" descr="http://www.trema-aspiration.fr/images/brochure/Dessin2-p17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68" y="2191855"/>
            <a:ext cx="7448668" cy="40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24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62384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27584" y="15322"/>
            <a:ext cx="662473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chemeClr val="bg1"/>
                </a:solidFill>
              </a:rPr>
              <a:t>LES CANALISATIONS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7584" y="1605500"/>
            <a:ext cx="73604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Si la maison possède un sous- sol</a:t>
            </a:r>
            <a:endParaRPr lang="fr-FR" sz="2400" b="1" dirty="0"/>
          </a:p>
        </p:txBody>
      </p:sp>
      <p:pic>
        <p:nvPicPr>
          <p:cNvPr id="6" name="Picture 2" descr="http://www.trema-aspiration.fr/images/brochure/Dessin1-p18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53" y="2216726"/>
            <a:ext cx="8267314" cy="382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95E4-A767-45E8-A449-EDD06EE5E30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29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250</Words>
  <Application>Microsoft Office PowerPoint</Application>
  <PresentationFormat>Affichage à l'écran (4:3)</PresentationFormat>
  <Paragraphs>97</Paragraphs>
  <Slides>20</Slides>
  <Notes>12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xavier</dc:creator>
  <cp:lastModifiedBy>xavier</cp:lastModifiedBy>
  <cp:revision>55</cp:revision>
  <dcterms:created xsi:type="dcterms:W3CDTF">2014-09-09T07:38:33Z</dcterms:created>
  <dcterms:modified xsi:type="dcterms:W3CDTF">2014-09-23T06:54:04Z</dcterms:modified>
</cp:coreProperties>
</file>