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7"/>
  </p:notesMasterIdLst>
  <p:handoutMasterIdLst>
    <p:handoutMasterId r:id="rId8"/>
  </p:handoutMasterIdLst>
  <p:sldIdLst>
    <p:sldId id="256" r:id="rId2"/>
    <p:sldId id="258" r:id="rId3"/>
    <p:sldId id="260" r:id="rId4"/>
    <p:sldId id="259" r:id="rId5"/>
    <p:sldId id="261" r:id="rId6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10" autoAdjust="0"/>
    <p:restoredTop sz="94660"/>
  </p:normalViewPr>
  <p:slideViewPr>
    <p:cSldViewPr>
      <p:cViewPr>
        <p:scale>
          <a:sx n="73" d="100"/>
          <a:sy n="73" d="100"/>
        </p:scale>
        <p:origin x="-408" y="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CC35B7F-078A-47CB-9D5C-3C5BF35C5791}" type="doc">
      <dgm:prSet loTypeId="urn:microsoft.com/office/officeart/2005/8/layout/vProcess5" loCatId="process" qsTypeId="urn:microsoft.com/office/officeart/2005/8/quickstyle/3d6" qsCatId="3D" csTypeId="urn:microsoft.com/office/officeart/2005/8/colors/accent1_2#1" csCatId="accent1" phldr="1"/>
      <dgm:spPr>
        <a:scene3d>
          <a:camera prst="perspectiveRelaxedModerately" zoom="92000">
            <a:rot lat="21594000" lon="0" rev="0"/>
          </a:camera>
          <a:lightRig rig="balanced" dir="t">
            <a:rot lat="0" lon="0" rev="12700000"/>
          </a:lightRig>
        </a:scene3d>
      </dgm:spPr>
      <dgm:t>
        <a:bodyPr/>
        <a:lstStyle/>
        <a:p>
          <a:endParaRPr lang="fr-FR"/>
        </a:p>
      </dgm:t>
    </dgm:pt>
    <dgm:pt modelId="{2828430E-FF06-4BA4-A432-86EAC8C41639}">
      <dgm:prSet phldrT="[Texte]"/>
      <dgm:spPr/>
      <dgm:t>
        <a:bodyPr/>
        <a:lstStyle/>
        <a:p>
          <a:r>
            <a:rPr lang="fr-FR" dirty="0" smtClean="0"/>
            <a:t>Formation technique aux produits et à la vente</a:t>
          </a:r>
          <a:endParaRPr lang="fr-FR" dirty="0"/>
        </a:p>
      </dgm:t>
    </dgm:pt>
    <dgm:pt modelId="{BC97AE82-318E-454C-8D6E-3DC4B6139FBE}" type="parTrans" cxnId="{4F199A54-7AC6-496D-B42E-DDFF614D2DB8}">
      <dgm:prSet/>
      <dgm:spPr/>
      <dgm:t>
        <a:bodyPr/>
        <a:lstStyle/>
        <a:p>
          <a:endParaRPr lang="fr-FR"/>
        </a:p>
      </dgm:t>
    </dgm:pt>
    <dgm:pt modelId="{40C7B9A2-6B28-4E8E-A3EC-37B5CFB38C9C}" type="sibTrans" cxnId="{4F199A54-7AC6-496D-B42E-DDFF614D2DB8}">
      <dgm:prSet/>
      <dgm:spPr/>
      <dgm:t>
        <a:bodyPr/>
        <a:lstStyle/>
        <a:p>
          <a:endParaRPr lang="fr-FR"/>
        </a:p>
      </dgm:t>
    </dgm:pt>
    <dgm:pt modelId="{67E9DBE4-737B-416D-B4F2-CAB5C2F0B81D}">
      <dgm:prSet phldrT="[Texte]"/>
      <dgm:spPr/>
      <dgm:t>
        <a:bodyPr/>
        <a:lstStyle/>
        <a:p>
          <a:r>
            <a:rPr lang="fr-FR" dirty="0" smtClean="0"/>
            <a:t>Prospection pour faire connaître l’outil</a:t>
          </a:r>
          <a:endParaRPr lang="fr-FR" dirty="0"/>
        </a:p>
      </dgm:t>
    </dgm:pt>
    <dgm:pt modelId="{72B02DAD-731E-4983-A7C0-984F7925E109}" type="parTrans" cxnId="{AEDD436D-5F90-4F51-8B04-ED9C8B58A4F7}">
      <dgm:prSet/>
      <dgm:spPr/>
      <dgm:t>
        <a:bodyPr/>
        <a:lstStyle/>
        <a:p>
          <a:endParaRPr lang="fr-FR"/>
        </a:p>
      </dgm:t>
    </dgm:pt>
    <dgm:pt modelId="{FCBA50A1-2EBC-48EA-9CAE-C621091FE470}" type="sibTrans" cxnId="{AEDD436D-5F90-4F51-8B04-ED9C8B58A4F7}">
      <dgm:prSet/>
      <dgm:spPr/>
      <dgm:t>
        <a:bodyPr/>
        <a:lstStyle/>
        <a:p>
          <a:endParaRPr lang="fr-FR"/>
        </a:p>
      </dgm:t>
    </dgm:pt>
    <dgm:pt modelId="{8667AD27-A8C6-449E-A23F-876012F9539A}">
      <dgm:prSet phldrT="[Texte]"/>
      <dgm:spPr/>
      <dgm:t>
        <a:bodyPr/>
        <a:lstStyle/>
        <a:p>
          <a:r>
            <a:rPr lang="fr-FR" dirty="0" smtClean="0"/>
            <a:t>Résultats et conclusions chiffrées</a:t>
          </a:r>
          <a:endParaRPr lang="fr-FR" dirty="0"/>
        </a:p>
      </dgm:t>
    </dgm:pt>
    <dgm:pt modelId="{7D5263FB-135F-4B08-BCB2-132F1A4C0BA9}" type="parTrans" cxnId="{2E761F47-9178-4A75-8DEE-B5C80454677D}">
      <dgm:prSet/>
      <dgm:spPr/>
      <dgm:t>
        <a:bodyPr/>
        <a:lstStyle/>
        <a:p>
          <a:endParaRPr lang="fr-FR"/>
        </a:p>
      </dgm:t>
    </dgm:pt>
    <dgm:pt modelId="{5C1BF44D-68D6-43EE-8B6B-13542FE2F995}" type="sibTrans" cxnId="{2E761F47-9178-4A75-8DEE-B5C80454677D}">
      <dgm:prSet/>
      <dgm:spPr/>
      <dgm:t>
        <a:bodyPr/>
        <a:lstStyle/>
        <a:p>
          <a:endParaRPr lang="fr-FR"/>
        </a:p>
      </dgm:t>
    </dgm:pt>
    <dgm:pt modelId="{AF4FD301-69B4-45D5-9DBF-2702C2EE2633}">
      <dgm:prSet/>
      <dgm:spPr/>
      <dgm:t>
        <a:bodyPr/>
        <a:lstStyle/>
        <a:p>
          <a:r>
            <a:rPr lang="fr-FR" dirty="0" smtClean="0"/>
            <a:t>Analyse du marché et de la concurrence en ligne</a:t>
          </a:r>
          <a:endParaRPr lang="fr-FR" dirty="0"/>
        </a:p>
      </dgm:t>
    </dgm:pt>
    <dgm:pt modelId="{60F8C264-B0B9-44B0-AA15-BD8BEFC54399}" type="parTrans" cxnId="{5983AE0D-F64C-4DBA-9488-7F11B75E1F1E}">
      <dgm:prSet/>
      <dgm:spPr/>
      <dgm:t>
        <a:bodyPr/>
        <a:lstStyle/>
        <a:p>
          <a:endParaRPr lang="fr-FR"/>
        </a:p>
      </dgm:t>
    </dgm:pt>
    <dgm:pt modelId="{49B1B8C1-25E9-4289-AF79-52D0AA96EBB0}" type="sibTrans" cxnId="{5983AE0D-F64C-4DBA-9488-7F11B75E1F1E}">
      <dgm:prSet/>
      <dgm:spPr/>
      <dgm:t>
        <a:bodyPr/>
        <a:lstStyle/>
        <a:p>
          <a:endParaRPr lang="fr-FR"/>
        </a:p>
      </dgm:t>
    </dgm:pt>
    <dgm:pt modelId="{231061D5-7AF2-484F-888E-6C0DBF0C96A9}">
      <dgm:prSet/>
      <dgm:spPr/>
      <dgm:t>
        <a:bodyPr/>
        <a:lstStyle/>
        <a:p>
          <a:r>
            <a:rPr lang="fr-FR" dirty="0" smtClean="0"/>
            <a:t>Création de la plateforme de vente en ligne</a:t>
          </a:r>
          <a:endParaRPr lang="fr-FR" dirty="0"/>
        </a:p>
      </dgm:t>
    </dgm:pt>
    <dgm:pt modelId="{62BFBFBB-8658-4583-84AE-E6D3E952E0D9}" type="parTrans" cxnId="{09B47F48-0D64-4706-9588-C6D8ABA49DDA}">
      <dgm:prSet/>
      <dgm:spPr/>
      <dgm:t>
        <a:bodyPr/>
        <a:lstStyle/>
        <a:p>
          <a:endParaRPr lang="fr-FR"/>
        </a:p>
      </dgm:t>
    </dgm:pt>
    <dgm:pt modelId="{BE69B50D-D2FD-48A4-9D93-2EA7DE2BF360}" type="sibTrans" cxnId="{09B47F48-0D64-4706-9588-C6D8ABA49DDA}">
      <dgm:prSet/>
      <dgm:spPr/>
      <dgm:t>
        <a:bodyPr/>
        <a:lstStyle/>
        <a:p>
          <a:endParaRPr lang="fr-FR"/>
        </a:p>
      </dgm:t>
    </dgm:pt>
    <dgm:pt modelId="{883ABA87-6D93-48A4-A729-C364AF908446}" type="pres">
      <dgm:prSet presAssocID="{3CC35B7F-078A-47CB-9D5C-3C5BF35C5791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BDECA132-5B1C-4A00-B863-F9EEA4EFAAAA}" type="pres">
      <dgm:prSet presAssocID="{3CC35B7F-078A-47CB-9D5C-3C5BF35C5791}" presName="dummyMaxCanvas" presStyleCnt="0">
        <dgm:presLayoutVars/>
      </dgm:prSet>
      <dgm:spPr/>
      <dgm:t>
        <a:bodyPr/>
        <a:lstStyle/>
        <a:p>
          <a:endParaRPr lang="fr-FR"/>
        </a:p>
      </dgm:t>
    </dgm:pt>
    <dgm:pt modelId="{9A1DD759-AA05-424B-A672-62102EF1C998}" type="pres">
      <dgm:prSet presAssocID="{3CC35B7F-078A-47CB-9D5C-3C5BF35C5791}" presName="FiveNodes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F148400-8530-4A2D-B9E3-104BFEEDE1D4}" type="pres">
      <dgm:prSet presAssocID="{3CC35B7F-078A-47CB-9D5C-3C5BF35C5791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81E9CDF-C34F-4F7E-A96F-6A074D634B6B}" type="pres">
      <dgm:prSet presAssocID="{3CC35B7F-078A-47CB-9D5C-3C5BF35C5791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84CC20D-F18D-4F1F-9226-0D395420F993}" type="pres">
      <dgm:prSet presAssocID="{3CC35B7F-078A-47CB-9D5C-3C5BF35C5791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7DE7986-FE97-48D7-A4AE-79313529AA32}" type="pres">
      <dgm:prSet presAssocID="{3CC35B7F-078A-47CB-9D5C-3C5BF35C5791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A9530E2-1701-4BF8-95E9-E5ECACD17363}" type="pres">
      <dgm:prSet presAssocID="{3CC35B7F-078A-47CB-9D5C-3C5BF35C5791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016D778-D393-4AF5-B797-17E93760C95A}" type="pres">
      <dgm:prSet presAssocID="{3CC35B7F-078A-47CB-9D5C-3C5BF35C5791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9E2BC9F-242F-47B0-8F56-BB31D1BE1C4E}" type="pres">
      <dgm:prSet presAssocID="{3CC35B7F-078A-47CB-9D5C-3C5BF35C5791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D25D946-03CD-4F2F-8AEB-2E06543B90BB}" type="pres">
      <dgm:prSet presAssocID="{3CC35B7F-078A-47CB-9D5C-3C5BF35C5791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C144450-5425-4842-9881-E6A9330AF0B0}" type="pres">
      <dgm:prSet presAssocID="{3CC35B7F-078A-47CB-9D5C-3C5BF35C5791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121F4B8-334D-42FB-8983-EB3D4062658D}" type="pres">
      <dgm:prSet presAssocID="{3CC35B7F-078A-47CB-9D5C-3C5BF35C5791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A4E3239-448A-4B8D-BB5D-CDBEF4FE559B}" type="pres">
      <dgm:prSet presAssocID="{3CC35B7F-078A-47CB-9D5C-3C5BF35C5791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C1ED536-A42F-4A28-BCCC-1CF44329829F}" type="pres">
      <dgm:prSet presAssocID="{3CC35B7F-078A-47CB-9D5C-3C5BF35C5791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1874FBB-2C7B-4655-BD9C-B65293549700}" type="pres">
      <dgm:prSet presAssocID="{3CC35B7F-078A-47CB-9D5C-3C5BF35C5791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3130B001-E12A-4623-8A1F-F4CB0AFAA6DE}" type="presOf" srcId="{231061D5-7AF2-484F-888E-6C0DBF0C96A9}" destId="{4A4E3239-448A-4B8D-BB5D-CDBEF4FE559B}" srcOrd="1" destOrd="0" presId="urn:microsoft.com/office/officeart/2005/8/layout/vProcess5"/>
    <dgm:cxn modelId="{39F9E209-E38C-4909-BB5D-67F07C1A18AF}" type="presOf" srcId="{FCBA50A1-2EBC-48EA-9CAE-C621091FE470}" destId="{DD25D946-03CD-4F2F-8AEB-2E06543B90BB}" srcOrd="0" destOrd="0" presId="urn:microsoft.com/office/officeart/2005/8/layout/vProcess5"/>
    <dgm:cxn modelId="{DAE9FA79-34C7-4527-8020-2E045AEC3B0C}" type="presOf" srcId="{2828430E-FF06-4BA4-A432-86EAC8C41639}" destId="{CC144450-5425-4842-9881-E6A9330AF0B0}" srcOrd="1" destOrd="0" presId="urn:microsoft.com/office/officeart/2005/8/layout/vProcess5"/>
    <dgm:cxn modelId="{4F199A54-7AC6-496D-B42E-DDFF614D2DB8}" srcId="{3CC35B7F-078A-47CB-9D5C-3C5BF35C5791}" destId="{2828430E-FF06-4BA4-A432-86EAC8C41639}" srcOrd="0" destOrd="0" parTransId="{BC97AE82-318E-454C-8D6E-3DC4B6139FBE}" sibTransId="{40C7B9A2-6B28-4E8E-A3EC-37B5CFB38C9C}"/>
    <dgm:cxn modelId="{51804476-6469-4A72-8369-022847668E0C}" type="presOf" srcId="{AF4FD301-69B4-45D5-9DBF-2702C2EE2633}" destId="{7F148400-8530-4A2D-B9E3-104BFEEDE1D4}" srcOrd="0" destOrd="0" presId="urn:microsoft.com/office/officeart/2005/8/layout/vProcess5"/>
    <dgm:cxn modelId="{68E2554B-FDDF-4DFE-9EAB-24E928DBB5FB}" type="presOf" srcId="{2828430E-FF06-4BA4-A432-86EAC8C41639}" destId="{9A1DD759-AA05-424B-A672-62102EF1C998}" srcOrd="0" destOrd="0" presId="urn:microsoft.com/office/officeart/2005/8/layout/vProcess5"/>
    <dgm:cxn modelId="{2CC14C37-63B9-42A7-9A58-1EF81549F18D}" type="presOf" srcId="{40C7B9A2-6B28-4E8E-A3EC-37B5CFB38C9C}" destId="{5A9530E2-1701-4BF8-95E9-E5ECACD17363}" srcOrd="0" destOrd="0" presId="urn:microsoft.com/office/officeart/2005/8/layout/vProcess5"/>
    <dgm:cxn modelId="{AEDD436D-5F90-4F51-8B04-ED9C8B58A4F7}" srcId="{3CC35B7F-078A-47CB-9D5C-3C5BF35C5791}" destId="{67E9DBE4-737B-416D-B4F2-CAB5C2F0B81D}" srcOrd="3" destOrd="0" parTransId="{72B02DAD-731E-4983-A7C0-984F7925E109}" sibTransId="{FCBA50A1-2EBC-48EA-9CAE-C621091FE470}"/>
    <dgm:cxn modelId="{A23C257D-221A-4E84-AB06-63E4751DD25E}" type="presOf" srcId="{8667AD27-A8C6-449E-A23F-876012F9539A}" destId="{F1874FBB-2C7B-4655-BD9C-B65293549700}" srcOrd="1" destOrd="0" presId="urn:microsoft.com/office/officeart/2005/8/layout/vProcess5"/>
    <dgm:cxn modelId="{2E761F47-9178-4A75-8DEE-B5C80454677D}" srcId="{3CC35B7F-078A-47CB-9D5C-3C5BF35C5791}" destId="{8667AD27-A8C6-449E-A23F-876012F9539A}" srcOrd="4" destOrd="0" parTransId="{7D5263FB-135F-4B08-BCB2-132F1A4C0BA9}" sibTransId="{5C1BF44D-68D6-43EE-8B6B-13542FE2F995}"/>
    <dgm:cxn modelId="{4638C399-9B1E-4328-9224-B7CEC0D40273}" type="presOf" srcId="{67E9DBE4-737B-416D-B4F2-CAB5C2F0B81D}" destId="{BC1ED536-A42F-4A28-BCCC-1CF44329829F}" srcOrd="1" destOrd="0" presId="urn:microsoft.com/office/officeart/2005/8/layout/vProcess5"/>
    <dgm:cxn modelId="{9036B322-9423-4EFF-A9ED-6EBB278425D1}" type="presOf" srcId="{8667AD27-A8C6-449E-A23F-876012F9539A}" destId="{C7DE7986-FE97-48D7-A4AE-79313529AA32}" srcOrd="0" destOrd="0" presId="urn:microsoft.com/office/officeart/2005/8/layout/vProcess5"/>
    <dgm:cxn modelId="{030EC93A-D147-477D-8F93-B5FFC314D8AD}" type="presOf" srcId="{49B1B8C1-25E9-4289-AF79-52D0AA96EBB0}" destId="{D016D778-D393-4AF5-B797-17E93760C95A}" srcOrd="0" destOrd="0" presId="urn:microsoft.com/office/officeart/2005/8/layout/vProcess5"/>
    <dgm:cxn modelId="{69EABE66-CC5F-4B8E-9002-723F804ABBAD}" type="presOf" srcId="{AF4FD301-69B4-45D5-9DBF-2702C2EE2633}" destId="{B121F4B8-334D-42FB-8983-EB3D4062658D}" srcOrd="1" destOrd="0" presId="urn:microsoft.com/office/officeart/2005/8/layout/vProcess5"/>
    <dgm:cxn modelId="{5983AE0D-F64C-4DBA-9488-7F11B75E1F1E}" srcId="{3CC35B7F-078A-47CB-9D5C-3C5BF35C5791}" destId="{AF4FD301-69B4-45D5-9DBF-2702C2EE2633}" srcOrd="1" destOrd="0" parTransId="{60F8C264-B0B9-44B0-AA15-BD8BEFC54399}" sibTransId="{49B1B8C1-25E9-4289-AF79-52D0AA96EBB0}"/>
    <dgm:cxn modelId="{09B47F48-0D64-4706-9588-C6D8ABA49DDA}" srcId="{3CC35B7F-078A-47CB-9D5C-3C5BF35C5791}" destId="{231061D5-7AF2-484F-888E-6C0DBF0C96A9}" srcOrd="2" destOrd="0" parTransId="{62BFBFBB-8658-4583-84AE-E6D3E952E0D9}" sibTransId="{BE69B50D-D2FD-48A4-9D93-2EA7DE2BF360}"/>
    <dgm:cxn modelId="{1914E032-44DF-4F1B-BE9D-35197DC53279}" type="presOf" srcId="{67E9DBE4-737B-416D-B4F2-CAB5C2F0B81D}" destId="{E84CC20D-F18D-4F1F-9226-0D395420F993}" srcOrd="0" destOrd="0" presId="urn:microsoft.com/office/officeart/2005/8/layout/vProcess5"/>
    <dgm:cxn modelId="{F354948C-11BF-4F38-90D4-355809BEA798}" type="presOf" srcId="{BE69B50D-D2FD-48A4-9D93-2EA7DE2BF360}" destId="{C9E2BC9F-242F-47B0-8F56-BB31D1BE1C4E}" srcOrd="0" destOrd="0" presId="urn:microsoft.com/office/officeart/2005/8/layout/vProcess5"/>
    <dgm:cxn modelId="{99297936-E59B-4873-88C2-BE1F74436F26}" type="presOf" srcId="{231061D5-7AF2-484F-888E-6C0DBF0C96A9}" destId="{181E9CDF-C34F-4F7E-A96F-6A074D634B6B}" srcOrd="0" destOrd="0" presId="urn:microsoft.com/office/officeart/2005/8/layout/vProcess5"/>
    <dgm:cxn modelId="{1E705FEF-E2DB-4039-BF46-710785E9F5A5}" type="presOf" srcId="{3CC35B7F-078A-47CB-9D5C-3C5BF35C5791}" destId="{883ABA87-6D93-48A4-A729-C364AF908446}" srcOrd="0" destOrd="0" presId="urn:microsoft.com/office/officeart/2005/8/layout/vProcess5"/>
    <dgm:cxn modelId="{5BA6746D-CE1D-48FB-B315-EA4B40DD157D}" type="presParOf" srcId="{883ABA87-6D93-48A4-A729-C364AF908446}" destId="{BDECA132-5B1C-4A00-B863-F9EEA4EFAAAA}" srcOrd="0" destOrd="0" presId="urn:microsoft.com/office/officeart/2005/8/layout/vProcess5"/>
    <dgm:cxn modelId="{1C9F5B5B-45C1-4FE9-A53B-DE0943C3DE6A}" type="presParOf" srcId="{883ABA87-6D93-48A4-A729-C364AF908446}" destId="{9A1DD759-AA05-424B-A672-62102EF1C998}" srcOrd="1" destOrd="0" presId="urn:microsoft.com/office/officeart/2005/8/layout/vProcess5"/>
    <dgm:cxn modelId="{C67B13A1-4E95-43E6-BD8D-1DE24C41C7ED}" type="presParOf" srcId="{883ABA87-6D93-48A4-A729-C364AF908446}" destId="{7F148400-8530-4A2D-B9E3-104BFEEDE1D4}" srcOrd="2" destOrd="0" presId="urn:microsoft.com/office/officeart/2005/8/layout/vProcess5"/>
    <dgm:cxn modelId="{774C1A99-F2AD-49AE-BE9B-471453771146}" type="presParOf" srcId="{883ABA87-6D93-48A4-A729-C364AF908446}" destId="{181E9CDF-C34F-4F7E-A96F-6A074D634B6B}" srcOrd="3" destOrd="0" presId="urn:microsoft.com/office/officeart/2005/8/layout/vProcess5"/>
    <dgm:cxn modelId="{B0F534CA-4D2A-436A-B250-99E5D82D0D59}" type="presParOf" srcId="{883ABA87-6D93-48A4-A729-C364AF908446}" destId="{E84CC20D-F18D-4F1F-9226-0D395420F993}" srcOrd="4" destOrd="0" presId="urn:microsoft.com/office/officeart/2005/8/layout/vProcess5"/>
    <dgm:cxn modelId="{914A3076-81C8-4253-B8F9-2CFAB4A070AF}" type="presParOf" srcId="{883ABA87-6D93-48A4-A729-C364AF908446}" destId="{C7DE7986-FE97-48D7-A4AE-79313529AA32}" srcOrd="5" destOrd="0" presId="urn:microsoft.com/office/officeart/2005/8/layout/vProcess5"/>
    <dgm:cxn modelId="{15F1D667-20DC-47EF-A1C7-B863F6873FEA}" type="presParOf" srcId="{883ABA87-6D93-48A4-A729-C364AF908446}" destId="{5A9530E2-1701-4BF8-95E9-E5ECACD17363}" srcOrd="6" destOrd="0" presId="urn:microsoft.com/office/officeart/2005/8/layout/vProcess5"/>
    <dgm:cxn modelId="{5B65790A-06B2-4252-B08E-B26AF65A9F5B}" type="presParOf" srcId="{883ABA87-6D93-48A4-A729-C364AF908446}" destId="{D016D778-D393-4AF5-B797-17E93760C95A}" srcOrd="7" destOrd="0" presId="urn:microsoft.com/office/officeart/2005/8/layout/vProcess5"/>
    <dgm:cxn modelId="{A11F9931-0D04-42EC-AD9E-87CB71AF3257}" type="presParOf" srcId="{883ABA87-6D93-48A4-A729-C364AF908446}" destId="{C9E2BC9F-242F-47B0-8F56-BB31D1BE1C4E}" srcOrd="8" destOrd="0" presId="urn:microsoft.com/office/officeart/2005/8/layout/vProcess5"/>
    <dgm:cxn modelId="{B919FC6D-DDBD-443B-BD57-6B7D83DC22E5}" type="presParOf" srcId="{883ABA87-6D93-48A4-A729-C364AF908446}" destId="{DD25D946-03CD-4F2F-8AEB-2E06543B90BB}" srcOrd="9" destOrd="0" presId="urn:microsoft.com/office/officeart/2005/8/layout/vProcess5"/>
    <dgm:cxn modelId="{188420D1-DA44-481B-806C-9DD7BF1189F1}" type="presParOf" srcId="{883ABA87-6D93-48A4-A729-C364AF908446}" destId="{CC144450-5425-4842-9881-E6A9330AF0B0}" srcOrd="10" destOrd="0" presId="urn:microsoft.com/office/officeart/2005/8/layout/vProcess5"/>
    <dgm:cxn modelId="{41E5E5B2-7019-42D6-89A4-849F79D817DA}" type="presParOf" srcId="{883ABA87-6D93-48A4-A729-C364AF908446}" destId="{B121F4B8-334D-42FB-8983-EB3D4062658D}" srcOrd="11" destOrd="0" presId="urn:microsoft.com/office/officeart/2005/8/layout/vProcess5"/>
    <dgm:cxn modelId="{3F7D5D27-706D-4554-A8B8-E5A5538A6005}" type="presParOf" srcId="{883ABA87-6D93-48A4-A729-C364AF908446}" destId="{4A4E3239-448A-4B8D-BB5D-CDBEF4FE559B}" srcOrd="12" destOrd="0" presId="urn:microsoft.com/office/officeart/2005/8/layout/vProcess5"/>
    <dgm:cxn modelId="{4BC1F852-2D21-4821-A2FF-8DFA0B003354}" type="presParOf" srcId="{883ABA87-6D93-48A4-A729-C364AF908446}" destId="{BC1ED536-A42F-4A28-BCCC-1CF44329829F}" srcOrd="13" destOrd="0" presId="urn:microsoft.com/office/officeart/2005/8/layout/vProcess5"/>
    <dgm:cxn modelId="{79B4C0E1-81FE-42E8-8A0B-369A67F17CD4}" type="presParOf" srcId="{883ABA87-6D93-48A4-A729-C364AF908446}" destId="{F1874FBB-2C7B-4655-BD9C-B65293549700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1DD759-AA05-424B-A672-62102EF1C998}">
      <dsp:nvSpPr>
        <dsp:cNvPr id="0" name=""/>
        <dsp:cNvSpPr/>
      </dsp:nvSpPr>
      <dsp:spPr>
        <a:xfrm>
          <a:off x="0" y="0"/>
          <a:ext cx="6043422" cy="7315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perspectiveRelaxedModerately" zoom="92000">
            <a:rot lat="21594000" lon="0" rev="0"/>
          </a:camera>
          <a:lightRig rig="balanced" dir="t">
            <a:rot lat="0" lon="0" rev="1270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900" kern="1200" dirty="0" smtClean="0"/>
            <a:t>Formation technique aux produits et à la vente</a:t>
          </a:r>
          <a:endParaRPr lang="fr-FR" sz="1900" kern="1200" dirty="0"/>
        </a:p>
      </dsp:txBody>
      <dsp:txXfrm>
        <a:off x="21425" y="21425"/>
        <a:ext cx="5168468" cy="688670"/>
      </dsp:txXfrm>
    </dsp:sp>
    <dsp:sp modelId="{7F148400-8530-4A2D-B9E3-104BFEEDE1D4}">
      <dsp:nvSpPr>
        <dsp:cNvPr id="0" name=""/>
        <dsp:cNvSpPr/>
      </dsp:nvSpPr>
      <dsp:spPr>
        <a:xfrm>
          <a:off x="451294" y="833120"/>
          <a:ext cx="6043422" cy="7315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perspectiveRelaxedModerately" zoom="92000">
            <a:rot lat="21594000" lon="0" rev="0"/>
          </a:camera>
          <a:lightRig rig="balanced" dir="t">
            <a:rot lat="0" lon="0" rev="1270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900" kern="1200" dirty="0" smtClean="0"/>
            <a:t>Analyse du marché et de la concurrence en ligne</a:t>
          </a:r>
          <a:endParaRPr lang="fr-FR" sz="1900" kern="1200" dirty="0"/>
        </a:p>
      </dsp:txBody>
      <dsp:txXfrm>
        <a:off x="472719" y="854545"/>
        <a:ext cx="5073789" cy="688669"/>
      </dsp:txXfrm>
    </dsp:sp>
    <dsp:sp modelId="{181E9CDF-C34F-4F7E-A96F-6A074D634B6B}">
      <dsp:nvSpPr>
        <dsp:cNvPr id="0" name=""/>
        <dsp:cNvSpPr/>
      </dsp:nvSpPr>
      <dsp:spPr>
        <a:xfrm>
          <a:off x="902589" y="1666240"/>
          <a:ext cx="6043422" cy="7315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perspectiveRelaxedModerately" zoom="92000">
            <a:rot lat="21594000" lon="0" rev="0"/>
          </a:camera>
          <a:lightRig rig="balanced" dir="t">
            <a:rot lat="0" lon="0" rev="1270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900" kern="1200" dirty="0" smtClean="0"/>
            <a:t>Création de la plateforme de vente en ligne</a:t>
          </a:r>
          <a:endParaRPr lang="fr-FR" sz="1900" kern="1200" dirty="0"/>
        </a:p>
      </dsp:txBody>
      <dsp:txXfrm>
        <a:off x="924014" y="1687665"/>
        <a:ext cx="5073789" cy="688669"/>
      </dsp:txXfrm>
    </dsp:sp>
    <dsp:sp modelId="{E84CC20D-F18D-4F1F-9226-0D395420F993}">
      <dsp:nvSpPr>
        <dsp:cNvPr id="0" name=""/>
        <dsp:cNvSpPr/>
      </dsp:nvSpPr>
      <dsp:spPr>
        <a:xfrm>
          <a:off x="1353883" y="2499360"/>
          <a:ext cx="6043422" cy="7315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perspectiveRelaxedModerately" zoom="92000">
            <a:rot lat="21594000" lon="0" rev="0"/>
          </a:camera>
          <a:lightRig rig="balanced" dir="t">
            <a:rot lat="0" lon="0" rev="1270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900" kern="1200" dirty="0" smtClean="0"/>
            <a:t>Prospection pour faire connaître l’outil</a:t>
          </a:r>
          <a:endParaRPr lang="fr-FR" sz="1900" kern="1200" dirty="0"/>
        </a:p>
      </dsp:txBody>
      <dsp:txXfrm>
        <a:off x="1375308" y="2520785"/>
        <a:ext cx="5073789" cy="688669"/>
      </dsp:txXfrm>
    </dsp:sp>
    <dsp:sp modelId="{C7DE7986-FE97-48D7-A4AE-79313529AA32}">
      <dsp:nvSpPr>
        <dsp:cNvPr id="0" name=""/>
        <dsp:cNvSpPr/>
      </dsp:nvSpPr>
      <dsp:spPr>
        <a:xfrm>
          <a:off x="1805178" y="3332480"/>
          <a:ext cx="6043422" cy="7315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perspectiveRelaxedModerately" zoom="92000">
            <a:rot lat="21594000" lon="0" rev="0"/>
          </a:camera>
          <a:lightRig rig="balanced" dir="t">
            <a:rot lat="0" lon="0" rev="1270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900" kern="1200" dirty="0" smtClean="0"/>
            <a:t>Résultats et conclusions chiffrées</a:t>
          </a:r>
          <a:endParaRPr lang="fr-FR" sz="1900" kern="1200" dirty="0"/>
        </a:p>
      </dsp:txBody>
      <dsp:txXfrm>
        <a:off x="1826603" y="3353905"/>
        <a:ext cx="5073789" cy="688669"/>
      </dsp:txXfrm>
    </dsp:sp>
    <dsp:sp modelId="{5A9530E2-1701-4BF8-95E9-E5ECACD17363}">
      <dsp:nvSpPr>
        <dsp:cNvPr id="0" name=""/>
        <dsp:cNvSpPr/>
      </dsp:nvSpPr>
      <dsp:spPr>
        <a:xfrm>
          <a:off x="5567934" y="534416"/>
          <a:ext cx="475488" cy="475488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perspectiveRelaxedModerately" zoom="92000">
            <a:rot lat="21594000" lon="0" rev="0"/>
          </a:camera>
          <a:lightRig rig="balanced" dir="t">
            <a:rot lat="0" lon="0" rev="12700000"/>
          </a:lightRig>
        </a:scene3d>
        <a:sp3d z="50080" prstMaterial="plastic">
          <a:bevelT w="25400" h="25400"/>
          <a:bevelB w="25400" h="254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2100" kern="1200"/>
        </a:p>
      </dsp:txBody>
      <dsp:txXfrm>
        <a:off x="5674919" y="534416"/>
        <a:ext cx="261518" cy="357805"/>
      </dsp:txXfrm>
    </dsp:sp>
    <dsp:sp modelId="{D016D778-D393-4AF5-B797-17E93760C95A}">
      <dsp:nvSpPr>
        <dsp:cNvPr id="0" name=""/>
        <dsp:cNvSpPr/>
      </dsp:nvSpPr>
      <dsp:spPr>
        <a:xfrm>
          <a:off x="6019228" y="1367536"/>
          <a:ext cx="475488" cy="475488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perspectiveRelaxedModerately" zoom="92000">
            <a:rot lat="21594000" lon="0" rev="0"/>
          </a:camera>
          <a:lightRig rig="balanced" dir="t">
            <a:rot lat="0" lon="0" rev="12700000"/>
          </a:lightRig>
        </a:scene3d>
        <a:sp3d z="50080" prstMaterial="plastic">
          <a:bevelT w="25400" h="25400"/>
          <a:bevelB w="25400" h="254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2100" kern="1200"/>
        </a:p>
      </dsp:txBody>
      <dsp:txXfrm>
        <a:off x="6126213" y="1367536"/>
        <a:ext cx="261518" cy="357805"/>
      </dsp:txXfrm>
    </dsp:sp>
    <dsp:sp modelId="{C9E2BC9F-242F-47B0-8F56-BB31D1BE1C4E}">
      <dsp:nvSpPr>
        <dsp:cNvPr id="0" name=""/>
        <dsp:cNvSpPr/>
      </dsp:nvSpPr>
      <dsp:spPr>
        <a:xfrm>
          <a:off x="6470523" y="2188464"/>
          <a:ext cx="475488" cy="475488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perspectiveRelaxedModerately" zoom="92000">
            <a:rot lat="21594000" lon="0" rev="0"/>
          </a:camera>
          <a:lightRig rig="balanced" dir="t">
            <a:rot lat="0" lon="0" rev="12700000"/>
          </a:lightRig>
        </a:scene3d>
        <a:sp3d z="50080" prstMaterial="plastic">
          <a:bevelT w="25400" h="25400"/>
          <a:bevelB w="25400" h="254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2100" kern="1200"/>
        </a:p>
      </dsp:txBody>
      <dsp:txXfrm>
        <a:off x="6577508" y="2188464"/>
        <a:ext cx="261518" cy="357805"/>
      </dsp:txXfrm>
    </dsp:sp>
    <dsp:sp modelId="{DD25D946-03CD-4F2F-8AEB-2E06543B90BB}">
      <dsp:nvSpPr>
        <dsp:cNvPr id="0" name=""/>
        <dsp:cNvSpPr/>
      </dsp:nvSpPr>
      <dsp:spPr>
        <a:xfrm>
          <a:off x="6921817" y="3029712"/>
          <a:ext cx="475488" cy="475488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perspectiveRelaxedModerately" zoom="92000">
            <a:rot lat="21594000" lon="0" rev="0"/>
          </a:camera>
          <a:lightRig rig="balanced" dir="t">
            <a:rot lat="0" lon="0" rev="12700000"/>
          </a:lightRig>
        </a:scene3d>
        <a:sp3d z="50080" prstMaterial="plastic">
          <a:bevelT w="25400" h="25400"/>
          <a:bevelB w="25400" h="254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2100" kern="1200"/>
        </a:p>
      </dsp:txBody>
      <dsp:txXfrm>
        <a:off x="7028802" y="3029712"/>
        <a:ext cx="261518" cy="3578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6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5A35C5-6231-4066-B556-B86E118C679C}" type="datetimeFigureOut">
              <a:rPr lang="fr-FR" smtClean="0"/>
              <a:t>24/03/2011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AE39B-02E8-422C-A46D-678825BDC8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762520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821E5F4-5B9F-4605-9CB4-AF52DF087A7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9805236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EEEE4CB7-5BCB-49E3-95E2-67FD9E2131F9}" type="slidenum">
              <a:rPr lang="fr-FR" smtClean="0"/>
              <a:pPr/>
              <a:t>1</a:t>
            </a:fld>
            <a:endParaRPr lang="fr-FR" smtClean="0"/>
          </a:p>
        </p:txBody>
      </p:sp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5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5" name="Group 9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 useBgFill="1">
          <p:nvSpPr>
            <p:cNvPr id="10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8AD960-40A9-49EA-8013-3B311E8CE9A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6212D8-79BE-48C9-B890-62C71A5145D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0"/>
          <p:cNvSpPr/>
          <p:nvPr/>
        </p:nvSpPr>
        <p:spPr bwMode="hidden"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5" name="Group 14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 useBgFill="1">
          <p:nvSpPr>
            <p:cNvPr id="1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25BF2A-D342-4604-B162-C0AD45A8B00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F2E541-9A66-4684-B6E4-9DAE01EEC77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3"/>
          <p:cNvSpPr/>
          <p:nvPr/>
        </p:nvSpPr>
        <p:spPr>
          <a:xfrm>
            <a:off x="228600" y="228600"/>
            <a:ext cx="8696325" cy="473710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Freeform 14"/>
          <p:cNvSpPr>
            <a:spLocks/>
          </p:cNvSpPr>
          <p:nvPr/>
        </p:nvSpPr>
        <p:spPr bwMode="hidden">
          <a:xfrm>
            <a:off x="6046788" y="4203700"/>
            <a:ext cx="2876550" cy="714375"/>
          </a:xfrm>
          <a:custGeom>
            <a:avLst/>
            <a:gdLst>
              <a:gd name="T0" fmla="*/ 2700 w 2706"/>
              <a:gd name="T1" fmla="*/ 0 h 640"/>
              <a:gd name="T2" fmla="*/ 2700 w 2706"/>
              <a:gd name="T3" fmla="*/ 0 h 640"/>
              <a:gd name="T4" fmla="*/ 2586 w 2706"/>
              <a:gd name="T5" fmla="*/ 18 h 640"/>
              <a:gd name="T6" fmla="*/ 2470 w 2706"/>
              <a:gd name="T7" fmla="*/ 38 h 640"/>
              <a:gd name="T8" fmla="*/ 2352 w 2706"/>
              <a:gd name="T9" fmla="*/ 60 h 640"/>
              <a:gd name="T10" fmla="*/ 2230 w 2706"/>
              <a:gd name="T11" fmla="*/ 82 h 640"/>
              <a:gd name="T12" fmla="*/ 2106 w 2706"/>
              <a:gd name="T13" fmla="*/ 108 h 640"/>
              <a:gd name="T14" fmla="*/ 1978 w 2706"/>
              <a:gd name="T15" fmla="*/ 134 h 640"/>
              <a:gd name="T16" fmla="*/ 1848 w 2706"/>
              <a:gd name="T17" fmla="*/ 164 h 640"/>
              <a:gd name="T18" fmla="*/ 1714 w 2706"/>
              <a:gd name="T19" fmla="*/ 194 h 640"/>
              <a:gd name="T20" fmla="*/ 1714 w 2706"/>
              <a:gd name="T21" fmla="*/ 194 h 640"/>
              <a:gd name="T22" fmla="*/ 1472 w 2706"/>
              <a:gd name="T23" fmla="*/ 252 h 640"/>
              <a:gd name="T24" fmla="*/ 1236 w 2706"/>
              <a:gd name="T25" fmla="*/ 304 h 640"/>
              <a:gd name="T26" fmla="*/ 1010 w 2706"/>
              <a:gd name="T27" fmla="*/ 352 h 640"/>
              <a:gd name="T28" fmla="*/ 792 w 2706"/>
              <a:gd name="T29" fmla="*/ 398 h 640"/>
              <a:gd name="T30" fmla="*/ 584 w 2706"/>
              <a:gd name="T31" fmla="*/ 438 h 640"/>
              <a:gd name="T32" fmla="*/ 382 w 2706"/>
              <a:gd name="T33" fmla="*/ 474 h 640"/>
              <a:gd name="T34" fmla="*/ 188 w 2706"/>
              <a:gd name="T35" fmla="*/ 508 h 640"/>
              <a:gd name="T36" fmla="*/ 0 w 2706"/>
              <a:gd name="T37" fmla="*/ 538 h 640"/>
              <a:gd name="T38" fmla="*/ 0 w 2706"/>
              <a:gd name="T39" fmla="*/ 538 h 640"/>
              <a:gd name="T40" fmla="*/ 130 w 2706"/>
              <a:gd name="T41" fmla="*/ 556 h 640"/>
              <a:gd name="T42" fmla="*/ 254 w 2706"/>
              <a:gd name="T43" fmla="*/ 572 h 640"/>
              <a:gd name="T44" fmla="*/ 374 w 2706"/>
              <a:gd name="T45" fmla="*/ 586 h 640"/>
              <a:gd name="T46" fmla="*/ 492 w 2706"/>
              <a:gd name="T47" fmla="*/ 598 h 640"/>
              <a:gd name="T48" fmla="*/ 606 w 2706"/>
              <a:gd name="T49" fmla="*/ 610 h 640"/>
              <a:gd name="T50" fmla="*/ 716 w 2706"/>
              <a:gd name="T51" fmla="*/ 618 h 640"/>
              <a:gd name="T52" fmla="*/ 822 w 2706"/>
              <a:gd name="T53" fmla="*/ 626 h 640"/>
              <a:gd name="T54" fmla="*/ 926 w 2706"/>
              <a:gd name="T55" fmla="*/ 632 h 640"/>
              <a:gd name="T56" fmla="*/ 1028 w 2706"/>
              <a:gd name="T57" fmla="*/ 636 h 640"/>
              <a:gd name="T58" fmla="*/ 1126 w 2706"/>
              <a:gd name="T59" fmla="*/ 638 h 640"/>
              <a:gd name="T60" fmla="*/ 1220 w 2706"/>
              <a:gd name="T61" fmla="*/ 640 h 640"/>
              <a:gd name="T62" fmla="*/ 1312 w 2706"/>
              <a:gd name="T63" fmla="*/ 640 h 640"/>
              <a:gd name="T64" fmla="*/ 1402 w 2706"/>
              <a:gd name="T65" fmla="*/ 638 h 640"/>
              <a:gd name="T66" fmla="*/ 1490 w 2706"/>
              <a:gd name="T67" fmla="*/ 636 h 640"/>
              <a:gd name="T68" fmla="*/ 1574 w 2706"/>
              <a:gd name="T69" fmla="*/ 632 h 640"/>
              <a:gd name="T70" fmla="*/ 1656 w 2706"/>
              <a:gd name="T71" fmla="*/ 626 h 640"/>
              <a:gd name="T72" fmla="*/ 1734 w 2706"/>
              <a:gd name="T73" fmla="*/ 620 h 640"/>
              <a:gd name="T74" fmla="*/ 1812 w 2706"/>
              <a:gd name="T75" fmla="*/ 612 h 640"/>
              <a:gd name="T76" fmla="*/ 1886 w 2706"/>
              <a:gd name="T77" fmla="*/ 602 h 640"/>
              <a:gd name="T78" fmla="*/ 1960 w 2706"/>
              <a:gd name="T79" fmla="*/ 592 h 640"/>
              <a:gd name="T80" fmla="*/ 2030 w 2706"/>
              <a:gd name="T81" fmla="*/ 580 h 640"/>
              <a:gd name="T82" fmla="*/ 2100 w 2706"/>
              <a:gd name="T83" fmla="*/ 568 h 640"/>
              <a:gd name="T84" fmla="*/ 2166 w 2706"/>
              <a:gd name="T85" fmla="*/ 554 h 640"/>
              <a:gd name="T86" fmla="*/ 2232 w 2706"/>
              <a:gd name="T87" fmla="*/ 540 h 640"/>
              <a:gd name="T88" fmla="*/ 2296 w 2706"/>
              <a:gd name="T89" fmla="*/ 524 h 640"/>
              <a:gd name="T90" fmla="*/ 2358 w 2706"/>
              <a:gd name="T91" fmla="*/ 508 h 640"/>
              <a:gd name="T92" fmla="*/ 2418 w 2706"/>
              <a:gd name="T93" fmla="*/ 490 h 640"/>
              <a:gd name="T94" fmla="*/ 2478 w 2706"/>
              <a:gd name="T95" fmla="*/ 472 h 640"/>
              <a:gd name="T96" fmla="*/ 2592 w 2706"/>
              <a:gd name="T97" fmla="*/ 432 h 640"/>
              <a:gd name="T98" fmla="*/ 2702 w 2706"/>
              <a:gd name="T99" fmla="*/ 390 h 640"/>
              <a:gd name="T100" fmla="*/ 2702 w 2706"/>
              <a:gd name="T101" fmla="*/ 390 h 640"/>
              <a:gd name="T102" fmla="*/ 2706 w 2706"/>
              <a:gd name="T103" fmla="*/ 388 h 640"/>
              <a:gd name="T104" fmla="*/ 2706 w 2706"/>
              <a:gd name="T105" fmla="*/ 388 h 640"/>
              <a:gd name="T106" fmla="*/ 2706 w 2706"/>
              <a:gd name="T107" fmla="*/ 0 h 640"/>
              <a:gd name="T108" fmla="*/ 2706 w 2706"/>
              <a:gd name="T109" fmla="*/ 0 h 640"/>
              <a:gd name="T110" fmla="*/ 2700 w 2706"/>
              <a:gd name="T111" fmla="*/ 0 h 640"/>
              <a:gd name="T112" fmla="*/ 2700 w 2706"/>
              <a:gd name="T113" fmla="*/ 0 h 64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6" y="388"/>
                </a:lnTo>
                <a:lnTo>
                  <a:pt x="2706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19"/>
            </a:schemeClr>
          </a:solidFill>
          <a:ln>
            <a:noFill/>
          </a:ln>
          <a:extLst/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Freeform 18"/>
          <p:cNvSpPr>
            <a:spLocks/>
          </p:cNvSpPr>
          <p:nvPr/>
        </p:nvSpPr>
        <p:spPr bwMode="hidden">
          <a:xfrm>
            <a:off x="2619375" y="4075113"/>
            <a:ext cx="5545138" cy="850900"/>
          </a:xfrm>
          <a:custGeom>
            <a:avLst/>
            <a:gdLst>
              <a:gd name="T0" fmla="*/ 5216 w 5216"/>
              <a:gd name="T1" fmla="*/ 714 h 762"/>
              <a:gd name="T2" fmla="*/ 4984 w 5216"/>
              <a:gd name="T3" fmla="*/ 686 h 762"/>
              <a:gd name="T4" fmla="*/ 4478 w 5216"/>
              <a:gd name="T5" fmla="*/ 610 h 762"/>
              <a:gd name="T6" fmla="*/ 3914 w 5216"/>
              <a:gd name="T7" fmla="*/ 508 h 762"/>
              <a:gd name="T8" fmla="*/ 3286 w 5216"/>
              <a:gd name="T9" fmla="*/ 374 h 762"/>
              <a:gd name="T10" fmla="*/ 2946 w 5216"/>
              <a:gd name="T11" fmla="*/ 296 h 762"/>
              <a:gd name="T12" fmla="*/ 2682 w 5216"/>
              <a:gd name="T13" fmla="*/ 236 h 762"/>
              <a:gd name="T14" fmla="*/ 2430 w 5216"/>
              <a:gd name="T15" fmla="*/ 184 h 762"/>
              <a:gd name="T16" fmla="*/ 2190 w 5216"/>
              <a:gd name="T17" fmla="*/ 140 h 762"/>
              <a:gd name="T18" fmla="*/ 1960 w 5216"/>
              <a:gd name="T19" fmla="*/ 102 h 762"/>
              <a:gd name="T20" fmla="*/ 1740 w 5216"/>
              <a:gd name="T21" fmla="*/ 72 h 762"/>
              <a:gd name="T22" fmla="*/ 1334 w 5216"/>
              <a:gd name="T23" fmla="*/ 28 h 762"/>
              <a:gd name="T24" fmla="*/ 970 w 5216"/>
              <a:gd name="T25" fmla="*/ 4 h 762"/>
              <a:gd name="T26" fmla="*/ 644 w 5216"/>
              <a:gd name="T27" fmla="*/ 0 h 762"/>
              <a:gd name="T28" fmla="*/ 358 w 5216"/>
              <a:gd name="T29" fmla="*/ 10 h 762"/>
              <a:gd name="T30" fmla="*/ 110 w 5216"/>
              <a:gd name="T31" fmla="*/ 32 h 762"/>
              <a:gd name="T32" fmla="*/ 0 w 5216"/>
              <a:gd name="T33" fmla="*/ 48 h 762"/>
              <a:gd name="T34" fmla="*/ 314 w 5216"/>
              <a:gd name="T35" fmla="*/ 86 h 762"/>
              <a:gd name="T36" fmla="*/ 652 w 5216"/>
              <a:gd name="T37" fmla="*/ 140 h 762"/>
              <a:gd name="T38" fmla="*/ 1014 w 5216"/>
              <a:gd name="T39" fmla="*/ 210 h 762"/>
              <a:gd name="T40" fmla="*/ 1402 w 5216"/>
              <a:gd name="T41" fmla="*/ 296 h 762"/>
              <a:gd name="T42" fmla="*/ 1756 w 5216"/>
              <a:gd name="T43" fmla="*/ 378 h 762"/>
              <a:gd name="T44" fmla="*/ 2408 w 5216"/>
              <a:gd name="T45" fmla="*/ 516 h 762"/>
              <a:gd name="T46" fmla="*/ 2708 w 5216"/>
              <a:gd name="T47" fmla="*/ 572 h 762"/>
              <a:gd name="T48" fmla="*/ 2992 w 5216"/>
              <a:gd name="T49" fmla="*/ 620 h 762"/>
              <a:gd name="T50" fmla="*/ 3260 w 5216"/>
              <a:gd name="T51" fmla="*/ 662 h 762"/>
              <a:gd name="T52" fmla="*/ 3512 w 5216"/>
              <a:gd name="T53" fmla="*/ 694 h 762"/>
              <a:gd name="T54" fmla="*/ 3750 w 5216"/>
              <a:gd name="T55" fmla="*/ 722 h 762"/>
              <a:gd name="T56" fmla="*/ 3974 w 5216"/>
              <a:gd name="T57" fmla="*/ 740 h 762"/>
              <a:gd name="T58" fmla="*/ 4184 w 5216"/>
              <a:gd name="T59" fmla="*/ 754 h 762"/>
              <a:gd name="T60" fmla="*/ 4384 w 5216"/>
              <a:gd name="T61" fmla="*/ 762 h 762"/>
              <a:gd name="T62" fmla="*/ 4570 w 5216"/>
              <a:gd name="T63" fmla="*/ 762 h 762"/>
              <a:gd name="T64" fmla="*/ 4746 w 5216"/>
              <a:gd name="T65" fmla="*/ 758 h 762"/>
              <a:gd name="T66" fmla="*/ 4912 w 5216"/>
              <a:gd name="T67" fmla="*/ 748 h 762"/>
              <a:gd name="T68" fmla="*/ 5068 w 5216"/>
              <a:gd name="T69" fmla="*/ 732 h 762"/>
              <a:gd name="T70" fmla="*/ 5216 w 5216"/>
              <a:gd name="T71" fmla="*/ 714 h 76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39999"/>
            </a:schemeClr>
          </a:solidFill>
          <a:ln>
            <a:noFill/>
          </a:ln>
          <a:extLst/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7" name="Freeform 22"/>
          <p:cNvSpPr>
            <a:spLocks/>
          </p:cNvSpPr>
          <p:nvPr/>
        </p:nvSpPr>
        <p:spPr bwMode="hidden">
          <a:xfrm>
            <a:off x="2828925" y="4087813"/>
            <a:ext cx="5467350" cy="774700"/>
          </a:xfrm>
          <a:custGeom>
            <a:avLst/>
            <a:gdLst>
              <a:gd name="T0" fmla="*/ 0 w 5144"/>
              <a:gd name="T1" fmla="*/ 70 h 694"/>
              <a:gd name="T2" fmla="*/ 0 w 5144"/>
              <a:gd name="T3" fmla="*/ 70 h 694"/>
              <a:gd name="T4" fmla="*/ 18 w 5144"/>
              <a:gd name="T5" fmla="*/ 66 h 694"/>
              <a:gd name="T6" fmla="*/ 72 w 5144"/>
              <a:gd name="T7" fmla="*/ 56 h 694"/>
              <a:gd name="T8" fmla="*/ 164 w 5144"/>
              <a:gd name="T9" fmla="*/ 42 h 694"/>
              <a:gd name="T10" fmla="*/ 224 w 5144"/>
              <a:gd name="T11" fmla="*/ 34 h 694"/>
              <a:gd name="T12" fmla="*/ 294 w 5144"/>
              <a:gd name="T13" fmla="*/ 26 h 694"/>
              <a:gd name="T14" fmla="*/ 372 w 5144"/>
              <a:gd name="T15" fmla="*/ 20 h 694"/>
              <a:gd name="T16" fmla="*/ 462 w 5144"/>
              <a:gd name="T17" fmla="*/ 14 h 694"/>
              <a:gd name="T18" fmla="*/ 560 w 5144"/>
              <a:gd name="T19" fmla="*/ 8 h 694"/>
              <a:gd name="T20" fmla="*/ 670 w 5144"/>
              <a:gd name="T21" fmla="*/ 4 h 694"/>
              <a:gd name="T22" fmla="*/ 790 w 5144"/>
              <a:gd name="T23" fmla="*/ 2 h 694"/>
              <a:gd name="T24" fmla="*/ 920 w 5144"/>
              <a:gd name="T25" fmla="*/ 0 h 694"/>
              <a:gd name="T26" fmla="*/ 1060 w 5144"/>
              <a:gd name="T27" fmla="*/ 2 h 694"/>
              <a:gd name="T28" fmla="*/ 1210 w 5144"/>
              <a:gd name="T29" fmla="*/ 6 h 694"/>
              <a:gd name="T30" fmla="*/ 1372 w 5144"/>
              <a:gd name="T31" fmla="*/ 14 h 694"/>
              <a:gd name="T32" fmla="*/ 1544 w 5144"/>
              <a:gd name="T33" fmla="*/ 24 h 694"/>
              <a:gd name="T34" fmla="*/ 1726 w 5144"/>
              <a:gd name="T35" fmla="*/ 40 h 694"/>
              <a:gd name="T36" fmla="*/ 1920 w 5144"/>
              <a:gd name="T37" fmla="*/ 58 h 694"/>
              <a:gd name="T38" fmla="*/ 2126 w 5144"/>
              <a:gd name="T39" fmla="*/ 80 h 694"/>
              <a:gd name="T40" fmla="*/ 2342 w 5144"/>
              <a:gd name="T41" fmla="*/ 106 h 694"/>
              <a:gd name="T42" fmla="*/ 2570 w 5144"/>
              <a:gd name="T43" fmla="*/ 138 h 694"/>
              <a:gd name="T44" fmla="*/ 2808 w 5144"/>
              <a:gd name="T45" fmla="*/ 174 h 694"/>
              <a:gd name="T46" fmla="*/ 3058 w 5144"/>
              <a:gd name="T47" fmla="*/ 216 h 694"/>
              <a:gd name="T48" fmla="*/ 3320 w 5144"/>
              <a:gd name="T49" fmla="*/ 266 h 694"/>
              <a:gd name="T50" fmla="*/ 3594 w 5144"/>
              <a:gd name="T51" fmla="*/ 320 h 694"/>
              <a:gd name="T52" fmla="*/ 3880 w 5144"/>
              <a:gd name="T53" fmla="*/ 380 h 694"/>
              <a:gd name="T54" fmla="*/ 4178 w 5144"/>
              <a:gd name="T55" fmla="*/ 448 h 694"/>
              <a:gd name="T56" fmla="*/ 4488 w 5144"/>
              <a:gd name="T57" fmla="*/ 522 h 694"/>
              <a:gd name="T58" fmla="*/ 4810 w 5144"/>
              <a:gd name="T59" fmla="*/ 604 h 694"/>
              <a:gd name="T60" fmla="*/ 5144 w 5144"/>
              <a:gd name="T61" fmla="*/ 694 h 694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  <a:extLst/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8" name="Freeform 26"/>
          <p:cNvSpPr>
            <a:spLocks/>
          </p:cNvSpPr>
          <p:nvPr/>
        </p:nvSpPr>
        <p:spPr bwMode="hidden">
          <a:xfrm>
            <a:off x="5610225" y="4073525"/>
            <a:ext cx="3306763" cy="652463"/>
          </a:xfrm>
          <a:custGeom>
            <a:avLst/>
            <a:gdLst>
              <a:gd name="T0" fmla="*/ 0 w 3112"/>
              <a:gd name="T1" fmla="*/ 584 h 584"/>
              <a:gd name="T2" fmla="*/ 0 w 3112"/>
              <a:gd name="T3" fmla="*/ 584 h 584"/>
              <a:gd name="T4" fmla="*/ 90 w 3112"/>
              <a:gd name="T5" fmla="*/ 560 h 584"/>
              <a:gd name="T6" fmla="*/ 336 w 3112"/>
              <a:gd name="T7" fmla="*/ 498 h 584"/>
              <a:gd name="T8" fmla="*/ 506 w 3112"/>
              <a:gd name="T9" fmla="*/ 456 h 584"/>
              <a:gd name="T10" fmla="*/ 702 w 3112"/>
              <a:gd name="T11" fmla="*/ 410 h 584"/>
              <a:gd name="T12" fmla="*/ 920 w 3112"/>
              <a:gd name="T13" fmla="*/ 360 h 584"/>
              <a:gd name="T14" fmla="*/ 1154 w 3112"/>
              <a:gd name="T15" fmla="*/ 306 h 584"/>
              <a:gd name="T16" fmla="*/ 1402 w 3112"/>
              <a:gd name="T17" fmla="*/ 254 h 584"/>
              <a:gd name="T18" fmla="*/ 1656 w 3112"/>
              <a:gd name="T19" fmla="*/ 202 h 584"/>
              <a:gd name="T20" fmla="*/ 1916 w 3112"/>
              <a:gd name="T21" fmla="*/ 154 h 584"/>
              <a:gd name="T22" fmla="*/ 2174 w 3112"/>
              <a:gd name="T23" fmla="*/ 108 h 584"/>
              <a:gd name="T24" fmla="*/ 2302 w 3112"/>
              <a:gd name="T25" fmla="*/ 88 h 584"/>
              <a:gd name="T26" fmla="*/ 2426 w 3112"/>
              <a:gd name="T27" fmla="*/ 68 h 584"/>
              <a:gd name="T28" fmla="*/ 2550 w 3112"/>
              <a:gd name="T29" fmla="*/ 52 h 584"/>
              <a:gd name="T30" fmla="*/ 2670 w 3112"/>
              <a:gd name="T31" fmla="*/ 36 h 584"/>
              <a:gd name="T32" fmla="*/ 2788 w 3112"/>
              <a:gd name="T33" fmla="*/ 24 h 584"/>
              <a:gd name="T34" fmla="*/ 2900 w 3112"/>
              <a:gd name="T35" fmla="*/ 14 h 584"/>
              <a:gd name="T36" fmla="*/ 3008 w 3112"/>
              <a:gd name="T37" fmla="*/ 6 h 584"/>
              <a:gd name="T38" fmla="*/ 3112 w 3112"/>
              <a:gd name="T39" fmla="*/ 0 h 584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  <a:extLst/>
        </p:spPr>
        <p:txBody>
          <a:bodyPr/>
          <a:lstStyle/>
          <a:p>
            <a:pPr>
              <a:defRPr/>
            </a:pPr>
            <a:endParaRPr lang="fr-FR"/>
          </a:p>
        </p:txBody>
      </p:sp>
      <p:sp useBgFill="1">
        <p:nvSpPr>
          <p:cNvPr id="9" name="Freeform 10"/>
          <p:cNvSpPr>
            <a:spLocks/>
          </p:cNvSpPr>
          <p:nvPr/>
        </p:nvSpPr>
        <p:spPr bwMode="hidden">
          <a:xfrm>
            <a:off x="211138" y="4059238"/>
            <a:ext cx="8723312" cy="1328737"/>
          </a:xfrm>
          <a:custGeom>
            <a:avLst/>
            <a:gdLst>
              <a:gd name="T0" fmla="*/ 8192 w 8196"/>
              <a:gd name="T1" fmla="*/ 512 h 1192"/>
              <a:gd name="T2" fmla="*/ 8040 w 8196"/>
              <a:gd name="T3" fmla="*/ 570 h 1192"/>
              <a:gd name="T4" fmla="*/ 7878 w 8196"/>
              <a:gd name="T5" fmla="*/ 620 h 1192"/>
              <a:gd name="T6" fmla="*/ 7706 w 8196"/>
              <a:gd name="T7" fmla="*/ 666 h 1192"/>
              <a:gd name="T8" fmla="*/ 7522 w 8196"/>
              <a:gd name="T9" fmla="*/ 702 h 1192"/>
              <a:gd name="T10" fmla="*/ 7322 w 8196"/>
              <a:gd name="T11" fmla="*/ 730 h 1192"/>
              <a:gd name="T12" fmla="*/ 7106 w 8196"/>
              <a:gd name="T13" fmla="*/ 750 h 1192"/>
              <a:gd name="T14" fmla="*/ 6872 w 8196"/>
              <a:gd name="T15" fmla="*/ 762 h 1192"/>
              <a:gd name="T16" fmla="*/ 6618 w 8196"/>
              <a:gd name="T17" fmla="*/ 760 h 1192"/>
              <a:gd name="T18" fmla="*/ 6342 w 8196"/>
              <a:gd name="T19" fmla="*/ 750 h 1192"/>
              <a:gd name="T20" fmla="*/ 6042 w 8196"/>
              <a:gd name="T21" fmla="*/ 726 h 1192"/>
              <a:gd name="T22" fmla="*/ 5716 w 8196"/>
              <a:gd name="T23" fmla="*/ 690 h 1192"/>
              <a:gd name="T24" fmla="*/ 5364 w 8196"/>
              <a:gd name="T25" fmla="*/ 642 h 1192"/>
              <a:gd name="T26" fmla="*/ 4982 w 8196"/>
              <a:gd name="T27" fmla="*/ 578 h 1192"/>
              <a:gd name="T28" fmla="*/ 4568 w 8196"/>
              <a:gd name="T29" fmla="*/ 500 h 1192"/>
              <a:gd name="T30" fmla="*/ 4122 w 8196"/>
              <a:gd name="T31" fmla="*/ 406 h 1192"/>
              <a:gd name="T32" fmla="*/ 3640 w 8196"/>
              <a:gd name="T33" fmla="*/ 296 h 1192"/>
              <a:gd name="T34" fmla="*/ 3396 w 8196"/>
              <a:gd name="T35" fmla="*/ 240 h 1192"/>
              <a:gd name="T36" fmla="*/ 2934 w 8196"/>
              <a:gd name="T37" fmla="*/ 148 h 1192"/>
              <a:gd name="T38" fmla="*/ 2512 w 8196"/>
              <a:gd name="T39" fmla="*/ 82 h 1192"/>
              <a:gd name="T40" fmla="*/ 2126 w 8196"/>
              <a:gd name="T41" fmla="*/ 36 h 1192"/>
              <a:gd name="T42" fmla="*/ 1776 w 8196"/>
              <a:gd name="T43" fmla="*/ 10 h 1192"/>
              <a:gd name="T44" fmla="*/ 1462 w 8196"/>
              <a:gd name="T45" fmla="*/ 0 h 1192"/>
              <a:gd name="T46" fmla="*/ 1182 w 8196"/>
              <a:gd name="T47" fmla="*/ 4 h 1192"/>
              <a:gd name="T48" fmla="*/ 934 w 8196"/>
              <a:gd name="T49" fmla="*/ 20 h 1192"/>
              <a:gd name="T50" fmla="*/ 716 w 8196"/>
              <a:gd name="T51" fmla="*/ 44 h 1192"/>
              <a:gd name="T52" fmla="*/ 530 w 8196"/>
              <a:gd name="T53" fmla="*/ 74 h 1192"/>
              <a:gd name="T54" fmla="*/ 374 w 8196"/>
              <a:gd name="T55" fmla="*/ 108 h 1192"/>
              <a:gd name="T56" fmla="*/ 248 w 8196"/>
              <a:gd name="T57" fmla="*/ 144 h 1192"/>
              <a:gd name="T58" fmla="*/ 148 w 8196"/>
              <a:gd name="T59" fmla="*/ 176 h 1192"/>
              <a:gd name="T60" fmla="*/ 48 w 8196"/>
              <a:gd name="T61" fmla="*/ 216 h 1192"/>
              <a:gd name="T62" fmla="*/ 0 w 8196"/>
              <a:gd name="T63" fmla="*/ 240 h 1192"/>
              <a:gd name="T64" fmla="*/ 8192 w 8196"/>
              <a:gd name="T65" fmla="*/ 1192 h 1192"/>
              <a:gd name="T66" fmla="*/ 8196 w 8196"/>
              <a:gd name="T67" fmla="*/ 1186 h 1192"/>
              <a:gd name="T68" fmla="*/ 8196 w 8196"/>
              <a:gd name="T69" fmla="*/ 510 h 1192"/>
              <a:gd name="T70" fmla="*/ 8192 w 8196"/>
              <a:gd name="T71" fmla="*/ 512 h 119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510"/>
                </a:lnTo>
                <a:lnTo>
                  <a:pt x="8192" y="512"/>
                </a:lnTo>
                <a:close/>
              </a:path>
            </a:pathLst>
          </a:custGeom>
          <a:ln>
            <a:noFill/>
          </a:ln>
          <a:extLst/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3B073C-B99F-46A7-8142-3725E94A2F7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1310B6-1855-4AA7-AD16-A852D848587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CB2286-C934-43F1-9302-5FD5A18E884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CB8415-A78E-459D-B88E-F104C05EBDF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1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3" name="Group 5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0325"/>
            <a:chOff x="-3905251" y="4294188"/>
            <a:chExt cx="13027839" cy="1892300"/>
          </a:xfrm>
        </p:grpSpPr>
        <p:sp>
          <p:nvSpPr>
            <p:cNvPr id="4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5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6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7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 useBgFill="1">
          <p:nvSpPr>
            <p:cNvPr id="8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</p:grpSp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570834-F152-4332-8492-EFA41C32AB0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6" name="Group 23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 useBgFill="1">
          <p:nvSpPr>
            <p:cNvPr id="11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0782BD-CC7E-4CF2-A0F4-3709FD44198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6" name="Group 8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 rtlCol="0"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 smtClean="0"/>
              <a:t>Cliquez sur l'icône pour ajouter une image</a:t>
            </a:r>
            <a:endParaRPr lang="en-US" noProof="0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1C6560-1DAD-4926-8855-1F053471F37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6325" cy="2468563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1027" name="Group 15"/>
          <p:cNvGrpSpPr>
            <a:grpSpLocks noChangeAspect="1"/>
          </p:cNvGrpSpPr>
          <p:nvPr/>
        </p:nvGrpSpPr>
        <p:grpSpPr bwMode="auto">
          <a:xfrm>
            <a:off x="211138" y="1679575"/>
            <a:ext cx="8723312" cy="1330325"/>
            <a:chOff x="-3905251" y="4294188"/>
            <a:chExt cx="13027839" cy="1892300"/>
          </a:xfrm>
        </p:grpSpPr>
        <p:sp>
          <p:nvSpPr>
            <p:cNvPr id="1033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34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35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36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 useBgFill="1">
          <p:nvSpPr>
            <p:cNvPr id="1037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338138"/>
            <a:ext cx="8229600" cy="1252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Modifiez le style du titre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4138" y="6249988"/>
            <a:ext cx="3786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75" y="6249988"/>
            <a:ext cx="3786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0975" y="6249988"/>
            <a:ext cx="11620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58D6E2F9-C038-4A81-988E-3DB3B432148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103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71538" y="2674938"/>
            <a:ext cx="7408862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5" r:id="rId2"/>
    <p:sldLayoutId id="2147483757" r:id="rId3"/>
    <p:sldLayoutId id="2147483754" r:id="rId4"/>
    <p:sldLayoutId id="2147483753" r:id="rId5"/>
    <p:sldLayoutId id="2147483752" r:id="rId6"/>
    <p:sldLayoutId id="2147483758" r:id="rId7"/>
    <p:sldLayoutId id="2147483759" r:id="rId8"/>
    <p:sldLayoutId id="2147483760" r:id="rId9"/>
    <p:sldLayoutId id="2147483751" r:id="rId10"/>
    <p:sldLayoutId id="2147483761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462088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www.embaleo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16.jpe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15.jpeg"/><Relationship Id="rId4" Type="http://schemas.openxmlformats.org/officeDocument/2006/relationships/diagramLayout" Target="../diagrams/layout1.xml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84438" y="188913"/>
            <a:ext cx="6330950" cy="1779587"/>
          </a:xfrm>
        </p:spPr>
        <p:txBody>
          <a:bodyPr/>
          <a:lstStyle/>
          <a:p>
            <a:pPr eaLnBrk="1" hangingPunct="1"/>
            <a:r>
              <a:rPr lang="fr-FR" smtClean="0"/>
              <a:t>Trophées du commerce</a:t>
            </a:r>
            <a:br>
              <a:rPr lang="fr-FR" smtClean="0"/>
            </a:br>
            <a:r>
              <a:rPr lang="fr-FR" smtClean="0"/>
              <a:t>Inter Entreprise</a:t>
            </a:r>
          </a:p>
        </p:txBody>
      </p:sp>
      <p:sp>
        <p:nvSpPr>
          <p:cNvPr id="14338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84438" y="1989138"/>
            <a:ext cx="6400800" cy="1473200"/>
          </a:xfrm>
        </p:spPr>
        <p:txBody>
          <a:bodyPr/>
          <a:lstStyle/>
          <a:p>
            <a:pPr eaLnBrk="1" hangingPunct="1"/>
            <a:r>
              <a:rPr lang="fr-FR" smtClean="0"/>
              <a:t>Charles Fievet / Enguerrand Deleurence</a:t>
            </a:r>
          </a:p>
          <a:p>
            <a:pPr eaLnBrk="1" hangingPunct="1"/>
            <a:r>
              <a:rPr lang="fr-FR" smtClean="0"/>
              <a:t>Gaston Berger / EMBALEO</a:t>
            </a:r>
          </a:p>
        </p:txBody>
      </p:sp>
      <p:pic>
        <p:nvPicPr>
          <p:cNvPr id="14340" name="Picture 5" descr="F:\Trophées TC\Dossier passage\Banque image\trophe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313" y="765175"/>
            <a:ext cx="1660525" cy="1343025"/>
          </a:xfrm>
          <a:prstGeom prst="rect">
            <a:avLst/>
          </a:prstGeom>
          <a:noFill/>
          <a:ln w="9525">
            <a:solidFill>
              <a:schemeClr val="tx1">
                <a:alpha val="30980"/>
              </a:schemeClr>
            </a:solidFill>
            <a:miter lim="800000"/>
            <a:headEnd/>
            <a:tailEnd/>
          </a:ln>
        </p:spPr>
      </p:pic>
      <p:pic>
        <p:nvPicPr>
          <p:cNvPr id="14341" name="Picture 8" descr="C:\Users\Charles\Desktop\Logo Embaleo Pack\logo_embaleo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58888" y="3357563"/>
            <a:ext cx="1554162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Picture 10" descr="F:\Trophées TC\Dossier passage\Banque image\CGI.jpg"/>
          <p:cNvPicPr>
            <a:picLocks noChangeAspect="1" noChangeArrowheads="1"/>
          </p:cNvPicPr>
          <p:nvPr/>
        </p:nvPicPr>
        <p:blipFill>
          <a:blip r:embed="rId5"/>
          <a:srcRect l="13712" t="6284" r="14091"/>
          <a:stretch>
            <a:fillRect/>
          </a:stretch>
        </p:blipFill>
        <p:spPr bwMode="auto">
          <a:xfrm>
            <a:off x="1835150" y="5589588"/>
            <a:ext cx="1512888" cy="108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3" name="Picture 9" descr="Ministere education national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55650" y="5445125"/>
            <a:ext cx="947738" cy="1096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4" name="Picture 9" descr="F:\Trophées TC\Dossier passage\Gaston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95288" y="3357563"/>
            <a:ext cx="90805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5" name="Rectangle 3"/>
          <p:cNvSpPr>
            <a:spLocks noChangeArrowheads="1"/>
          </p:cNvSpPr>
          <p:nvPr/>
        </p:nvSpPr>
        <p:spPr bwMode="auto">
          <a:xfrm>
            <a:off x="3419475" y="2852738"/>
            <a:ext cx="5724525" cy="3240087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marL="273050" indent="-273050" algn="ctr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</a:pPr>
            <a:r>
              <a:rPr lang="fr-FR" sz="2800" u="sng" dirty="0">
                <a:solidFill>
                  <a:schemeClr val="tx2"/>
                </a:solidFill>
                <a:latin typeface="Candara" pitchFamily="34" charset="0"/>
              </a:rPr>
              <a:t>Sommaire</a:t>
            </a:r>
          </a:p>
          <a:p>
            <a:pPr marL="273050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</a:pPr>
            <a:endParaRPr lang="fr-FR" sz="1200" u="sng" dirty="0">
              <a:solidFill>
                <a:schemeClr val="tx2"/>
              </a:solidFill>
              <a:latin typeface="Candara" pitchFamily="34" charset="0"/>
            </a:endParaRPr>
          </a:p>
          <a:p>
            <a:pPr marL="273050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</a:pPr>
            <a:r>
              <a:rPr lang="fr-FR" sz="2400" dirty="0">
                <a:solidFill>
                  <a:schemeClr val="tx2"/>
                </a:solidFill>
                <a:latin typeface="Candara" pitchFamily="34" charset="0"/>
              </a:rPr>
              <a:t>Présentation Embaleo</a:t>
            </a:r>
          </a:p>
          <a:p>
            <a:pPr marL="273050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</a:pPr>
            <a:r>
              <a:rPr lang="fr-FR" sz="1400" dirty="0">
                <a:solidFill>
                  <a:schemeClr val="tx2"/>
                </a:solidFill>
                <a:latin typeface="Candara" pitchFamily="34" charset="0"/>
              </a:rPr>
              <a:t>	Faite par Enguerrand </a:t>
            </a:r>
            <a:r>
              <a:rPr lang="fr-FR" sz="1400" dirty="0" err="1">
                <a:solidFill>
                  <a:schemeClr val="tx2"/>
                </a:solidFill>
                <a:latin typeface="Candara" pitchFamily="34" charset="0"/>
              </a:rPr>
              <a:t>Deleurence</a:t>
            </a:r>
            <a:r>
              <a:rPr lang="fr-FR" sz="1400" dirty="0">
                <a:solidFill>
                  <a:schemeClr val="tx2"/>
                </a:solidFill>
                <a:latin typeface="Candara" pitchFamily="34" charset="0"/>
              </a:rPr>
              <a:t> (Tuteur)</a:t>
            </a:r>
          </a:p>
          <a:p>
            <a:pPr marL="273050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</a:pPr>
            <a:endParaRPr lang="fr-FR" sz="2400" dirty="0">
              <a:solidFill>
                <a:schemeClr val="tx2"/>
              </a:solidFill>
              <a:latin typeface="Candara" pitchFamily="34" charset="0"/>
            </a:endParaRPr>
          </a:p>
          <a:p>
            <a:pPr marL="273050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</a:pPr>
            <a:r>
              <a:rPr lang="fr-FR" sz="2400" dirty="0">
                <a:solidFill>
                  <a:schemeClr val="tx2"/>
                </a:solidFill>
                <a:latin typeface="Candara" pitchFamily="34" charset="0"/>
              </a:rPr>
              <a:t>Présentation Projet</a:t>
            </a:r>
          </a:p>
          <a:p>
            <a:pPr marL="1462088" lvl="4" indent="-228600">
              <a:spcBef>
                <a:spcPct val="20000"/>
              </a:spcBef>
              <a:buClr>
                <a:schemeClr val="accent1"/>
              </a:buClr>
              <a:buSzPct val="100000"/>
              <a:buFont typeface="Wingdings" pitchFamily="2" charset="2"/>
              <a:buChar char="Ø"/>
            </a:pPr>
            <a:r>
              <a:rPr lang="fr-FR" sz="1600" dirty="0">
                <a:solidFill>
                  <a:schemeClr val="tx2"/>
                </a:solidFill>
                <a:latin typeface="Candara" pitchFamily="34" charset="0"/>
              </a:rPr>
              <a:t>En 5 étapes</a:t>
            </a:r>
          </a:p>
          <a:p>
            <a:pPr marL="273050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</a:pPr>
            <a:r>
              <a:rPr lang="fr-FR" sz="1400" dirty="0">
                <a:solidFill>
                  <a:schemeClr val="tx2"/>
                </a:solidFill>
                <a:latin typeface="Candara" pitchFamily="34" charset="0"/>
              </a:rPr>
              <a:t>	Faite par Charles Fievet (Etudiant TC)</a:t>
            </a:r>
          </a:p>
        </p:txBody>
      </p:sp>
      <p:pic>
        <p:nvPicPr>
          <p:cNvPr id="14346" name="Picture 3" descr="F:\Trophées TC\Dossier passage\Banque image\Diapo 3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380288" y="3644900"/>
            <a:ext cx="1263650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7" name="Picture 4" descr="F:\Trophées TC\Dossier passage\Banque image\Diapo 5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889875" y="5084763"/>
            <a:ext cx="1254125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8" name="Picture 2" descr="F:\Trophées TC\Dossier passage\Banque image\Diapo 4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019925" y="4868863"/>
            <a:ext cx="1263650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8AD960-40A9-49EA-8013-3B311E8CE9AB}" type="slidenum">
              <a:rPr lang="fr-FR" smtClean="0"/>
              <a:pPr>
                <a:defRPr/>
              </a:pPr>
              <a:t>1</a:t>
            </a:fld>
            <a:endParaRPr lang="fr-FR"/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/>
          <p:cNvSpPr>
            <a:spLocks noGrp="1" noChangeArrowheads="1"/>
          </p:cNvSpPr>
          <p:nvPr>
            <p:ph idx="1"/>
          </p:nvPr>
        </p:nvSpPr>
        <p:spPr>
          <a:xfrm>
            <a:off x="5724128" y="2579266"/>
            <a:ext cx="3312368" cy="3802062"/>
          </a:xfrm>
        </p:spPr>
        <p:txBody>
          <a:bodyPr/>
          <a:lstStyle/>
          <a:p>
            <a:pPr eaLnBrk="1" hangingPunct="1">
              <a:defRPr/>
            </a:pPr>
            <a:r>
              <a:rPr lang="fr-FR" dirty="0" smtClean="0">
                <a:hlinkClick r:id="rId2"/>
              </a:rPr>
              <a:t>www.embaleo.com</a:t>
            </a:r>
            <a:endParaRPr lang="fr-FR" dirty="0" smtClean="0"/>
          </a:p>
          <a:p>
            <a:pPr eaLnBrk="1" hangingPunct="1">
              <a:defRPr/>
            </a:pPr>
            <a:endParaRPr lang="fr-FR" dirty="0" smtClean="0"/>
          </a:p>
          <a:p>
            <a:pPr eaLnBrk="1" hangingPunct="1">
              <a:defRPr/>
            </a:pPr>
            <a:r>
              <a:rPr lang="fr-FR" dirty="0" smtClean="0"/>
              <a:t>S.A.R.L.</a:t>
            </a:r>
          </a:p>
          <a:p>
            <a:pPr eaLnBrk="1" hangingPunct="1">
              <a:defRPr/>
            </a:pPr>
            <a:endParaRPr lang="fr-FR" dirty="0" smtClean="0"/>
          </a:p>
          <a:p>
            <a:pPr eaLnBrk="1" hangingPunct="1">
              <a:defRPr/>
            </a:pPr>
            <a:r>
              <a:rPr lang="fr-FR" dirty="0" smtClean="0"/>
              <a:t>ZAE de l’Epinette</a:t>
            </a:r>
          </a:p>
          <a:p>
            <a:pPr marL="0" indent="0" eaLnBrk="1" hangingPunct="1">
              <a:buFont typeface="Symbol" pitchFamily="18" charset="2"/>
              <a:buNone/>
              <a:defRPr/>
            </a:pPr>
            <a:r>
              <a:rPr lang="fr-FR" dirty="0"/>
              <a:t> </a:t>
            </a:r>
            <a:r>
              <a:rPr lang="fr-FR" dirty="0" smtClean="0"/>
              <a:t>   59850 Nieppe</a:t>
            </a:r>
          </a:p>
          <a:p>
            <a:pPr eaLnBrk="1" hangingPunct="1">
              <a:defRPr/>
            </a:pPr>
            <a:endParaRPr lang="fr-FR" dirty="0" smtClean="0"/>
          </a:p>
          <a:p>
            <a:pPr eaLnBrk="1" hangingPunct="1">
              <a:defRPr/>
            </a:pPr>
            <a:r>
              <a:rPr lang="fr-FR" dirty="0" smtClean="0"/>
              <a:t>Création en Mai 2010</a:t>
            </a:r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smtClean="0"/>
              <a:t>Embaleo</a:t>
            </a:r>
          </a:p>
        </p:txBody>
      </p:sp>
      <p:pic>
        <p:nvPicPr>
          <p:cNvPr id="1638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512" y="1556791"/>
            <a:ext cx="5328593" cy="4680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389" name="Picture 8" descr="C:\Users\Charles\Desktop\Logo Embaleo Pack\logo_embaleo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48400" y="381000"/>
            <a:ext cx="1554163" cy="12954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F2E541-9A66-4684-B6E4-9DAE01EEC77A}" type="slidenum">
              <a:rPr lang="fr-FR" smtClean="0"/>
              <a:pPr>
                <a:defRPr/>
              </a:pPr>
              <a:t>2</a:t>
            </a:fld>
            <a:endParaRPr lang="fr-FR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3"/>
          <p:cNvSpPr>
            <a:spLocks noGrp="1" noChangeArrowheads="1"/>
          </p:cNvSpPr>
          <p:nvPr>
            <p:ph idx="1"/>
          </p:nvPr>
        </p:nvSpPr>
        <p:spPr>
          <a:xfrm>
            <a:off x="871538" y="2564904"/>
            <a:ext cx="7639843" cy="3451225"/>
          </a:xfrm>
        </p:spPr>
        <p:txBody>
          <a:bodyPr/>
          <a:lstStyle/>
          <a:p>
            <a:pPr marL="0" indent="0" algn="just" eaLnBrk="1" hangingPunct="1">
              <a:buFont typeface="Symbol" pitchFamily="18" charset="2"/>
              <a:buNone/>
              <a:defRPr/>
            </a:pPr>
            <a:r>
              <a:rPr lang="fr-FR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	Mettre en place et développer une </a:t>
            </a:r>
            <a:r>
              <a:rPr lang="fr-FR" dirty="0" smtClean="0">
                <a:solidFill>
                  <a:srgbClr val="FF0000"/>
                </a:solidFill>
              </a:rPr>
              <a:t>nouvelle forme de vente pour la société EMBALTEC </a:t>
            </a:r>
            <a:r>
              <a:rPr lang="fr-FR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(via </a:t>
            </a:r>
            <a:r>
              <a:rPr lang="fr-FR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la structure </a:t>
            </a:r>
            <a:r>
              <a:rPr lang="fr-FR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EMBALEO) afin de proposer des </a:t>
            </a:r>
            <a:r>
              <a:rPr lang="fr-FR" dirty="0" smtClean="0">
                <a:solidFill>
                  <a:srgbClr val="FF0000"/>
                </a:solidFill>
              </a:rPr>
              <a:t>solutions e-commerçantes d’emballages</a:t>
            </a:r>
            <a:r>
              <a:rPr lang="fr-FR" dirty="0" smtClean="0"/>
              <a:t> </a:t>
            </a:r>
            <a:r>
              <a:rPr lang="fr-FR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auprès d’une nouvelle cible de clientèle : </a:t>
            </a:r>
            <a:r>
              <a:rPr lang="fr-FR" dirty="0" smtClean="0">
                <a:solidFill>
                  <a:srgbClr val="FF0000"/>
                </a:solidFill>
              </a:rPr>
              <a:t>les T.P.E</a:t>
            </a:r>
            <a:r>
              <a:rPr lang="fr-FR" dirty="0" smtClean="0"/>
              <a:t> </a:t>
            </a:r>
            <a:r>
              <a:rPr lang="fr-FR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(Très Petites Entreprises) et</a:t>
            </a:r>
            <a:r>
              <a:rPr lang="fr-FR" dirty="0" smtClean="0"/>
              <a:t> </a:t>
            </a:r>
            <a:r>
              <a:rPr lang="fr-FR" dirty="0" smtClean="0">
                <a:solidFill>
                  <a:srgbClr val="FF0000"/>
                </a:solidFill>
              </a:rPr>
              <a:t>les particuliers.</a:t>
            </a:r>
          </a:p>
          <a:p>
            <a:pPr eaLnBrk="1" hangingPunct="1">
              <a:defRPr/>
            </a:pPr>
            <a:endParaRPr lang="fr-FR" dirty="0" smtClean="0"/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sz="4000" dirty="0" smtClean="0"/>
              <a:t>Problématique et intitulé du projet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5562600" y="1447800"/>
            <a:ext cx="228600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2400" dirty="0">
                <a:solidFill>
                  <a:schemeClr val="bg1"/>
                </a:solidFill>
                <a:latin typeface="+mn-lt"/>
              </a:rPr>
              <a:t>Définition</a:t>
            </a:r>
          </a:p>
        </p:txBody>
      </p:sp>
      <p:pic>
        <p:nvPicPr>
          <p:cNvPr id="17413" name="Picture 8" descr="C:\Users\Charles\Desktop\Logo Embaleo Pack\logo_embale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0" y="4876800"/>
            <a:ext cx="1554163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Flèche droite 2"/>
          <p:cNvSpPr/>
          <p:nvPr/>
        </p:nvSpPr>
        <p:spPr>
          <a:xfrm>
            <a:off x="2743200" y="5257800"/>
            <a:ext cx="3886200" cy="619125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dirty="0"/>
              <a:t>Nouveau besoin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6758781" y="6324600"/>
            <a:ext cx="1752600" cy="369332"/>
          </a:xfrm>
          <a:prstGeom prst="rect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fr-FR" dirty="0">
                <a:solidFill>
                  <a:srgbClr val="002060"/>
                </a:solidFill>
              </a:rPr>
              <a:t>Vente au détail</a:t>
            </a:r>
          </a:p>
        </p:txBody>
      </p:sp>
      <p:pic>
        <p:nvPicPr>
          <p:cNvPr id="17418" name="Picture 2" descr="F:\Trophées TC\Dossier passage\Banque image\Embaltec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2788" y="4876800"/>
            <a:ext cx="1852612" cy="150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ZoneTexte 3"/>
          <p:cNvSpPr txBox="1"/>
          <p:nvPr/>
        </p:nvSpPr>
        <p:spPr>
          <a:xfrm>
            <a:off x="534194" y="6325312"/>
            <a:ext cx="2209800" cy="369332"/>
          </a:xfrm>
          <a:prstGeom prst="rect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fr-FR" dirty="0">
                <a:solidFill>
                  <a:srgbClr val="002060"/>
                </a:solidFill>
              </a:rPr>
              <a:t>Vente en demi-gros</a:t>
            </a: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F2E541-9A66-4684-B6E4-9DAE01EEC77A}" type="slidenum">
              <a:rPr lang="fr-FR" smtClean="0"/>
              <a:pPr>
                <a:defRPr/>
              </a:pPr>
              <a:t>3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Connecteur droit avec flèche 17"/>
          <p:cNvCxnSpPr/>
          <p:nvPr/>
        </p:nvCxnSpPr>
        <p:spPr>
          <a:xfrm>
            <a:off x="323528" y="6741368"/>
            <a:ext cx="8424936" cy="0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443" name="Text Box 12"/>
          <p:cNvSpPr txBox="1">
            <a:spLocks noChangeArrowheads="1"/>
          </p:cNvSpPr>
          <p:nvPr/>
        </p:nvSpPr>
        <p:spPr bwMode="auto">
          <a:xfrm>
            <a:off x="107504" y="1906167"/>
            <a:ext cx="1331913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u="sng" dirty="0">
                <a:latin typeface="+mn-lt"/>
              </a:rPr>
              <a:t>Semaines</a:t>
            </a:r>
          </a:p>
          <a:p>
            <a:pPr>
              <a:spcBef>
                <a:spcPct val="50000"/>
              </a:spcBef>
            </a:pPr>
            <a:endParaRPr lang="fr-FR" dirty="0">
              <a:latin typeface="+mn-lt"/>
            </a:endParaRPr>
          </a:p>
          <a:p>
            <a:pPr>
              <a:spcBef>
                <a:spcPct val="50000"/>
              </a:spcBef>
            </a:pPr>
            <a:r>
              <a:rPr lang="fr-FR" dirty="0">
                <a:latin typeface="+mn-lt"/>
              </a:rPr>
              <a:t>1-2</a:t>
            </a:r>
          </a:p>
          <a:p>
            <a:pPr>
              <a:spcBef>
                <a:spcPct val="50000"/>
              </a:spcBef>
            </a:pPr>
            <a:endParaRPr lang="fr-FR" dirty="0">
              <a:latin typeface="+mn-lt"/>
            </a:endParaRPr>
          </a:p>
          <a:p>
            <a:pPr>
              <a:spcBef>
                <a:spcPct val="50000"/>
              </a:spcBef>
            </a:pPr>
            <a:r>
              <a:rPr lang="fr-FR" dirty="0">
                <a:latin typeface="+mn-lt"/>
              </a:rPr>
              <a:t>3</a:t>
            </a:r>
          </a:p>
          <a:p>
            <a:pPr>
              <a:spcBef>
                <a:spcPct val="50000"/>
              </a:spcBef>
            </a:pPr>
            <a:endParaRPr lang="fr-FR" dirty="0">
              <a:latin typeface="+mn-lt"/>
            </a:endParaRPr>
          </a:p>
          <a:p>
            <a:pPr>
              <a:spcBef>
                <a:spcPct val="50000"/>
              </a:spcBef>
            </a:pPr>
            <a:r>
              <a:rPr lang="fr-FR" dirty="0">
                <a:latin typeface="+mn-lt"/>
              </a:rPr>
              <a:t>4-6</a:t>
            </a:r>
          </a:p>
          <a:p>
            <a:pPr>
              <a:spcBef>
                <a:spcPct val="50000"/>
              </a:spcBef>
            </a:pPr>
            <a:endParaRPr lang="fr-FR" dirty="0">
              <a:latin typeface="+mn-lt"/>
            </a:endParaRPr>
          </a:p>
          <a:p>
            <a:pPr>
              <a:spcBef>
                <a:spcPct val="50000"/>
              </a:spcBef>
            </a:pPr>
            <a:r>
              <a:rPr lang="fr-FR" dirty="0">
                <a:latin typeface="+mn-lt"/>
              </a:rPr>
              <a:t>7-14</a:t>
            </a:r>
          </a:p>
          <a:p>
            <a:pPr>
              <a:spcBef>
                <a:spcPct val="50000"/>
              </a:spcBef>
            </a:pPr>
            <a:endParaRPr lang="fr-FR" dirty="0">
              <a:latin typeface="+mn-lt"/>
            </a:endParaRPr>
          </a:p>
          <a:p>
            <a:pPr>
              <a:spcBef>
                <a:spcPct val="50000"/>
              </a:spcBef>
            </a:pPr>
            <a:r>
              <a:rPr lang="fr-FR" dirty="0">
                <a:latin typeface="+mn-lt"/>
              </a:rPr>
              <a:t>14</a:t>
            </a:r>
          </a:p>
        </p:txBody>
      </p:sp>
      <p:pic>
        <p:nvPicPr>
          <p:cNvPr id="18441" name="Picture 4" descr="F:\Trophées TC\Dossier passage\Banque image\Contrat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48600" y="5562600"/>
            <a:ext cx="736600" cy="665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dirty="0" smtClean="0"/>
              <a:t>Méthodologie du projet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5562600" y="1447800"/>
            <a:ext cx="228600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2400" dirty="0">
                <a:solidFill>
                  <a:schemeClr val="bg1"/>
                </a:solidFill>
                <a:latin typeface="+mn-lt"/>
              </a:rPr>
              <a:t>Étapes</a:t>
            </a:r>
          </a:p>
        </p:txBody>
      </p:sp>
      <p:graphicFrame>
        <p:nvGraphicFramePr>
          <p:cNvPr id="2" name="Diagramme 1"/>
          <p:cNvGraphicFramePr/>
          <p:nvPr>
            <p:extLst>
              <p:ext uri="{D42A27DB-BD31-4B8C-83A1-F6EECF244321}">
                <p14:modId xmlns:p14="http://schemas.microsoft.com/office/powerpoint/2010/main" val="2217104267"/>
              </p:ext>
            </p:extLst>
          </p:nvPr>
        </p:nvGraphicFramePr>
        <p:xfrm>
          <a:off x="152400" y="2362200"/>
          <a:ext cx="78486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8437" name="Picture 2" descr="F:\Trophées TC\Dossier passage\Banque image\Embaltec.jpg"/>
          <p:cNvPicPr>
            <a:picLocks noChangeAspect="1" noChangeArrowheads="1"/>
          </p:cNvPicPr>
          <p:nvPr/>
        </p:nvPicPr>
        <p:blipFill>
          <a:blip r:embed="rId8"/>
          <a:srcRect l="11345" t="4150" r="9367" b="5566"/>
          <a:stretch>
            <a:fillRect/>
          </a:stretch>
        </p:blipFill>
        <p:spPr bwMode="auto">
          <a:xfrm>
            <a:off x="6172200" y="2544763"/>
            <a:ext cx="6985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8" name="Picture 8" descr="C:\Users\Charles\Desktop\Logo Embaleo Pack\logo_embaleo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670800" y="4056063"/>
            <a:ext cx="676275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9" name="Picture 2" descr="F:\Trophées TC\Dossier passage\Banque image\Embalhero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275513" y="3886200"/>
            <a:ext cx="419100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0" name="Picture 3" descr="F:\Trophées TC\Dossier passage\Banque image\Carte de lille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7620000" y="4779963"/>
            <a:ext cx="676275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2" name="Picture 5" descr="F:\Trophées TC\Dossier passage\Banque image\Raja.jp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6680200" y="3276600"/>
            <a:ext cx="990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Connecteur droit avec flèche 3"/>
          <p:cNvCxnSpPr/>
          <p:nvPr/>
        </p:nvCxnSpPr>
        <p:spPr>
          <a:xfrm>
            <a:off x="107504" y="1988840"/>
            <a:ext cx="0" cy="4441642"/>
          </a:xfrm>
          <a:prstGeom prst="straightConnector1">
            <a:avLst/>
          </a:prstGeom>
          <a:ln>
            <a:gradFill>
              <a:gsLst>
                <a:gs pos="0">
                  <a:srgbClr val="C00000"/>
                </a:gs>
                <a:gs pos="9000">
                  <a:schemeClr val="bg1"/>
                </a:gs>
                <a:gs pos="100000">
                  <a:schemeClr val="accent3">
                    <a:lumMod val="50000"/>
                  </a:schemeClr>
                </a:gs>
              </a:gsLst>
              <a:lin ang="5400000" scaled="0"/>
            </a:gra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/>
        </p:nvCxnSpPr>
        <p:spPr>
          <a:xfrm>
            <a:off x="9036496" y="1988842"/>
            <a:ext cx="0" cy="4441642"/>
          </a:xfrm>
          <a:prstGeom prst="straightConnector1">
            <a:avLst/>
          </a:prstGeom>
          <a:ln>
            <a:gradFill>
              <a:gsLst>
                <a:gs pos="0">
                  <a:srgbClr val="C00000"/>
                </a:gs>
                <a:gs pos="70000">
                  <a:schemeClr val="bg1"/>
                </a:gs>
                <a:gs pos="100000">
                  <a:schemeClr val="accent3">
                    <a:lumMod val="50000"/>
                  </a:schemeClr>
                </a:gs>
              </a:gsLst>
              <a:lin ang="5400000" scaled="0"/>
            </a:gra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444" name="Text Box 13"/>
          <p:cNvSpPr txBox="1">
            <a:spLocks noChangeArrowheads="1"/>
          </p:cNvSpPr>
          <p:nvPr/>
        </p:nvSpPr>
        <p:spPr bwMode="auto">
          <a:xfrm>
            <a:off x="7128321" y="1906169"/>
            <a:ext cx="1908175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fr-FR" u="sng" dirty="0">
                <a:latin typeface="+mn-lt"/>
              </a:rPr>
              <a:t>Chiffre d’affaires</a:t>
            </a:r>
          </a:p>
          <a:p>
            <a:pPr algn="r">
              <a:spcBef>
                <a:spcPct val="50000"/>
              </a:spcBef>
            </a:pPr>
            <a:endParaRPr lang="fr-FR" dirty="0">
              <a:latin typeface="+mn-lt"/>
            </a:endParaRPr>
          </a:p>
          <a:p>
            <a:pPr algn="r">
              <a:spcBef>
                <a:spcPct val="50000"/>
              </a:spcBef>
            </a:pPr>
            <a:r>
              <a:rPr lang="fr-FR" dirty="0">
                <a:latin typeface="+mn-lt"/>
              </a:rPr>
              <a:t>0 €</a:t>
            </a:r>
          </a:p>
          <a:p>
            <a:pPr algn="r">
              <a:spcBef>
                <a:spcPct val="50000"/>
              </a:spcBef>
            </a:pPr>
            <a:endParaRPr lang="fr-FR" dirty="0">
              <a:latin typeface="+mn-lt"/>
            </a:endParaRPr>
          </a:p>
          <a:p>
            <a:pPr algn="r">
              <a:spcBef>
                <a:spcPct val="50000"/>
              </a:spcBef>
            </a:pPr>
            <a:r>
              <a:rPr lang="fr-FR" dirty="0">
                <a:latin typeface="+mn-lt"/>
              </a:rPr>
              <a:t>0 €</a:t>
            </a:r>
          </a:p>
          <a:p>
            <a:pPr algn="r">
              <a:spcBef>
                <a:spcPct val="50000"/>
              </a:spcBef>
            </a:pPr>
            <a:endParaRPr lang="fr-FR" dirty="0">
              <a:latin typeface="+mn-lt"/>
            </a:endParaRPr>
          </a:p>
          <a:p>
            <a:pPr algn="r">
              <a:spcBef>
                <a:spcPct val="50000"/>
              </a:spcBef>
            </a:pPr>
            <a:r>
              <a:rPr lang="fr-FR" dirty="0">
                <a:latin typeface="+mn-lt"/>
              </a:rPr>
              <a:t>0  €</a:t>
            </a:r>
          </a:p>
          <a:p>
            <a:pPr algn="r">
              <a:spcBef>
                <a:spcPct val="50000"/>
              </a:spcBef>
            </a:pPr>
            <a:endParaRPr lang="fr-FR" dirty="0">
              <a:latin typeface="+mn-lt"/>
            </a:endParaRPr>
          </a:p>
          <a:p>
            <a:pPr algn="r">
              <a:spcBef>
                <a:spcPct val="50000"/>
              </a:spcBef>
            </a:pPr>
            <a:r>
              <a:rPr lang="fr-FR" dirty="0">
                <a:latin typeface="+mn-lt"/>
              </a:rPr>
              <a:t>5000 €</a:t>
            </a:r>
          </a:p>
          <a:p>
            <a:pPr algn="r">
              <a:spcBef>
                <a:spcPct val="50000"/>
              </a:spcBef>
            </a:pPr>
            <a:endParaRPr lang="fr-FR" dirty="0">
              <a:latin typeface="+mn-lt"/>
            </a:endParaRPr>
          </a:p>
          <a:p>
            <a:pPr algn="r">
              <a:spcBef>
                <a:spcPct val="50000"/>
              </a:spcBef>
            </a:pPr>
            <a:r>
              <a:rPr lang="fr-FR" dirty="0">
                <a:latin typeface="+mn-lt"/>
              </a:rPr>
              <a:t>20000 €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334566" y="6453336"/>
            <a:ext cx="5488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+mn-lt"/>
              </a:rPr>
              <a:t>Janvier 2010 à Décembre 2010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F2E541-9A66-4684-B6E4-9DAE01EEC77A}" type="slidenum">
              <a:rPr lang="fr-FR" smtClean="0"/>
              <a:pPr>
                <a:defRPr/>
              </a:pPr>
              <a:t>4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 noGrp="1"/>
          </p:cNvSpPr>
          <p:nvPr>
            <p:ph type="body" idx="1"/>
          </p:nvPr>
        </p:nvSpPr>
        <p:spPr>
          <a:xfrm>
            <a:off x="899300" y="2399288"/>
            <a:ext cx="7408862" cy="3960440"/>
          </a:xfrm>
        </p:spPr>
        <p:txBody>
          <a:bodyPr/>
          <a:lstStyle/>
          <a:p>
            <a:pPr marL="0" indent="0">
              <a:buNone/>
            </a:pPr>
            <a:endParaRPr lang="fr-FR" dirty="0" smtClean="0"/>
          </a:p>
          <a:p>
            <a:r>
              <a:rPr lang="fr-FR" dirty="0" smtClean="0"/>
              <a:t>Complémentarité des connaissances individuelles</a:t>
            </a:r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 smtClean="0"/>
          </a:p>
          <a:p>
            <a:r>
              <a:rPr lang="fr-FR" dirty="0" smtClean="0"/>
              <a:t>Proposition d’embauche en CDI à partir de Juillet 2011</a:t>
            </a:r>
          </a:p>
          <a:p>
            <a:pPr lvl="4"/>
            <a:r>
              <a:rPr lang="fr-FR" dirty="0" smtClean="0"/>
              <a:t>Intégration d’un futur stagiaire BTS TC en Septembre 2011</a:t>
            </a:r>
            <a:r>
              <a:rPr lang="fr-FR" sz="1600" dirty="0"/>
              <a:t>	</a:t>
            </a:r>
          </a:p>
          <a:p>
            <a:pPr marL="0" indent="0">
              <a:buNone/>
            </a:pPr>
            <a:endParaRPr lang="fr-FR" dirty="0" smtClean="0"/>
          </a:p>
        </p:txBody>
      </p:sp>
      <p:sp>
        <p:nvSpPr>
          <p:cNvPr id="19457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Bilan du partenariat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5363796" y="3465454"/>
            <a:ext cx="27365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fr-FR" sz="1600" dirty="0" smtClean="0">
                <a:solidFill>
                  <a:schemeClr val="tx2"/>
                </a:solidFill>
                <a:latin typeface="+mn-lt"/>
                <a:sym typeface="Wingdings 3"/>
              </a:rPr>
              <a:t>Création d’un portefeuille clients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fr-FR" sz="1600" dirty="0" smtClean="0">
                <a:solidFill>
                  <a:schemeClr val="tx2"/>
                </a:solidFill>
                <a:latin typeface="+mn-lt"/>
                <a:sym typeface="Wingdings 3"/>
              </a:rPr>
              <a:t>Développement </a:t>
            </a:r>
            <a:r>
              <a:rPr lang="fr-FR" sz="1600" dirty="0">
                <a:solidFill>
                  <a:schemeClr val="tx2"/>
                </a:solidFill>
                <a:latin typeface="+mn-lt"/>
                <a:sym typeface="Wingdings 3"/>
              </a:rPr>
              <a:t>du chiffre d’affaires</a:t>
            </a:r>
            <a:endParaRPr lang="fr-FR" sz="160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3672166" y="3690595"/>
            <a:ext cx="15121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chemeClr val="tx2"/>
                </a:solidFill>
                <a:latin typeface="+mn-lt"/>
                <a:sym typeface="Wingdings 3"/>
              </a:rPr>
              <a:t> </a:t>
            </a:r>
            <a:r>
              <a:rPr lang="fr-FR" sz="1600" dirty="0" smtClean="0">
                <a:solidFill>
                  <a:schemeClr val="tx2"/>
                </a:solidFill>
                <a:latin typeface="+mn-lt"/>
                <a:sym typeface="Wingdings 3"/>
              </a:rPr>
              <a:t> Synergie  </a:t>
            </a:r>
            <a:r>
              <a:rPr lang="fr-FR" sz="1600" dirty="0">
                <a:solidFill>
                  <a:schemeClr val="tx2"/>
                </a:solidFill>
                <a:latin typeface="+mn-lt"/>
                <a:sym typeface="Wingdings 3"/>
              </a:rPr>
              <a:t></a:t>
            </a:r>
            <a:endParaRPr lang="fr-FR" sz="160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-612576" y="3434676"/>
            <a:ext cx="457589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33488" lvl="4" indent="0" algn="ctr">
              <a:buNone/>
            </a:pPr>
            <a:r>
              <a:rPr lang="fr-FR" sz="1600" dirty="0">
                <a:solidFill>
                  <a:schemeClr val="tx2"/>
                </a:solidFill>
                <a:latin typeface="+mn-lt"/>
              </a:rPr>
              <a:t>« Artistiques </a:t>
            </a:r>
            <a:r>
              <a:rPr lang="fr-FR" sz="1600" dirty="0" smtClean="0">
                <a:solidFill>
                  <a:schemeClr val="tx2"/>
                </a:solidFill>
                <a:latin typeface="+mn-lt"/>
              </a:rPr>
              <a:t>» / Communication</a:t>
            </a:r>
            <a:endParaRPr lang="fr-FR" sz="1600" dirty="0">
              <a:solidFill>
                <a:schemeClr val="tx2"/>
              </a:solidFill>
              <a:latin typeface="+mn-lt"/>
            </a:endParaRPr>
          </a:p>
          <a:p>
            <a:pPr marL="1233488" lvl="4" indent="0" algn="ctr">
              <a:buNone/>
            </a:pPr>
            <a:r>
              <a:rPr lang="fr-FR" sz="1600" dirty="0">
                <a:solidFill>
                  <a:schemeClr val="tx2"/>
                </a:solidFill>
                <a:latin typeface="+mn-lt"/>
              </a:rPr>
              <a:t> Techniques</a:t>
            </a:r>
          </a:p>
          <a:p>
            <a:pPr marL="1233488" lvl="4" indent="0" algn="ctr">
              <a:buNone/>
            </a:pPr>
            <a:r>
              <a:rPr lang="fr-FR" sz="1600" dirty="0">
                <a:solidFill>
                  <a:schemeClr val="tx2"/>
                </a:solidFill>
                <a:latin typeface="+mn-lt"/>
              </a:rPr>
              <a:t>Commerciales</a:t>
            </a:r>
          </a:p>
          <a:p>
            <a:endParaRPr lang="fr-FR" dirty="0"/>
          </a:p>
        </p:txBody>
      </p:sp>
      <p:pic>
        <p:nvPicPr>
          <p:cNvPr id="7" name="Picture 8" descr="C:\Users\Charles\Desktop\Logo Embaleo Pack\logo_embale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49816" y="1484784"/>
            <a:ext cx="863919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9" descr="F:\Trophées TC\Dossier passage\Gasto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45054" y="1484784"/>
            <a:ext cx="504762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0" descr="F:\Trophées TC\Dossier passage\Banque image\CGI.jpg"/>
          <p:cNvPicPr>
            <a:picLocks noChangeAspect="1" noChangeArrowheads="1"/>
          </p:cNvPicPr>
          <p:nvPr/>
        </p:nvPicPr>
        <p:blipFill>
          <a:blip r:embed="rId4"/>
          <a:srcRect l="13712" t="6284" r="14091"/>
          <a:stretch>
            <a:fillRect/>
          </a:stretch>
        </p:blipFill>
        <p:spPr bwMode="auto">
          <a:xfrm>
            <a:off x="7881775" y="6054052"/>
            <a:ext cx="916888" cy="660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Ministere education nationale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246307" y="6021288"/>
            <a:ext cx="574378" cy="664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F2E541-9A66-4684-B6E4-9DAE01EEC77A}" type="slidenum">
              <a:rPr lang="fr-FR" smtClean="0"/>
              <a:pPr>
                <a:defRPr/>
              </a:pPr>
              <a:t>5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agues">
  <a:themeElements>
    <a:clrScheme name="Vagues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Vagues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Vagues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291</TotalTime>
  <Words>147</Words>
  <Application>Microsoft Office PowerPoint</Application>
  <PresentationFormat>Affichage à l'écran (4:3)</PresentationFormat>
  <Paragraphs>77</Paragraphs>
  <Slides>5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6" baseType="lpstr">
      <vt:lpstr>Vagues</vt:lpstr>
      <vt:lpstr>Trophées du commerce Inter Entreprise</vt:lpstr>
      <vt:lpstr>Embaleo</vt:lpstr>
      <vt:lpstr>Problématique et intitulé du projet</vt:lpstr>
      <vt:lpstr>Méthodologie du projet</vt:lpstr>
      <vt:lpstr>Bilan du partenariat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Charles</dc:creator>
  <cp:lastModifiedBy>Charles</cp:lastModifiedBy>
  <cp:revision>51</cp:revision>
  <cp:lastPrinted>1601-01-01T00:00:00Z</cp:lastPrinted>
  <dcterms:created xsi:type="dcterms:W3CDTF">1601-01-01T00:00:00Z</dcterms:created>
  <dcterms:modified xsi:type="dcterms:W3CDTF">2011-03-24T09:06:06Z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